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9" r:id="rId3"/>
    <p:sldId id="260" r:id="rId4"/>
    <p:sldId id="258" r:id="rId5"/>
    <p:sldId id="262" r:id="rId6"/>
    <p:sldId id="263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5858B7BD-FEFD-4942-A20F-9B6903A53C03}">
          <p14:sldIdLst>
            <p14:sldId id="256"/>
            <p14:sldId id="259"/>
            <p14:sldId id="260"/>
            <p14:sldId id="258"/>
            <p14:sldId id="262"/>
            <p14:sldId id="263"/>
          </p14:sldIdLst>
        </p14:section>
        <p14:section name="Seção sem Título" id="{E229C0B0-ABC9-4D86-A897-2ECDB1215780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38D3-4B64-4D9F-9D49-6F259789348A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C0EEB-1663-4995-8E21-CBDBF9FB5B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9536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38D3-4B64-4D9F-9D49-6F259789348A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C0EEB-1663-4995-8E21-CBDBF9FB5B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8808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38D3-4B64-4D9F-9D49-6F259789348A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C0EEB-1663-4995-8E21-CBDBF9FB5B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3318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38D3-4B64-4D9F-9D49-6F259789348A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C0EEB-1663-4995-8E21-CBDBF9FB5B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6791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38D3-4B64-4D9F-9D49-6F259789348A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C0EEB-1663-4995-8E21-CBDBF9FB5B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9850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38D3-4B64-4D9F-9D49-6F259789348A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C0EEB-1663-4995-8E21-CBDBF9FB5B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4124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38D3-4B64-4D9F-9D49-6F259789348A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C0EEB-1663-4995-8E21-CBDBF9FB5B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168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38D3-4B64-4D9F-9D49-6F259789348A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C0EEB-1663-4995-8E21-CBDBF9FB5B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9055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38D3-4B64-4D9F-9D49-6F259789348A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C0EEB-1663-4995-8E21-CBDBF9FB5B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3645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38D3-4B64-4D9F-9D49-6F259789348A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C0EEB-1663-4995-8E21-CBDBF9FB5B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3026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38D3-4B64-4D9F-9D49-6F259789348A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C0EEB-1663-4995-8E21-CBDBF9FB5B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7668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138D3-4B64-4D9F-9D49-6F259789348A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C0EEB-1663-4995-8E21-CBDBF9FB5B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987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130425"/>
            <a:ext cx="8964488" cy="1470025"/>
          </a:xfrm>
        </p:spPr>
        <p:txBody>
          <a:bodyPr/>
          <a:lstStyle/>
          <a:p>
            <a:r>
              <a:rPr lang="pt-BR" dirty="0" smtClean="0"/>
              <a:t>FERRAMENTAS DE QUALIDADE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751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SUMARIO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599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IMPORTANCIA DAS FERRAMENTAS DE QUALIDADE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714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>
            <a:off x="539552" y="-675456"/>
            <a:ext cx="5184576" cy="2016224"/>
          </a:xfrm>
        </p:spPr>
        <p:txBody>
          <a:bodyPr/>
          <a:lstStyle/>
          <a:p>
            <a:r>
              <a:rPr lang="pt-BR" dirty="0" smtClean="0"/>
              <a:t>                        </a:t>
            </a:r>
            <a:r>
              <a:rPr lang="pt-BR" dirty="0" smtClean="0">
                <a:latin typeface="Arial Black" pitchFamily="34" charset="0"/>
              </a:rPr>
              <a:t>PDCA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>
                <a:latin typeface="Arial Black" pitchFamily="34" charset="0"/>
              </a:rPr>
              <a:t>Panejar-Fazer-Verificar-Agir</a:t>
            </a:r>
            <a:endParaRPr lang="pt-BR" dirty="0">
              <a:latin typeface="Arial Black" pitchFamily="34" charset="0"/>
            </a:endParaRPr>
          </a:p>
        </p:txBody>
      </p:sp>
      <p:pic>
        <p:nvPicPr>
          <p:cNvPr id="14" name="Espaço Reservado para Imagem 13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81" t="-771" r="23809" b="895"/>
          <a:stretch/>
        </p:blipFill>
        <p:spPr>
          <a:xfrm>
            <a:off x="5296599" y="29344"/>
            <a:ext cx="3847401" cy="3822042"/>
          </a:xfrm>
        </p:spPr>
      </p:pic>
      <p:sp>
        <p:nvSpPr>
          <p:cNvPr id="12" name="Espaço Reservado para Texto 11"/>
          <p:cNvSpPr>
            <a:spLocks noGrp="1"/>
          </p:cNvSpPr>
          <p:nvPr>
            <p:ph type="body" sz="half" idx="2"/>
          </p:nvPr>
        </p:nvSpPr>
        <p:spPr>
          <a:xfrm>
            <a:off x="0" y="1340768"/>
            <a:ext cx="5580112" cy="5256584"/>
          </a:xfrm>
        </p:spPr>
        <p:txBody>
          <a:bodyPr>
            <a:noAutofit/>
          </a:bodyPr>
          <a:lstStyle/>
          <a:p>
            <a:r>
              <a:rPr lang="pt-BR" sz="1600" dirty="0">
                <a:latin typeface="Arial" pitchFamily="34" charset="0"/>
                <a:cs typeface="Arial" pitchFamily="34" charset="0"/>
              </a:rPr>
              <a:t>Refere-se a uma metodologia no qual é utilizado uma técnica de administração interativa seguindo quatro princípios 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básicos:</a:t>
            </a:r>
            <a:endParaRPr lang="pt-BR" sz="1600" b="0" dirty="0" smtClean="0">
              <a:effectLst/>
              <a:latin typeface="Arial" pitchFamily="34" charset="0"/>
              <a:cs typeface="Arial" pitchFamily="34" charset="0"/>
            </a:endParaRPr>
          </a:p>
          <a:p>
            <a:r>
              <a:rPr lang="pt-BR" sz="16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pt-BR" sz="1600" dirty="0" smtClean="0">
                <a:latin typeface="Arial" pitchFamily="34" charset="0"/>
                <a:cs typeface="Arial" pitchFamily="34" charset="0"/>
              </a:rPr>
            </a:br>
            <a:r>
              <a:rPr lang="pt-BR" sz="1600" b="1" dirty="0">
                <a:latin typeface="Arial" pitchFamily="34" charset="0"/>
                <a:cs typeface="Arial" pitchFamily="34" charset="0"/>
              </a:rPr>
              <a:t>1 – PLANEJAR </a:t>
            </a:r>
            <a:r>
              <a:rPr lang="pt-BR" sz="1600" dirty="0">
                <a:latin typeface="Arial" pitchFamily="34" charset="0"/>
                <a:cs typeface="Arial" pitchFamily="34" charset="0"/>
              </a:rPr>
              <a:t>– A  primeira etapa é desenvolver um plano que se proponha a resolver os problemas levantados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pt-BR" sz="1600" dirty="0">
              <a:latin typeface="Arial" pitchFamily="34" charset="0"/>
              <a:cs typeface="Arial" pitchFamily="34" charset="0"/>
            </a:endParaRPr>
          </a:p>
          <a:p>
            <a:r>
              <a:rPr lang="pt-BR" sz="1600" b="1" dirty="0">
                <a:latin typeface="Arial" pitchFamily="34" charset="0"/>
                <a:cs typeface="Arial" pitchFamily="34" charset="0"/>
              </a:rPr>
              <a:t>2 – </a:t>
            </a:r>
            <a:r>
              <a:rPr lang="pt-BR" sz="1600" b="1" dirty="0" smtClean="0">
                <a:latin typeface="Arial" pitchFamily="34" charset="0"/>
                <a:cs typeface="Arial" pitchFamily="34" charset="0"/>
              </a:rPr>
              <a:t>FAZER 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– </a:t>
            </a:r>
            <a:r>
              <a:rPr lang="pt-BR" sz="1600" dirty="0">
                <a:latin typeface="Arial" pitchFamily="34" charset="0"/>
                <a:cs typeface="Arial" pitchFamily="34" charset="0"/>
              </a:rPr>
              <a:t>consiste em treinar os integrantes para prepará-los para a metodologia que será empregada. </a:t>
            </a:r>
            <a:endParaRPr lang="pt-BR" sz="1600" dirty="0" smtClean="0">
              <a:latin typeface="Arial" pitchFamily="34" charset="0"/>
              <a:cs typeface="Arial" pitchFamily="34" charset="0"/>
            </a:endParaRPr>
          </a:p>
          <a:p>
            <a:endParaRPr lang="pt-BR" sz="1600" dirty="0">
              <a:latin typeface="Arial" pitchFamily="34" charset="0"/>
              <a:cs typeface="Arial" pitchFamily="34" charset="0"/>
            </a:endParaRPr>
          </a:p>
          <a:p>
            <a:r>
              <a:rPr lang="pt-BR" sz="1600" b="1" dirty="0">
                <a:latin typeface="Arial" pitchFamily="34" charset="0"/>
                <a:cs typeface="Arial" pitchFamily="34" charset="0"/>
              </a:rPr>
              <a:t>3 – VERIFICAR</a:t>
            </a:r>
            <a:r>
              <a:rPr lang="pt-BR" sz="1600" dirty="0">
                <a:latin typeface="Arial" pitchFamily="34" charset="0"/>
                <a:cs typeface="Arial" pitchFamily="34" charset="0"/>
              </a:rPr>
              <a:t> – Nesta etapa é a analisada e verificada os resultados alcançados e dos dados coletados. O principal objetivo desta fase é detectar eventuais erros ou falhas.</a:t>
            </a:r>
            <a:endParaRPr lang="pt-BR" sz="1600" b="0" dirty="0" smtClean="0">
              <a:effectLst/>
              <a:latin typeface="Arial" pitchFamily="34" charset="0"/>
              <a:cs typeface="Arial" pitchFamily="34" charset="0"/>
            </a:endParaRPr>
          </a:p>
          <a:p>
            <a:r>
              <a:rPr lang="pt-BR" sz="16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pt-BR" sz="1600" dirty="0" smtClean="0">
                <a:latin typeface="Arial" pitchFamily="34" charset="0"/>
                <a:cs typeface="Arial" pitchFamily="34" charset="0"/>
              </a:rPr>
            </a:br>
            <a:r>
              <a:rPr lang="pt-BR" sz="1600" b="1" dirty="0">
                <a:latin typeface="Arial" pitchFamily="34" charset="0"/>
                <a:cs typeface="Arial" pitchFamily="34" charset="0"/>
              </a:rPr>
              <a:t>4 – AGIR, CORRIGIR  </a:t>
            </a:r>
            <a:r>
              <a:rPr lang="pt-BR" sz="1600" dirty="0">
                <a:latin typeface="Arial" pitchFamily="34" charset="0"/>
                <a:cs typeface="Arial" pitchFamily="34" charset="0"/>
              </a:rPr>
              <a:t>– No último passo, são tomadas as ações corretivas com base no que foi verificado. Sendo assim corrigindo falhas encontradas nos passos anteriores. Então, em seguida comece tudo de novo. O PDCA é um ciclo que deve ser retomado sempre, para que, as práticas e os processos se aprimorem continuamente.</a:t>
            </a:r>
          </a:p>
        </p:txBody>
      </p:sp>
    </p:spTree>
    <p:extLst>
      <p:ext uri="{BB962C8B-B14F-4D97-AF65-F5344CB8AC3E}">
        <p14:creationId xmlns:p14="http://schemas.microsoft.com/office/powerpoint/2010/main" val="308611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>
            <a:off x="7671" y="0"/>
            <a:ext cx="7660673" cy="1196752"/>
          </a:xfrm>
        </p:spPr>
        <p:txBody>
          <a:bodyPr>
            <a:normAutofit/>
          </a:bodyPr>
          <a:lstStyle/>
          <a:p>
            <a:r>
              <a:rPr lang="pt-BR" dirty="0" smtClean="0"/>
              <a:t>                                                            </a:t>
            </a:r>
            <a:r>
              <a:rPr lang="pt-BR" dirty="0" smtClean="0">
                <a:latin typeface="Arial Black" pitchFamily="34" charset="0"/>
              </a:rPr>
              <a:t>MASP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  </a:t>
            </a:r>
            <a:r>
              <a:rPr lang="pt-BR" b="0" dirty="0">
                <a:latin typeface="Arial Black" pitchFamily="34" charset="0"/>
              </a:rPr>
              <a:t>A Metodologia de Análise e Solução de Problemas</a:t>
            </a:r>
            <a:endParaRPr lang="pt-BR" dirty="0">
              <a:latin typeface="Arial Black" pitchFamily="34" charset="0"/>
            </a:endParaRPr>
          </a:p>
        </p:txBody>
      </p:sp>
      <p:pic>
        <p:nvPicPr>
          <p:cNvPr id="14" name="Espaço Reservado para Imagem 13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34" t="-14390" r="834" b="14390"/>
          <a:stretch/>
        </p:blipFill>
        <p:spPr>
          <a:xfrm>
            <a:off x="0" y="1124744"/>
            <a:ext cx="4520564" cy="4721487"/>
          </a:xfrm>
        </p:spPr>
      </p:pic>
      <p:sp>
        <p:nvSpPr>
          <p:cNvPr id="12" name="Espaço Reservado para Texto 11"/>
          <p:cNvSpPr>
            <a:spLocks noGrp="1"/>
          </p:cNvSpPr>
          <p:nvPr>
            <p:ph type="body" sz="half" idx="2"/>
          </p:nvPr>
        </p:nvSpPr>
        <p:spPr>
          <a:xfrm>
            <a:off x="4788024" y="1484784"/>
            <a:ext cx="3960440" cy="4896544"/>
          </a:xfrm>
        </p:spPr>
        <p:txBody>
          <a:bodyPr>
            <a:normAutofit/>
          </a:bodyPr>
          <a:lstStyle/>
          <a:p>
            <a:r>
              <a:rPr lang="pt-BR" sz="1600" dirty="0">
                <a:latin typeface="Arial" pitchFamily="34" charset="0"/>
                <a:cs typeface="Arial" pitchFamily="34" charset="0"/>
              </a:rPr>
              <a:t>Esse método busca identificar 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causas  </a:t>
            </a:r>
            <a:r>
              <a:rPr lang="pt-BR" sz="1600" dirty="0">
                <a:latin typeface="Arial" pitchFamily="34" charset="0"/>
                <a:cs typeface="Arial" pitchFamily="34" charset="0"/>
              </a:rPr>
              <a:t>facilitando assim o planejamento estratégico de ações preventivas e evitando, ou ao menos reduzindo, 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problemas  esse método abrange oito etapas  principais:</a:t>
            </a:r>
          </a:p>
          <a:p>
            <a:r>
              <a:rPr lang="pt-BR" sz="16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pt-BR" sz="1600" dirty="0" smtClean="0">
                <a:latin typeface="Arial" pitchFamily="34" charset="0"/>
                <a:cs typeface="Arial" pitchFamily="34" charset="0"/>
              </a:rPr>
            </a:br>
            <a:r>
              <a:rPr lang="pt-BR" sz="1600" b="1" dirty="0">
                <a:latin typeface="Arial" pitchFamily="34" charset="0"/>
                <a:cs typeface="Arial" pitchFamily="34" charset="0"/>
              </a:rPr>
              <a:t>1ª – Identificação do </a:t>
            </a:r>
            <a:r>
              <a:rPr lang="pt-BR" sz="1600" b="1" dirty="0" smtClean="0">
                <a:latin typeface="Arial" pitchFamily="34" charset="0"/>
                <a:cs typeface="Arial" pitchFamily="34" charset="0"/>
              </a:rPr>
              <a:t>problema</a:t>
            </a:r>
            <a:endParaRPr lang="pt-BR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pt-BR" sz="1600" b="1" dirty="0">
                <a:latin typeface="Arial" pitchFamily="34" charset="0"/>
                <a:cs typeface="Arial" pitchFamily="34" charset="0"/>
              </a:rPr>
              <a:t>2ª – </a:t>
            </a:r>
            <a:r>
              <a:rPr lang="pt-BR" sz="1600" b="1" dirty="0" smtClean="0">
                <a:latin typeface="Arial" pitchFamily="34" charset="0"/>
                <a:cs typeface="Arial" pitchFamily="34" charset="0"/>
              </a:rPr>
              <a:t>Observação</a:t>
            </a:r>
            <a:endParaRPr lang="pt-BR" sz="1600" b="1" dirty="0">
              <a:effectLst/>
              <a:latin typeface="Arial" pitchFamily="34" charset="0"/>
              <a:cs typeface="Arial" pitchFamily="34" charset="0"/>
            </a:endParaRPr>
          </a:p>
          <a:p>
            <a:r>
              <a:rPr lang="pt-BR" sz="1600" b="1" dirty="0">
                <a:latin typeface="Arial" pitchFamily="34" charset="0"/>
                <a:cs typeface="Arial" pitchFamily="34" charset="0"/>
              </a:rPr>
              <a:t>3ª – </a:t>
            </a:r>
            <a:r>
              <a:rPr lang="pt-BR" sz="1600" b="1" dirty="0" smtClean="0">
                <a:latin typeface="Arial" pitchFamily="34" charset="0"/>
                <a:cs typeface="Arial" pitchFamily="34" charset="0"/>
              </a:rPr>
              <a:t>Análise</a:t>
            </a:r>
            <a:endParaRPr lang="pt-BR" sz="1600" b="1" dirty="0" smtClean="0">
              <a:effectLst/>
              <a:latin typeface="Arial" pitchFamily="34" charset="0"/>
              <a:cs typeface="Arial" pitchFamily="34" charset="0"/>
            </a:endParaRPr>
          </a:p>
          <a:p>
            <a:r>
              <a:rPr lang="pt-BR" sz="1600" b="1" dirty="0">
                <a:latin typeface="Arial" pitchFamily="34" charset="0"/>
                <a:cs typeface="Arial" pitchFamily="34" charset="0"/>
              </a:rPr>
              <a:t>4ª – Plano de </a:t>
            </a:r>
            <a:r>
              <a:rPr lang="pt-BR" sz="1600" b="1" dirty="0" smtClean="0">
                <a:latin typeface="Arial" pitchFamily="34" charset="0"/>
                <a:cs typeface="Arial" pitchFamily="34" charset="0"/>
              </a:rPr>
              <a:t>ação</a:t>
            </a:r>
            <a:endParaRPr lang="pt-BR" sz="1600" b="1" dirty="0" smtClean="0">
              <a:effectLst/>
              <a:latin typeface="Arial" pitchFamily="34" charset="0"/>
              <a:cs typeface="Arial" pitchFamily="34" charset="0"/>
            </a:endParaRPr>
          </a:p>
          <a:p>
            <a:r>
              <a:rPr lang="pt-BR" sz="1600" b="1" dirty="0">
                <a:latin typeface="Arial" pitchFamily="34" charset="0"/>
                <a:cs typeface="Arial" pitchFamily="34" charset="0"/>
              </a:rPr>
              <a:t>5ª – Ação</a:t>
            </a:r>
            <a:endParaRPr lang="pt-BR" sz="1600" b="1" dirty="0" smtClean="0">
              <a:effectLst/>
              <a:latin typeface="Arial" pitchFamily="34" charset="0"/>
              <a:cs typeface="Arial" pitchFamily="34" charset="0"/>
            </a:endParaRPr>
          </a:p>
          <a:p>
            <a:r>
              <a:rPr lang="pt-BR" sz="1600" b="1" dirty="0">
                <a:latin typeface="Arial" pitchFamily="34" charset="0"/>
                <a:cs typeface="Arial" pitchFamily="34" charset="0"/>
              </a:rPr>
              <a:t>6ª – </a:t>
            </a:r>
            <a:r>
              <a:rPr lang="pt-BR" sz="1600" b="1" dirty="0" smtClean="0">
                <a:latin typeface="Arial" pitchFamily="34" charset="0"/>
                <a:cs typeface="Arial" pitchFamily="34" charset="0"/>
              </a:rPr>
              <a:t>Verificação</a:t>
            </a:r>
          </a:p>
          <a:p>
            <a:r>
              <a:rPr lang="pt-BR" sz="1600" b="1" dirty="0">
                <a:latin typeface="Arial" pitchFamily="34" charset="0"/>
                <a:cs typeface="Arial" pitchFamily="34" charset="0"/>
              </a:rPr>
              <a:t>7ª – </a:t>
            </a:r>
            <a:r>
              <a:rPr lang="pt-BR" sz="1600" b="1" dirty="0" smtClean="0">
                <a:latin typeface="Arial" pitchFamily="34" charset="0"/>
                <a:cs typeface="Arial" pitchFamily="34" charset="0"/>
              </a:rPr>
              <a:t>Padronização</a:t>
            </a:r>
          </a:p>
          <a:p>
            <a:r>
              <a:rPr lang="pt-BR" sz="1600" b="1" dirty="0">
                <a:latin typeface="Arial" pitchFamily="34" charset="0"/>
                <a:cs typeface="Arial" pitchFamily="34" charset="0"/>
              </a:rPr>
              <a:t>8ª – Conclusão</a:t>
            </a:r>
            <a:endParaRPr lang="pt-BR" sz="1600" b="1" dirty="0" smtClean="0">
              <a:effectLst/>
              <a:latin typeface="Arial" pitchFamily="34" charset="0"/>
              <a:cs typeface="Arial" pitchFamily="34" charset="0"/>
            </a:endParaRPr>
          </a:p>
          <a:p>
            <a:endParaRPr lang="pt-BR" sz="1600" b="1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35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>
            <a:off x="-1" y="0"/>
            <a:ext cx="9144001" cy="1196752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                                                               </a:t>
            </a:r>
            <a:r>
              <a:rPr lang="pt-BR" dirty="0" smtClean="0">
                <a:latin typeface="Arial Black" pitchFamily="34" charset="0"/>
              </a:rPr>
              <a:t>HISTOGRAMA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 G</a:t>
            </a:r>
            <a:r>
              <a:rPr lang="pt-BR" b="0" dirty="0" smtClean="0">
                <a:latin typeface="Arial Black" pitchFamily="34" charset="0"/>
              </a:rPr>
              <a:t>ráfico </a:t>
            </a:r>
            <a:r>
              <a:rPr lang="pt-BR" b="0" dirty="0">
                <a:latin typeface="Arial Black" pitchFamily="34" charset="0"/>
              </a:rPr>
              <a:t>que mostra a distribuição de acontecimentos registrados em todo o espectro.</a:t>
            </a:r>
            <a:endParaRPr lang="pt-BR" dirty="0">
              <a:latin typeface="Arial Black" pitchFamily="34" charset="0"/>
            </a:endParaRPr>
          </a:p>
        </p:txBody>
      </p:sp>
      <p:pic>
        <p:nvPicPr>
          <p:cNvPr id="14" name="Espaço Reservado para Imagem 13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34" t="-14390" r="834" b="14390"/>
          <a:stretch/>
        </p:blipFill>
        <p:spPr>
          <a:xfrm>
            <a:off x="179512" y="1052736"/>
            <a:ext cx="4520564" cy="4721487"/>
          </a:xfrm>
        </p:spPr>
      </p:pic>
      <p:sp>
        <p:nvSpPr>
          <p:cNvPr id="12" name="Espaço Reservado para Texto 11"/>
          <p:cNvSpPr>
            <a:spLocks noGrp="1"/>
          </p:cNvSpPr>
          <p:nvPr>
            <p:ph type="body" sz="half" idx="2"/>
          </p:nvPr>
        </p:nvSpPr>
        <p:spPr>
          <a:xfrm>
            <a:off x="4788024" y="1484784"/>
            <a:ext cx="3960440" cy="4896544"/>
          </a:xfrm>
        </p:spPr>
        <p:txBody>
          <a:bodyPr>
            <a:normAutofit fontScale="85000" lnSpcReduction="20000"/>
          </a:bodyPr>
          <a:lstStyle/>
          <a:p>
            <a:r>
              <a:rPr lang="pt-BR" sz="1600" dirty="0">
                <a:latin typeface="Arial" pitchFamily="34" charset="0"/>
                <a:cs typeface="Arial" pitchFamily="34" charset="0"/>
              </a:rPr>
              <a:t>Refere-se a uma metodologia no qual é utilizado uma técnica de administração interativa seguindo quatro princípios básicos.</a:t>
            </a:r>
            <a:endParaRPr lang="pt-BR" sz="1600" b="0" dirty="0" smtClean="0">
              <a:effectLst/>
              <a:latin typeface="Arial" pitchFamily="34" charset="0"/>
              <a:cs typeface="Arial" pitchFamily="34" charset="0"/>
            </a:endParaRPr>
          </a:p>
          <a:p>
            <a:r>
              <a:rPr lang="pt-BR" sz="16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pt-BR" sz="1600" dirty="0" smtClean="0">
                <a:latin typeface="Arial" pitchFamily="34" charset="0"/>
                <a:cs typeface="Arial" pitchFamily="34" charset="0"/>
              </a:rPr>
            </a:br>
            <a:r>
              <a:rPr lang="pt-BR" sz="1600" b="1" dirty="0">
                <a:latin typeface="Arial" pitchFamily="34" charset="0"/>
                <a:cs typeface="Arial" pitchFamily="34" charset="0"/>
              </a:rPr>
              <a:t>1 – PLANEJAR </a:t>
            </a:r>
            <a:r>
              <a:rPr lang="pt-BR" sz="1600" dirty="0">
                <a:latin typeface="Arial" pitchFamily="34" charset="0"/>
                <a:cs typeface="Arial" pitchFamily="34" charset="0"/>
              </a:rPr>
              <a:t>– A  primeira etapa é desenvolver um plano que se proponha a resolver os problemas levantados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pt-BR" sz="1600" dirty="0">
              <a:latin typeface="Arial" pitchFamily="34" charset="0"/>
              <a:cs typeface="Arial" pitchFamily="34" charset="0"/>
            </a:endParaRPr>
          </a:p>
          <a:p>
            <a:r>
              <a:rPr lang="pt-BR" sz="1600" b="1" dirty="0">
                <a:latin typeface="Arial" pitchFamily="34" charset="0"/>
                <a:cs typeface="Arial" pitchFamily="34" charset="0"/>
              </a:rPr>
              <a:t>2 – </a:t>
            </a:r>
            <a:r>
              <a:rPr lang="pt-BR" sz="1600" b="1" dirty="0" smtClean="0">
                <a:latin typeface="Arial" pitchFamily="34" charset="0"/>
                <a:cs typeface="Arial" pitchFamily="34" charset="0"/>
              </a:rPr>
              <a:t>FAZER 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– </a:t>
            </a:r>
            <a:r>
              <a:rPr lang="pt-BR" sz="1600" dirty="0">
                <a:latin typeface="Arial" pitchFamily="34" charset="0"/>
                <a:cs typeface="Arial" pitchFamily="34" charset="0"/>
              </a:rPr>
              <a:t>consiste em treinar os integrantes para prepará-los para a metodologia que será empregada. </a:t>
            </a:r>
            <a:endParaRPr lang="pt-BR" sz="1600" dirty="0" smtClean="0">
              <a:latin typeface="Arial" pitchFamily="34" charset="0"/>
              <a:cs typeface="Arial" pitchFamily="34" charset="0"/>
            </a:endParaRPr>
          </a:p>
          <a:p>
            <a:endParaRPr lang="pt-BR" sz="1600" dirty="0">
              <a:latin typeface="Arial" pitchFamily="34" charset="0"/>
              <a:cs typeface="Arial" pitchFamily="34" charset="0"/>
            </a:endParaRPr>
          </a:p>
          <a:p>
            <a:r>
              <a:rPr lang="pt-BR" sz="1600" b="1" dirty="0">
                <a:latin typeface="Arial" pitchFamily="34" charset="0"/>
                <a:cs typeface="Arial" pitchFamily="34" charset="0"/>
              </a:rPr>
              <a:t>3 – VERIFICAR</a:t>
            </a:r>
            <a:r>
              <a:rPr lang="pt-BR" sz="1600" dirty="0">
                <a:latin typeface="Arial" pitchFamily="34" charset="0"/>
                <a:cs typeface="Arial" pitchFamily="34" charset="0"/>
              </a:rPr>
              <a:t> – Nesta etapa é a analisada e verificada os resultados alcançados e dos dados coletados. O principal objetivo desta fase é detectar eventuais erros ou falhas.</a:t>
            </a:r>
            <a:endParaRPr lang="pt-BR" sz="1600" b="0" dirty="0" smtClean="0">
              <a:effectLst/>
              <a:latin typeface="Arial" pitchFamily="34" charset="0"/>
              <a:cs typeface="Arial" pitchFamily="34" charset="0"/>
            </a:endParaRPr>
          </a:p>
          <a:p>
            <a:r>
              <a:rPr lang="pt-BR" sz="16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pt-BR" sz="1600" dirty="0" smtClean="0">
                <a:latin typeface="Arial" pitchFamily="34" charset="0"/>
                <a:cs typeface="Arial" pitchFamily="34" charset="0"/>
              </a:rPr>
            </a:br>
            <a:r>
              <a:rPr lang="pt-BR" sz="1600" b="1" dirty="0">
                <a:latin typeface="Arial" pitchFamily="34" charset="0"/>
                <a:cs typeface="Arial" pitchFamily="34" charset="0"/>
              </a:rPr>
              <a:t>4 – AGIR, CORRIGIR  </a:t>
            </a:r>
            <a:r>
              <a:rPr lang="pt-BR" sz="1600" dirty="0">
                <a:latin typeface="Arial" pitchFamily="34" charset="0"/>
                <a:cs typeface="Arial" pitchFamily="34" charset="0"/>
              </a:rPr>
              <a:t>– No último passo, são tomadas as ações corretivas com base no que foi verificado. Sendo assim corrigindo falhas encontradas nos passos anteriores. Então, em seguida comece tudo de novo. O PDCA é um ciclo que deve ser retomado sempre, para que, as práticas e os processos se aprimorem continuamente.</a:t>
            </a:r>
          </a:p>
        </p:txBody>
      </p:sp>
    </p:spTree>
    <p:extLst>
      <p:ext uri="{BB962C8B-B14F-4D97-AF65-F5344CB8AC3E}">
        <p14:creationId xmlns:p14="http://schemas.microsoft.com/office/powerpoint/2010/main" val="130966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</TotalTime>
  <Words>80</Words>
  <Application>Microsoft Office PowerPoint</Application>
  <PresentationFormat>Apresentação na tela (4:3)</PresentationFormat>
  <Paragraphs>29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Tema do Office</vt:lpstr>
      <vt:lpstr>FERRAMENTAS DE QUALIDADE</vt:lpstr>
      <vt:lpstr>SUMARIO</vt:lpstr>
      <vt:lpstr>IMPORTANCIA DAS FERRAMENTAS DE QUALIDADE</vt:lpstr>
      <vt:lpstr>                        PDCA  Panejar-Fazer-Verificar-Agir</vt:lpstr>
      <vt:lpstr>                                                            MASP    A Metodologia de Análise e Solução de Problemas</vt:lpstr>
      <vt:lpstr>                                                               HISTOGRAMA   Gráfico que mostra a distribuição de acontecimentos registrados em todo o espectro.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 CAD</dc:creator>
  <cp:lastModifiedBy>ALUNO CAD</cp:lastModifiedBy>
  <cp:revision>14</cp:revision>
  <dcterms:created xsi:type="dcterms:W3CDTF">2023-03-28T11:01:43Z</dcterms:created>
  <dcterms:modified xsi:type="dcterms:W3CDTF">2023-03-28T14:22:57Z</dcterms:modified>
</cp:coreProperties>
</file>