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969625" cy="6170613"/>
  <p:notesSz cx="6858000" cy="9144000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24.04.2023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Interno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CtP/ICO | 2023-04-20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pt-BR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Todos os direitos reservados, também no que diz respeito a qualquer disposição, utilização, reprodução, processamento, transmissão, bem como no caso de pedidos de patentes.</a:t>
            </a:r>
            <a:endParaRPr lang="en-US" sz="600" b="0" i="0" u="none" kern="0" baseline="0" noProof="1">
              <a:solidFill>
                <a:srgbClr val="B2B3B5"/>
              </a:solidFill>
              <a:latin typeface="Bosch Office Sans" pitchFamily="2" charset="0"/>
            </a:endParaRP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on.bosch.com/developer/license/application" TargetMode="External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Treinamento</a:t>
            </a:r>
            <a:r>
              <a:rPr lang="en-US" dirty="0"/>
              <a:t> RPA – Automation Anywhere 360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Daniel Cepluki Junior , SO/OPM53-BR , 04/2023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B18DF6-33AD-EF20-45E7-EF22BA9C96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RPA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14EBC0-ACFA-1728-3532-2815A42B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Instrutor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C1E9C6D-463B-6435-B953-365B7FDC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0426" y="398586"/>
            <a:ext cx="4914000" cy="512402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Ferramentas :</a:t>
            </a:r>
          </a:p>
          <a:p>
            <a:r>
              <a:rPr lang="pt-BR" dirty="0"/>
              <a:t>Banco de dados (Microsoft SQL Server e Oracle)</a:t>
            </a:r>
          </a:p>
          <a:p>
            <a:r>
              <a:rPr lang="pt-BR" dirty="0"/>
              <a:t>RPA (Automation </a:t>
            </a:r>
            <a:r>
              <a:rPr lang="pt-BR" dirty="0" err="1"/>
              <a:t>Anywhere</a:t>
            </a:r>
            <a:r>
              <a:rPr lang="pt-BR" dirty="0"/>
              <a:t> e Power </a:t>
            </a:r>
            <a:r>
              <a:rPr lang="pt-BR" dirty="0" err="1"/>
              <a:t>Automate</a:t>
            </a:r>
            <a:r>
              <a:rPr lang="pt-BR" dirty="0"/>
              <a:t>)</a:t>
            </a:r>
          </a:p>
          <a:p>
            <a:r>
              <a:rPr lang="pt-BR" dirty="0"/>
              <a:t>Analytics (Power BI e Tableau)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Formações : </a:t>
            </a:r>
          </a:p>
          <a:p>
            <a:r>
              <a:rPr lang="pt-BR" dirty="0"/>
              <a:t>Engenharia de Software | Faculdades da Indústria</a:t>
            </a:r>
          </a:p>
          <a:p>
            <a:r>
              <a:rPr lang="pt-BR" dirty="0"/>
              <a:t>Automação Industrial | Faculdades da Indústria</a:t>
            </a:r>
          </a:p>
          <a:p>
            <a:r>
              <a:rPr lang="pt-BR" dirty="0"/>
              <a:t>Técnico em Eletrônica | SENAI CIC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AD3FDD2-F6C2-71D1-952B-AC4EE6E0D3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Daniel Cepluki Junior | UP</a:t>
            </a:r>
          </a:p>
          <a:p>
            <a:r>
              <a:rPr lang="pt-BR" dirty="0"/>
              <a:t>25 anos</a:t>
            </a:r>
          </a:p>
          <a:p>
            <a:r>
              <a:rPr lang="pt-BR" dirty="0"/>
              <a:t>SO/OPM53-BR (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&amp; Tech Services CtP) | CtP/ICO12</a:t>
            </a:r>
          </a:p>
          <a:p>
            <a:endParaRPr lang="pt-B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dirty="0"/>
              <a:t>Experiências : </a:t>
            </a:r>
          </a:p>
          <a:p>
            <a:r>
              <a:rPr lang="pt-BR" dirty="0"/>
              <a:t>Desenvolvimento de Queries, </a:t>
            </a:r>
            <a:r>
              <a:rPr lang="pt-BR" dirty="0" err="1"/>
              <a:t>RPAs</a:t>
            </a:r>
            <a:r>
              <a:rPr lang="pt-BR" dirty="0"/>
              <a:t> e BI em áreas de tecnologias e ambientes de produção</a:t>
            </a:r>
          </a:p>
          <a:p>
            <a:endParaRPr lang="pt-BR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0C38CF-B2FF-D92C-CD03-54519943B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41" y="224323"/>
            <a:ext cx="1845605" cy="15223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166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50073-56E0-0EC8-2554-A553ECE8B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RPA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0D7FDB-57B4-DC67-4FCA-28C38790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treinamento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5A4E5-CC65-3B42-63F7-77D570B314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Apresentar conceitos de RPA</a:t>
            </a:r>
          </a:p>
          <a:p>
            <a:r>
              <a:rPr lang="pt-BR" dirty="0"/>
              <a:t>Ensinar principais ferramentas dentro da solução do Automation </a:t>
            </a:r>
            <a:r>
              <a:rPr lang="pt-BR" dirty="0" err="1"/>
              <a:t>Anywhere</a:t>
            </a:r>
            <a:endParaRPr lang="pt-BR" dirty="0"/>
          </a:p>
          <a:p>
            <a:r>
              <a:rPr lang="pt-BR" dirty="0"/>
              <a:t>Breve explicação sobre questões legais e de custo do AA</a:t>
            </a:r>
          </a:p>
          <a:p>
            <a:r>
              <a:rPr lang="pt-BR" dirty="0"/>
              <a:t>Ensinar as melhores práticas</a:t>
            </a:r>
          </a:p>
          <a:p>
            <a:r>
              <a:rPr lang="pt-BR" dirty="0"/>
              <a:t>Variáveis</a:t>
            </a:r>
          </a:p>
          <a:p>
            <a:r>
              <a:rPr lang="pt-BR" dirty="0"/>
              <a:t>Condicionais e estruturas de repetição</a:t>
            </a:r>
          </a:p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701B-8FD8-D139-02F8-D33B00D0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1026" name="Picture 2" descr="Intelligent Automation | Automation Anywhere">
            <a:extLst>
              <a:ext uri="{FF2B5EF4-FFF2-40B4-BE49-F238E27FC236}">
                <a16:creationId xmlns:a16="http://schemas.microsoft.com/office/drawing/2014/main" id="{5488ABC1-3BE2-FD96-A884-E5EAB78345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32" y="1913304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C6ACC8-C39C-3012-5F69-10B641CF6E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RPA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690C8-A1B5-7853-8277-94A7DFA6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RPA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17871-E167-CA1C-FBCA-A5C465F6E8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Automação robótica de processos (</a:t>
            </a:r>
            <a:r>
              <a:rPr lang="pt-BR" dirty="0" err="1"/>
              <a:t>Robotic</a:t>
            </a:r>
            <a:r>
              <a:rPr lang="pt-BR" dirty="0"/>
              <a:t> Process Automation, RPA) é uma tecnologia de software fácil de usar para automatizar tarefas digitais.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7C6D9-9074-77D1-55CD-BBBCC0D26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0000" y="648000"/>
            <a:ext cx="4914000" cy="42408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Porquê automatizar?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Precisão</a:t>
            </a:r>
          </a:p>
          <a:p>
            <a:r>
              <a:rPr lang="pt-BR" dirty="0"/>
              <a:t>Produtividade</a:t>
            </a:r>
          </a:p>
          <a:p>
            <a:r>
              <a:rPr lang="pt-BR" dirty="0"/>
              <a:t>Decisões baseadas em regras</a:t>
            </a:r>
          </a:p>
          <a:p>
            <a:r>
              <a:rPr lang="pt-BR" dirty="0"/>
              <a:t>Menor custo</a:t>
            </a:r>
          </a:p>
          <a:p>
            <a:r>
              <a:rPr lang="pt-BR" dirty="0"/>
              <a:t>Agregação de valor</a:t>
            </a:r>
          </a:p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205C-B90E-66FA-07EA-CD1CC075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CD9B80-F904-F98A-67F7-48C080258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92429"/>
              </p:ext>
            </p:extLst>
          </p:nvPr>
        </p:nvGraphicFramePr>
        <p:xfrm>
          <a:off x="349345" y="3712309"/>
          <a:ext cx="6024075" cy="1478851"/>
        </p:xfrm>
        <a:graphic>
          <a:graphicData uri="http://schemas.openxmlformats.org/drawingml/2006/table">
            <a:tbl>
              <a:tblPr/>
              <a:tblGrid>
                <a:gridCol w="2008025">
                  <a:extLst>
                    <a:ext uri="{9D8B030D-6E8A-4147-A177-3AD203B41FA5}">
                      <a16:colId xmlns:a16="http://schemas.microsoft.com/office/drawing/2014/main" val="2418829685"/>
                    </a:ext>
                  </a:extLst>
                </a:gridCol>
                <a:gridCol w="2008025">
                  <a:extLst>
                    <a:ext uri="{9D8B030D-6E8A-4147-A177-3AD203B41FA5}">
                      <a16:colId xmlns:a16="http://schemas.microsoft.com/office/drawing/2014/main" val="1535689752"/>
                    </a:ext>
                  </a:extLst>
                </a:gridCol>
                <a:gridCol w="2008025">
                  <a:extLst>
                    <a:ext uri="{9D8B030D-6E8A-4147-A177-3AD203B41FA5}">
                      <a16:colId xmlns:a16="http://schemas.microsoft.com/office/drawing/2014/main" val="1965836854"/>
                    </a:ext>
                  </a:extLst>
                </a:gridCol>
              </a:tblGrid>
              <a:tr h="4033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Client​</a:t>
                      </a:r>
                    </a:p>
                  </a:txBody>
                  <a:tcPr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B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Initiative Description​</a:t>
                      </a:r>
                    </a:p>
                  </a:txBody>
                  <a:tcPr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B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Benefits TBRL​</a:t>
                      </a:r>
                    </a:p>
                  </a:txBody>
                  <a:tcPr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B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61318"/>
                  </a:ext>
                </a:extLst>
              </a:tr>
              <a:tr h="319297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CaP</a:t>
                      </a:r>
                      <a: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Bloco 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RPAs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(26 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RPAs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 </a:t>
                      </a:r>
                      <a:r>
                        <a:rPr lang="pt-BR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236h/mês –16.857,48 BRL/mês</a:t>
                      </a:r>
                      <a:r>
                        <a:rPr lang="pt-BR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57493"/>
                  </a:ext>
                </a:extLst>
              </a:tr>
              <a:tr h="319297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CtP</a:t>
                      </a:r>
                      <a: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Bloco RPA (10 RPAs)</a:t>
                      </a:r>
                      <a: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122h/mês – 8.714,46 BRL/mês</a:t>
                      </a:r>
                      <a:r>
                        <a:rPr lang="pt-BR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09803"/>
                  </a:ext>
                </a:extLst>
              </a:tr>
              <a:tr h="436934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  <a:r>
                        <a:rPr lang="pt-BR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200" b="1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306.863,28 BRL/ano</a:t>
                      </a:r>
                      <a:r>
                        <a:rPr lang="pt-BR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​</a:t>
                      </a:r>
                      <a:endParaRPr lang="pt-BR" sz="12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7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49543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2FC7732B-41A8-841A-DC7E-90653235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27" y="1638635"/>
            <a:ext cx="62586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1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20D139-82FA-5AA2-36B7-12FE3743D0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RPA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6A038-B384-3111-B9CF-BB79CBF7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 de CtP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C567-57C3-42F1-AAA6-97ECE6E5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8" name="Graphic 7" descr="Clock with solid fill">
            <a:extLst>
              <a:ext uri="{FF2B5EF4-FFF2-40B4-BE49-F238E27FC236}">
                <a16:creationId xmlns:a16="http://schemas.microsoft.com/office/drawing/2014/main" id="{0055421F-8ED8-85C2-088F-E2D27349E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197" y="1410801"/>
            <a:ext cx="762708" cy="762708"/>
          </a:xfrm>
          <a:prstGeom prst="rect">
            <a:avLst/>
          </a:prstGeom>
        </p:spPr>
      </p:pic>
      <p:pic>
        <p:nvPicPr>
          <p:cNvPr id="10" name="Graphic 9" descr="Robot with solid fill">
            <a:extLst>
              <a:ext uri="{FF2B5EF4-FFF2-40B4-BE49-F238E27FC236}">
                <a16:creationId xmlns:a16="http://schemas.microsoft.com/office/drawing/2014/main" id="{553184CC-B891-A031-D197-8EAC84A9FD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847" t="3952" r="32792" b="59265"/>
          <a:stretch/>
        </p:blipFill>
        <p:spPr>
          <a:xfrm>
            <a:off x="9540184" y="4252139"/>
            <a:ext cx="625232" cy="689357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D91D55B2-47FD-DC31-4BFD-A941D1962B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0200" y="1334954"/>
            <a:ext cx="914400" cy="9144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ADC1F037-032C-1439-181C-C72539417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5275" y="4139617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7A9196-6FE6-39D3-44E2-75A57A1C614D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 flipV="1">
            <a:off x="8769675" y="4596817"/>
            <a:ext cx="77050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ap - Free technology icons">
            <a:extLst>
              <a:ext uri="{FF2B5EF4-FFF2-40B4-BE49-F238E27FC236}">
                <a16:creationId xmlns:a16="http://schemas.microsoft.com/office/drawing/2014/main" id="{7A125152-7B92-9756-9A04-DE220D0D0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58" b="24627"/>
          <a:stretch/>
        </p:blipFill>
        <p:spPr bwMode="auto">
          <a:xfrm>
            <a:off x="2485212" y="1488426"/>
            <a:ext cx="1214562" cy="60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2A5AA7-CBC5-FBCC-42CF-B18E56755EFE}"/>
              </a:ext>
            </a:extLst>
          </p:cNvPr>
          <p:cNvSpPr txBox="1"/>
          <p:nvPr/>
        </p:nvSpPr>
        <p:spPr>
          <a:xfrm>
            <a:off x="219474" y="2168261"/>
            <a:ext cx="1602154" cy="461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Todo dia 06:30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07CD52-D4AB-D0D4-F68C-FD85C58B72B6}"/>
              </a:ext>
            </a:extLst>
          </p:cNvPr>
          <p:cNvCxnSpPr>
            <a:cxnSpLocks/>
            <a:stCxn id="8" idx="3"/>
            <a:endCxn id="2052" idx="1"/>
          </p:cNvCxnSpPr>
          <p:nvPr/>
        </p:nvCxnSpPr>
        <p:spPr>
          <a:xfrm>
            <a:off x="1401905" y="1792155"/>
            <a:ext cx="10833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77C7F0-6BA0-06AB-6E54-E5DEA93593EE}"/>
              </a:ext>
            </a:extLst>
          </p:cNvPr>
          <p:cNvCxnSpPr>
            <a:cxnSpLocks/>
            <a:stCxn id="2052" idx="3"/>
            <a:endCxn id="12" idx="1"/>
          </p:cNvCxnSpPr>
          <p:nvPr/>
        </p:nvCxnSpPr>
        <p:spPr>
          <a:xfrm flipV="1">
            <a:off x="3699774" y="1792154"/>
            <a:ext cx="87042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st with solid fill">
            <a:extLst>
              <a:ext uri="{FF2B5EF4-FFF2-40B4-BE49-F238E27FC236}">
                <a16:creationId xmlns:a16="http://schemas.microsoft.com/office/drawing/2014/main" id="{3B6E3A1D-46EE-A4B6-EC8E-4D9AF9F6DB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5026" y="1339631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585EF5-5044-5230-292C-AD795B2BF61D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5484600" y="1792154"/>
            <a:ext cx="870426" cy="4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3E66CD-2E3E-0BD8-DFE5-1D02D4AF7A68}"/>
              </a:ext>
            </a:extLst>
          </p:cNvPr>
          <p:cNvSpPr txBox="1"/>
          <p:nvPr/>
        </p:nvSpPr>
        <p:spPr>
          <a:xfrm>
            <a:off x="4226323" y="2240770"/>
            <a:ext cx="1602154" cy="461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Redlake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490E04-FB50-F17D-DE6B-A3430463B041}"/>
              </a:ext>
            </a:extLst>
          </p:cNvPr>
          <p:cNvSpPr txBox="1"/>
          <p:nvPr/>
        </p:nvSpPr>
        <p:spPr>
          <a:xfrm>
            <a:off x="6011149" y="2271139"/>
            <a:ext cx="1602154" cy="461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Lista de usuários</a:t>
            </a:r>
          </a:p>
        </p:txBody>
      </p:sp>
      <p:pic>
        <p:nvPicPr>
          <p:cNvPr id="33" name="Graphic 32" descr="List with solid fill">
            <a:extLst>
              <a:ext uri="{FF2B5EF4-FFF2-40B4-BE49-F238E27FC236}">
                <a16:creationId xmlns:a16="http://schemas.microsoft.com/office/drawing/2014/main" id="{CCD73AA0-0F90-9784-34D3-58150040E7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27213" y="1334954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ADD57C-BF27-984B-B62B-D31002F466CB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7269426" y="1792154"/>
            <a:ext cx="757787" cy="4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51D3778-F4D8-106C-8F4E-6792C141869B}"/>
              </a:ext>
            </a:extLst>
          </p:cNvPr>
          <p:cNvSpPr txBox="1"/>
          <p:nvPr/>
        </p:nvSpPr>
        <p:spPr>
          <a:xfrm>
            <a:off x="7683336" y="2316954"/>
            <a:ext cx="1602154" cy="461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Lista de ordens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4C0533E-3513-B3FA-6175-BF6D1C0AFF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3900" y="2556862"/>
            <a:ext cx="778414" cy="14680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9D86A95-03B7-A8F2-DB25-0ADB4C487C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3303" y="2629368"/>
            <a:ext cx="2635952" cy="606201"/>
          </a:xfrm>
          <a:prstGeom prst="rect">
            <a:avLst/>
          </a:prstGeom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DF065B0-22A4-111D-4FD1-4FA37A7637CC}"/>
              </a:ext>
            </a:extLst>
          </p:cNvPr>
          <p:cNvCxnSpPr>
            <a:stCxn id="33" idx="3"/>
            <a:endCxn id="10" idx="3"/>
          </p:cNvCxnSpPr>
          <p:nvPr/>
        </p:nvCxnSpPr>
        <p:spPr>
          <a:xfrm>
            <a:off x="8941613" y="1792154"/>
            <a:ext cx="1223803" cy="2804664"/>
          </a:xfrm>
          <a:prstGeom prst="bentConnector3">
            <a:avLst>
              <a:gd name="adj1" fmla="val 13464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8DDE16-B09B-0ED5-42DA-649EA63D4890}"/>
              </a:ext>
            </a:extLst>
          </p:cNvPr>
          <p:cNvSpPr txBox="1"/>
          <p:nvPr/>
        </p:nvSpPr>
        <p:spPr>
          <a:xfrm>
            <a:off x="9051723" y="4968248"/>
            <a:ext cx="1602154" cy="4611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Reserva do item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A89D5C5-05BD-91D2-5896-890A9AD0B4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2319" y="3683127"/>
            <a:ext cx="6037742" cy="1816563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A7C55C-0E7F-598D-ECE1-C68EDAC46152}"/>
              </a:ext>
            </a:extLst>
          </p:cNvPr>
          <p:cNvCxnSpPr>
            <a:cxnSpLocks/>
            <a:stCxn id="14" idx="1"/>
            <a:endCxn id="52" idx="3"/>
          </p:cNvCxnSpPr>
          <p:nvPr/>
        </p:nvCxnSpPr>
        <p:spPr>
          <a:xfrm flipH="1" flipV="1">
            <a:off x="6310061" y="4591409"/>
            <a:ext cx="1545214" cy="5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5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137CA-2757-D597-1D4D-5FB06D47A4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RPA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0778C9-8D05-15D9-1F6A-93191D83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Custos e Segurança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BAE38-6D1E-C59F-C557-EF0F40983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1 hora : 5,5 EUR = 30 BRL / hora</a:t>
            </a:r>
          </a:p>
          <a:p>
            <a:r>
              <a:rPr lang="pt-BR" dirty="0"/>
              <a:t>Servidor dedicado = 900 EUR / mês</a:t>
            </a:r>
          </a:p>
          <a:p>
            <a:r>
              <a:rPr lang="pt-BR" b="1" dirty="0"/>
              <a:t>Custo calculado com base no tempo planejado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C602B-A8B5-F8A2-1DD8-48B5A323F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/>
              <a:t>BOTs</a:t>
            </a:r>
            <a:r>
              <a:rPr lang="pt-BR" dirty="0"/>
              <a:t> devem possuir usuário BOT para realizar as atividades</a:t>
            </a:r>
          </a:p>
          <a:p>
            <a:r>
              <a:rPr lang="pt-BR" dirty="0"/>
              <a:t>Constantes verificações de acessos (CCA)</a:t>
            </a:r>
          </a:p>
          <a:p>
            <a:r>
              <a:rPr lang="pt-BR" dirty="0" err="1"/>
              <a:t>BOTs</a:t>
            </a:r>
            <a:r>
              <a:rPr lang="pt-BR" dirty="0"/>
              <a:t> devem rodar em ambiente Fastlane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790CB-10F1-3FE8-4157-0EF2F8E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670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EA1DA5-64E4-3FBD-4E3B-B6CEBA8D00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RPA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B2CB9F-2ECA-2D81-177A-E465F029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Melhores Práticas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EF391-EB22-5893-447D-4C369443A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5032" y="1296000"/>
            <a:ext cx="3964168" cy="4240800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Handling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Critério de Estabilidade (</a:t>
            </a:r>
            <a:r>
              <a:rPr lang="pt-BR" dirty="0" err="1"/>
              <a:t>Wait</a:t>
            </a:r>
            <a:r>
              <a:rPr lang="pt-BR" dirty="0"/>
              <a:t> </a:t>
            </a:r>
            <a:r>
              <a:rPr lang="pt-BR" dirty="0" err="1"/>
              <a:t>window</a:t>
            </a:r>
            <a:r>
              <a:rPr lang="pt-BR" dirty="0"/>
              <a:t> e </a:t>
            </a:r>
            <a:r>
              <a:rPr lang="pt-BR" dirty="0" err="1"/>
              <a:t>delay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Comentários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Reaproveitamento de código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10EF-6FFF-F60F-F327-5DCE059DB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0" y="1295999"/>
            <a:ext cx="3452400" cy="42408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Variáveis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Credenciais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Tarefas e </a:t>
            </a:r>
            <a:r>
              <a:rPr lang="pt-BR" dirty="0" err="1"/>
              <a:t>sub-tarefas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Debug com vídeo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1C65-1477-C5FB-3006-CED7A5AF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B52A5-FC77-21A0-D8FC-0A7C925C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9" y="1115912"/>
            <a:ext cx="676548" cy="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3CDADC-FE73-19BE-8999-675D6D903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23" y="1125441"/>
            <a:ext cx="628904" cy="609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0872E-8B0A-A22A-6E5C-4CACDF425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90" y="1901574"/>
            <a:ext cx="524087" cy="657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E84E75-8A65-E590-8E74-27A251152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201" y="1846935"/>
            <a:ext cx="676548" cy="6479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FAE60-408D-8938-FB63-A2A7BF52E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97" y="2916366"/>
            <a:ext cx="705135" cy="5526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F2A233-AE18-F8B3-BDA4-5A63D4AB9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3614" y="2559065"/>
            <a:ext cx="705135" cy="6670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0973DF-C47B-C620-0572-29381D8C7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938" y="3636117"/>
            <a:ext cx="743250" cy="6479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3FCD01-02D4-220D-5603-F25CA97983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6023" y="3290253"/>
            <a:ext cx="657491" cy="6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3CA667-D279-00CA-6DB2-11636698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Hands On!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2A568-892D-5B3C-1877-ED998C363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RPA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B1A2-34D3-4FEB-90A7-0E29B806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pic>
        <p:nvPicPr>
          <p:cNvPr id="4098" name="Picture 2" descr="Ringing bell motion - Time to work GIF | Motion, Motion graphics, Thumbs up">
            <a:extLst>
              <a:ext uri="{FF2B5EF4-FFF2-40B4-BE49-F238E27FC236}">
                <a16:creationId xmlns:a16="http://schemas.microsoft.com/office/drawing/2014/main" id="{13238306-D1FD-092B-012C-B1D8EB7CA53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119" y="1295400"/>
            <a:ext cx="42418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8DA371-9C8F-C22B-278E-CA2300F2096D}"/>
              </a:ext>
            </a:extLst>
          </p:cNvPr>
          <p:cNvSpPr txBox="1"/>
          <p:nvPr/>
        </p:nvSpPr>
        <p:spPr>
          <a:xfrm>
            <a:off x="493490" y="1841384"/>
            <a:ext cx="1937857" cy="4781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hlinkClick r:id="rId3"/>
              </a:rPr>
              <a:t>Fastlane</a:t>
            </a:r>
            <a:endParaRPr kumimoji="0" lang="pt-B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9752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423E2-7479-96AF-3180-CC991535DD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RPA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72F28-2A30-6ABD-8E8D-7D94AE2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52C8B-DBA9-B45F-912D-399D8BF62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600" dirty="0"/>
              <a:t>1. </a:t>
            </a:r>
            <a:r>
              <a:rPr lang="pt-BR" sz="1600" dirty="0" err="1"/>
              <a:t>Hello</a:t>
            </a:r>
            <a:r>
              <a:rPr lang="pt-BR" sz="1600" dirty="0"/>
              <a:t> Word</a:t>
            </a:r>
          </a:p>
          <a:p>
            <a:r>
              <a:rPr lang="pt-BR" sz="1600" dirty="0"/>
              <a:t>2. Variáveis</a:t>
            </a:r>
          </a:p>
          <a:p>
            <a:r>
              <a:rPr lang="pt-BR" sz="1600" dirty="0"/>
              <a:t>3. Credencial</a:t>
            </a:r>
          </a:p>
          <a:p>
            <a:r>
              <a:rPr lang="pt-BR" sz="1600" dirty="0"/>
              <a:t>4. Condicionais </a:t>
            </a:r>
            <a:endParaRPr lang="pt-BR" sz="1600" b="1" dirty="0"/>
          </a:p>
          <a:p>
            <a:r>
              <a:rPr lang="pt-BR" sz="1600" dirty="0"/>
              <a:t>5. </a:t>
            </a:r>
            <a:r>
              <a:rPr lang="pt-BR" sz="1600" dirty="0" err="1"/>
              <a:t>Error</a:t>
            </a:r>
            <a:r>
              <a:rPr lang="pt-BR" sz="1600" dirty="0"/>
              <a:t> </a:t>
            </a:r>
            <a:r>
              <a:rPr lang="pt-BR" sz="1600" dirty="0" err="1"/>
              <a:t>handling</a:t>
            </a:r>
            <a:r>
              <a:rPr lang="pt-BR" sz="1600" dirty="0"/>
              <a:t> </a:t>
            </a:r>
            <a:endParaRPr lang="pt-BR" sz="1600" b="1" dirty="0"/>
          </a:p>
          <a:p>
            <a:r>
              <a:rPr lang="pt-BR" sz="1600" dirty="0"/>
              <a:t>6. </a:t>
            </a:r>
            <a:r>
              <a:rPr lang="pt-BR" sz="1600" dirty="0" err="1"/>
              <a:t>Keystrokes</a:t>
            </a:r>
            <a:r>
              <a:rPr lang="pt-BR" sz="1600" dirty="0"/>
              <a:t> *</a:t>
            </a:r>
          </a:p>
          <a:p>
            <a:r>
              <a:rPr lang="pt-BR" sz="1600" dirty="0"/>
              <a:t>7. Funções data / hora</a:t>
            </a:r>
          </a:p>
          <a:p>
            <a:r>
              <a:rPr lang="pt-BR" sz="1600" dirty="0"/>
              <a:t>8. </a:t>
            </a:r>
            <a:r>
              <a:rPr lang="pt-BR" sz="1600" dirty="0" err="1"/>
              <a:t>String</a:t>
            </a:r>
            <a:endParaRPr lang="pt-BR" sz="1600" dirty="0"/>
          </a:p>
          <a:p>
            <a:r>
              <a:rPr lang="pt-BR" sz="1600" dirty="0"/>
              <a:t>9. </a:t>
            </a:r>
            <a:r>
              <a:rPr lang="pt-BR" sz="1600" dirty="0" err="1"/>
              <a:t>Metabots</a:t>
            </a:r>
            <a:endParaRPr lang="pt-BR" sz="1600" dirty="0"/>
          </a:p>
          <a:p>
            <a:r>
              <a:rPr lang="pt-BR" sz="1600" dirty="0"/>
              <a:t>10. Email</a:t>
            </a:r>
          </a:p>
          <a:p>
            <a:r>
              <a:rPr lang="pt-BR" sz="1600" dirty="0"/>
              <a:t>11. Recorder</a:t>
            </a:r>
          </a:p>
          <a:p>
            <a:r>
              <a:rPr lang="pt-BR" sz="1600" dirty="0"/>
              <a:t>12. Excel</a:t>
            </a:r>
          </a:p>
          <a:p>
            <a:r>
              <a:rPr lang="pt-BR" sz="1600" dirty="0"/>
              <a:t>13. SQL</a:t>
            </a:r>
          </a:p>
          <a:p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25714-FB01-E6A4-A696-004F7CECD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0599" y="1296000"/>
            <a:ext cx="6220323" cy="4240800"/>
          </a:xfrm>
        </p:spPr>
        <p:txBody>
          <a:bodyPr/>
          <a:lstStyle/>
          <a:p>
            <a:r>
              <a:rPr lang="pt-BR" dirty="0"/>
              <a:t>1. Contador de arquivos</a:t>
            </a:r>
          </a:p>
          <a:p>
            <a:pPr lvl="1"/>
            <a:r>
              <a:rPr lang="pt-BR" dirty="0"/>
              <a:t>Contar todos os arquivos dentro de cada pasta separado por aluno</a:t>
            </a:r>
          </a:p>
          <a:p>
            <a:r>
              <a:rPr lang="pt-BR" dirty="0"/>
              <a:t>2. Gerenciador de arquivos</a:t>
            </a:r>
          </a:p>
          <a:p>
            <a:pPr lvl="1"/>
            <a:r>
              <a:rPr lang="pt-BR" dirty="0"/>
              <a:t>Mover todos os arquivos para as pastas de acordo com a extensão e colocar movimentação em arquivo log</a:t>
            </a:r>
          </a:p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1E2F6-1162-3D8A-B183-532419F8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74232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SO/OPM53-BR</OrgInhalt>
      <Wert>CtP/ICO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2023-04-23</OrgInhalt>
      <Wert>2023-04-20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6ED85D8F-48E6-4327-970F-C4C8714350C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427</Words>
  <Application>Microsoft Office PowerPoint</Application>
  <PresentationFormat>Custom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Bosch Office Sans</vt:lpstr>
      <vt:lpstr>Calibri</vt:lpstr>
      <vt:lpstr>Symbol</vt:lpstr>
      <vt:lpstr>Times New Roman</vt:lpstr>
      <vt:lpstr>Wingdings</vt:lpstr>
      <vt:lpstr>Bosch 2022</vt:lpstr>
      <vt:lpstr>Treinamento RPA – Automation Anywhere 360</vt:lpstr>
      <vt:lpstr>Instrutor</vt:lpstr>
      <vt:lpstr>Objetivo do treinamento</vt:lpstr>
      <vt:lpstr>O que é RPA</vt:lpstr>
      <vt:lpstr>Case de CtP</vt:lpstr>
      <vt:lpstr>Custos e Segurança</vt:lpstr>
      <vt:lpstr>Melhores Práticas</vt:lpstr>
      <vt:lpstr>Hands On!</vt:lpstr>
      <vt:lpstr>Roteiro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RPA – Automation Anywhere 360</dc:title>
  <dc:creator>Cepluki Junior Daniel (SO/OPM53-BR)</dc:creator>
  <cp:lastModifiedBy>Cepluki Junior Daniel (SO/OPM53-BR)</cp:lastModifiedBy>
  <cp:revision>2</cp:revision>
  <dcterms:created xsi:type="dcterms:W3CDTF">2023-04-24T00:39:36Z</dcterms:created>
  <dcterms:modified xsi:type="dcterms:W3CDTF">2023-04-24T11:21:19Z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