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7"/>
  </p:notesMasterIdLst>
  <p:sldIdLst>
    <p:sldId id="256" r:id="rId2"/>
    <p:sldId id="286" r:id="rId3"/>
    <p:sldId id="257" r:id="rId4"/>
    <p:sldId id="258" r:id="rId5"/>
    <p:sldId id="273" r:id="rId6"/>
    <p:sldId id="259" r:id="rId7"/>
    <p:sldId id="274" r:id="rId8"/>
    <p:sldId id="264" r:id="rId9"/>
    <p:sldId id="265" r:id="rId10"/>
    <p:sldId id="266" r:id="rId11"/>
    <p:sldId id="275" r:id="rId12"/>
    <p:sldId id="268" r:id="rId13"/>
    <p:sldId id="269" r:id="rId14"/>
    <p:sldId id="270" r:id="rId15"/>
    <p:sldId id="271" r:id="rId16"/>
    <p:sldId id="272" r:id="rId17"/>
    <p:sldId id="276" r:id="rId18"/>
    <p:sldId id="278" r:id="rId19"/>
    <p:sldId id="279" r:id="rId20"/>
    <p:sldId id="280" r:id="rId21"/>
    <p:sldId id="277" r:id="rId22"/>
    <p:sldId id="281" r:id="rId23"/>
    <p:sldId id="282" r:id="rId24"/>
    <p:sldId id="283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385" autoAdjust="0"/>
  </p:normalViewPr>
  <p:slideViewPr>
    <p:cSldViewPr snapToGrid="0">
      <p:cViewPr varScale="1">
        <p:scale>
          <a:sx n="82" d="100"/>
          <a:sy n="82" d="100"/>
        </p:scale>
        <p:origin x="9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37AA2-B003-474B-9411-D0C7A0076863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77541-205C-40D3-9140-B38933C26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59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77541-205C-40D3-9140-B38933C268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202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77541-205C-40D3-9140-B38933C268C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91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77541-205C-40D3-9140-B38933C268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876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77541-205C-40D3-9140-B38933C268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420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77541-205C-40D3-9140-B38933C268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161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77541-205C-40D3-9140-B38933C268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716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77541-205C-40D3-9140-B38933C268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982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77541-205C-40D3-9140-B38933C268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537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77541-205C-40D3-9140-B38933C268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262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77541-205C-40D3-9140-B38933C268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5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8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8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9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3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2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8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4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2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8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2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4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paper stripes in a wave shape">
            <a:extLst>
              <a:ext uri="{FF2B5EF4-FFF2-40B4-BE49-F238E27FC236}">
                <a16:creationId xmlns:a16="http://schemas.microsoft.com/office/drawing/2014/main" id="{D6B14309-2977-4C9F-8F8D-CA5DB0DD91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-1" b="15391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F6282E-FC8B-42CF-B64E-7E0C91860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40DB8-02AD-40E8-A2E6-9DE8F26E0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104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08E9-7683-4AB0-8EAB-36CDEFCC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What motivates people?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AF26B-E444-4952-B96F-315B5FFB1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Despite some observed or commonly believed tendencies it is hard to tell. It </a:t>
            </a:r>
            <a:r>
              <a:rPr lang="en-US" b="1" dirty="0">
                <a:latin typeface="Avenir Next LT Pro"/>
              </a:rPr>
              <a:t>definitely </a:t>
            </a:r>
            <a:r>
              <a:rPr lang="en-US" b="1" dirty="0">
                <a:ea typeface="+mn-lt"/>
                <a:cs typeface="+mn-lt"/>
              </a:rPr>
              <a:t>varies across the globe.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F155BD3-D981-498A-8F83-E474E29673D1}"/>
              </a:ext>
            </a:extLst>
          </p:cNvPr>
          <p:cNvSpPr txBox="1">
            <a:spLocks/>
          </p:cNvSpPr>
          <p:nvPr/>
        </p:nvSpPr>
        <p:spPr>
          <a:xfrm>
            <a:off x="830179" y="30153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Being positive vs positive motivation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8A4ADB-4BB0-4C47-9A37-877801F47701}"/>
              </a:ext>
            </a:extLst>
          </p:cNvPr>
          <p:cNvSpPr txBox="1">
            <a:spLocks/>
          </p:cNvSpPr>
          <p:nvPr/>
        </p:nvSpPr>
        <p:spPr>
          <a:xfrm>
            <a:off x="699837" y="4106440"/>
            <a:ext cx="10515600" cy="21173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rebuchet MS"/>
              </a:rPr>
              <a:t>Positive motivation relies on rewards, and in that way, it appears to encourage people to chase them. </a:t>
            </a:r>
            <a:endParaRPr lang="en-US" dirty="0">
              <a:latin typeface="Avenir Next LT Pro"/>
            </a:endParaRPr>
          </a:p>
          <a:p>
            <a:r>
              <a:rPr lang="en-US" dirty="0">
                <a:latin typeface="Trebuchet MS"/>
              </a:rPr>
              <a:t>There is a difference between being a positive person and trying to solve every problem with positive motivation. The people are more complex than that, and there can be many ways to encourage a person to work/ perform more effectively.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7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paper stripes in a wave shape">
            <a:extLst>
              <a:ext uri="{FF2B5EF4-FFF2-40B4-BE49-F238E27FC236}">
                <a16:creationId xmlns:a16="http://schemas.microsoft.com/office/drawing/2014/main" id="{D6B14309-2977-4C9F-8F8D-CA5DB0DD91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-1" b="15391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F6282E-FC8B-42CF-B64E-7E0C91860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Security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40DB8-02AD-40E8-A2E6-9DE8F26E0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4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F336CD0A-13BC-4277-BA5E-FE18F5352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2466363"/>
            <a:ext cx="5011214" cy="2122415"/>
          </a:xfrm>
        </p:spPr>
        <p:txBody>
          <a:bodyPr>
            <a:normAutofit/>
          </a:bodyPr>
          <a:lstStyle/>
          <a:p>
            <a:r>
              <a:rPr lang="en-GB" sz="2000" dirty="0"/>
              <a:t>First screen user sees when the app is launched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25DF75E-E9AE-4D11-9E31-57AB85C1F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44" y="1055915"/>
            <a:ext cx="2303087" cy="4932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2637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F336CD0A-13BC-4277-BA5E-FE18F5352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2466363"/>
            <a:ext cx="5011214" cy="2122415"/>
          </a:xfrm>
        </p:spPr>
        <p:txBody>
          <a:bodyPr>
            <a:normAutofit/>
          </a:bodyPr>
          <a:lstStyle/>
          <a:p>
            <a:r>
              <a:rPr lang="en-GB" sz="2000" dirty="0"/>
              <a:t>Data cannot be accessed when user is not logged in.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101F4E-5F52-4205-B400-847C5826D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782" y="934873"/>
            <a:ext cx="2342011" cy="4988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1086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1D6A2013-855B-4CC4-9276-EAFF00BCC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1174" y="864394"/>
            <a:ext cx="2363228" cy="5129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F336CD0A-13BC-4277-BA5E-FE18F5352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2466363"/>
            <a:ext cx="5011214" cy="2122415"/>
          </a:xfrm>
        </p:spPr>
        <p:txBody>
          <a:bodyPr>
            <a:normAutofit/>
          </a:bodyPr>
          <a:lstStyle/>
          <a:p>
            <a:r>
              <a:rPr lang="en-GB" sz="2000" dirty="0"/>
              <a:t>Buttons activate after user signs in</a:t>
            </a:r>
          </a:p>
        </p:txBody>
      </p:sp>
    </p:spTree>
    <p:extLst>
      <p:ext uri="{BB962C8B-B14F-4D97-AF65-F5344CB8AC3E}">
        <p14:creationId xmlns:p14="http://schemas.microsoft.com/office/powerpoint/2010/main" val="3097585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59-DABA-4914-BEDD-00CD8369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APP Folder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76BFFE-C5BE-4571-988B-A3FEEFC4C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893" y="2189163"/>
            <a:ext cx="5058213" cy="3822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9956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A819-834D-4F60-93F7-B60D0752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work?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194B855D-8738-4E2F-95A3-55FCB11D7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081" y="1853467"/>
            <a:ext cx="3151065" cy="3151065"/>
          </a:xfr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26E1F44-3778-4533-8D1E-59FF47B2B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478" y="1905000"/>
            <a:ext cx="3511062" cy="351106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77048D-124A-4C71-90B4-2822029F4559}"/>
              </a:ext>
            </a:extLst>
          </p:cNvPr>
          <p:cNvCxnSpPr>
            <a:stCxn id="5" idx="3"/>
          </p:cNvCxnSpPr>
          <p:nvPr/>
        </p:nvCxnSpPr>
        <p:spPr>
          <a:xfrm flipV="1">
            <a:off x="5193146" y="3428999"/>
            <a:ext cx="21220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A5CE04-88C9-4126-B3C0-A32B7C76410A}"/>
              </a:ext>
            </a:extLst>
          </p:cNvPr>
          <p:cNvCxnSpPr>
            <a:cxnSpLocks/>
          </p:cNvCxnSpPr>
          <p:nvPr/>
        </p:nvCxnSpPr>
        <p:spPr>
          <a:xfrm flipH="1">
            <a:off x="5100506" y="3828311"/>
            <a:ext cx="2430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834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paper stripes in a wave shape">
            <a:extLst>
              <a:ext uri="{FF2B5EF4-FFF2-40B4-BE49-F238E27FC236}">
                <a16:creationId xmlns:a16="http://schemas.microsoft.com/office/drawing/2014/main" id="{D6B14309-2977-4C9F-8F8D-CA5DB0DD91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-1" b="15391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F6282E-FC8B-42CF-B64E-7E0C91860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GB">
                <a:ea typeface="+mj-lt"/>
                <a:cs typeface="+mj-lt"/>
              </a:rPr>
              <a:t>A </a:t>
            </a:r>
            <a:r>
              <a:rPr lang="en-GB" dirty="0">
                <a:ea typeface="+mj-lt"/>
                <a:cs typeface="+mj-lt"/>
              </a:rPr>
              <a:t>demonstration of key or interesting features</a:t>
            </a:r>
            <a:br>
              <a:rPr lang="en-GB" dirty="0">
                <a:ea typeface="+mj-lt"/>
                <a:cs typeface="+mj-lt"/>
              </a:rPr>
            </a:b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40DB8-02AD-40E8-A2E6-9DE8F26E0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734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B6AD0-D1F9-49EE-A178-E855AD71A2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57018" y="-906729"/>
            <a:ext cx="7077963" cy="299897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3200" dirty="0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200" dirty="0"/>
              <a:t>Creating tasks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2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200" dirty="0"/>
          </a:p>
        </p:txBody>
      </p:sp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198841F8-7162-42B0-A91F-3FA4F2E48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077" y="1690060"/>
            <a:ext cx="1857464" cy="4435735"/>
          </a:xfrm>
          <a:prstGeom prst="rect">
            <a:avLst/>
          </a:prstGeom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5AE6925-9B3A-4D7D-AFD2-7BC5BB5FD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76" y="1878819"/>
            <a:ext cx="3562847" cy="405821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965F989-60E4-4CC7-B09C-3003A732FA07}"/>
              </a:ext>
            </a:extLst>
          </p:cNvPr>
          <p:cNvSpPr/>
          <p:nvPr/>
        </p:nvSpPr>
        <p:spPr>
          <a:xfrm>
            <a:off x="4227755" y="3490856"/>
            <a:ext cx="2018852" cy="94545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418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B6AD0-D1F9-49EE-A178-E855AD71A2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57018" y="-967769"/>
            <a:ext cx="7077963" cy="299897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3200" dirty="0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200" dirty="0"/>
              <a:t>Editing and deleting tasks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2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200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1390DE9-5777-4ED0-9585-A3FA141E3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38" y="2504467"/>
            <a:ext cx="3359888" cy="4314896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9FB4890-2D40-4C24-AD4A-7CB9F97D0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802" y="2504467"/>
            <a:ext cx="3658111" cy="43535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18E4D2-42CC-4557-8AD7-8D1E9D4A1975}"/>
              </a:ext>
            </a:extLst>
          </p:cNvPr>
          <p:cNvSpPr txBox="1"/>
          <p:nvPr/>
        </p:nvSpPr>
        <p:spPr>
          <a:xfrm>
            <a:off x="1667253" y="2031205"/>
            <a:ext cx="2385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solidFill>
                  <a:schemeClr val="accent4"/>
                </a:solidFill>
              </a:rPr>
              <a:t>EDIT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355B1-EBE8-4A4F-977E-59D1FDD7CCA9}"/>
              </a:ext>
            </a:extLst>
          </p:cNvPr>
          <p:cNvSpPr txBox="1"/>
          <p:nvPr/>
        </p:nvSpPr>
        <p:spPr>
          <a:xfrm>
            <a:off x="8188328" y="2031205"/>
            <a:ext cx="2385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solidFill>
                  <a:schemeClr val="accent4"/>
                </a:solidFill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57852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59AD101-BC08-433A-AD99-409B66C2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788242-4E16-4277-AC99-8601B722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44061-CA17-456E-B507-D19E42D8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27323"/>
            <a:ext cx="5490073" cy="1914277"/>
          </a:xfrm>
        </p:spPr>
        <p:txBody>
          <a:bodyPr anchor="b">
            <a:normAutofit/>
          </a:bodyPr>
          <a:lstStyle/>
          <a:p>
            <a:r>
              <a:rPr lang="en-GB" dirty="0"/>
              <a:t>The purpose of good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5D85-1F08-497B-A58A-E2BEC554C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88920"/>
            <a:ext cx="5490073" cy="3388042"/>
          </a:xfrm>
        </p:spPr>
        <p:txBody>
          <a:bodyPr>
            <a:normAutofit/>
          </a:bodyPr>
          <a:lstStyle/>
          <a:p>
            <a:r>
              <a:rPr lang="en-GB" dirty="0"/>
              <a:t>To exchange information in order to:</a:t>
            </a:r>
          </a:p>
          <a:p>
            <a:pPr lvl="1"/>
            <a:r>
              <a:rPr lang="en-GB" dirty="0"/>
              <a:t>Make decisions</a:t>
            </a:r>
          </a:p>
          <a:p>
            <a:pPr lvl="1"/>
            <a:r>
              <a:rPr lang="en-GB" dirty="0"/>
              <a:t>Resolve conflicts and confusion</a:t>
            </a:r>
          </a:p>
          <a:p>
            <a:pPr lvl="1"/>
            <a:r>
              <a:rPr lang="en-GB" dirty="0"/>
              <a:t>Build a rapport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3C7C3B1-A762-4683-8DC0-FDE202C7D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3816" y="-6437"/>
            <a:ext cx="4133500" cy="6864437"/>
            <a:chOff x="7433816" y="-6437"/>
            <a:chExt cx="4133500" cy="686443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19ED225-F3C7-4528-920C-245DFBA2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990343-EA5D-4B3B-8816-6084C5BE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6B7FCFF-F925-4BD3-9747-281D76020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256022A-471C-402E-8FB7-07349DE5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Graphic 6" descr="CRM Customer Insights App">
            <a:extLst>
              <a:ext uri="{FF2B5EF4-FFF2-40B4-BE49-F238E27FC236}">
                <a16:creationId xmlns:a16="http://schemas.microsoft.com/office/drawing/2014/main" id="{B166A625-F650-4904-AD60-9CC04A90E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5482" y="1504224"/>
            <a:ext cx="3849624" cy="38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63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B6A5C5-2110-4DA1-BCB9-63925C5B3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290457"/>
            <a:ext cx="9829800" cy="213762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Strikethrough functionality within the note editor </a:t>
            </a:r>
            <a:br>
              <a:rPr lang="en-US" sz="540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B6AD0-D1F9-49EE-A178-E855AD71A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6164384A-536D-4815-BC9D-CA8CED03C5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2575"/>
          <a:stretch/>
        </p:blipFill>
        <p:spPr>
          <a:xfrm>
            <a:off x="4072581" y="2031253"/>
            <a:ext cx="4046838" cy="414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15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B6AD0-D1F9-49EE-A178-E855AD71A2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81431" y="-451820"/>
            <a:ext cx="7229138" cy="42505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600" dirty="0"/>
              <a:t>Marking tasks </a:t>
            </a:r>
            <a:r>
              <a:rPr lang="en-US" sz="3200" dirty="0"/>
              <a:t>as</a:t>
            </a:r>
            <a:r>
              <a:rPr lang="en-US" sz="3600" dirty="0"/>
              <a:t> completed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99D399-2F1E-464E-8B43-F2EB9EC8D8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32"/>
          <a:stretch/>
        </p:blipFill>
        <p:spPr>
          <a:xfrm>
            <a:off x="3984027" y="2192829"/>
            <a:ext cx="3782995" cy="466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0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B6AD0-D1F9-49EE-A178-E855AD71A2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24835" y="-1097279"/>
            <a:ext cx="5834462" cy="148214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3200" dirty="0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200" dirty="0"/>
              <a:t>Linking app to drop box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2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200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A58C6D8-8ADD-4C99-94CE-EC4DBDD132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3" b="16172"/>
          <a:stretch/>
        </p:blipFill>
        <p:spPr>
          <a:xfrm>
            <a:off x="4453666" y="1354692"/>
            <a:ext cx="3576801" cy="543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3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B6AD0-D1F9-49EE-A178-E855AD71A2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172" y="-951862"/>
            <a:ext cx="8380206" cy="1903723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3200" dirty="0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200" dirty="0"/>
              <a:t>Navigating the drop box files through the app.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3200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B539683-C311-45AA-893E-B84869696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839" y="2437722"/>
            <a:ext cx="3155145" cy="2843953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C05BFBE-E0DD-424C-B0AD-002F1B0D41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0156"/>
          <a:stretch/>
        </p:blipFill>
        <p:spPr>
          <a:xfrm>
            <a:off x="7956567" y="2580659"/>
            <a:ext cx="3210644" cy="2732442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E96F19D-C199-488D-95E6-9185EE14B8A9}"/>
              </a:ext>
            </a:extLst>
          </p:cNvPr>
          <p:cNvSpPr/>
          <p:nvPr/>
        </p:nvSpPr>
        <p:spPr>
          <a:xfrm>
            <a:off x="6094275" y="3663378"/>
            <a:ext cx="1143001" cy="56700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482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paper stripes in a wave shape">
            <a:extLst>
              <a:ext uri="{FF2B5EF4-FFF2-40B4-BE49-F238E27FC236}">
                <a16:creationId xmlns:a16="http://schemas.microsoft.com/office/drawing/2014/main" id="{D6B14309-2977-4C9F-8F8D-CA5DB0DD91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-1" b="15391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F6282E-FC8B-42CF-B64E-7E0C91860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40DB8-02AD-40E8-A2E6-9DE8F26E0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257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B143-B890-4DCA-962E-F11E5131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56F4-10BD-431D-8BFB-2F5C343D2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34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B1AF-5D45-43AB-B793-B4776717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well did we communicate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4D6B-0C40-464F-8776-0CA063BB8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Created a WhatsApp group</a:t>
            </a:r>
          </a:p>
          <a:p>
            <a:r>
              <a:rPr lang="en-GB" dirty="0"/>
              <a:t>Brief introduction of ourselves at the start</a:t>
            </a:r>
          </a:p>
          <a:p>
            <a:r>
              <a:rPr lang="en-GB" dirty="0"/>
              <a:t>Created a Discord group</a:t>
            </a:r>
          </a:p>
          <a:p>
            <a:r>
              <a:rPr lang="en-GB" dirty="0"/>
              <a:t>Regular group meetings</a:t>
            </a:r>
          </a:p>
          <a:p>
            <a:r>
              <a:rPr lang="en-GB" dirty="0"/>
              <a:t>When assigning tasks we split members into pairs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7A8B8-A10C-4EB4-90C0-5940E129D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256" y="2760346"/>
            <a:ext cx="2118544" cy="3139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9187F2-F812-436B-86B9-70BB00EF6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93856"/>
            <a:ext cx="4333333" cy="80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8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03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188C6-77D6-43EE-AE23-6276BCE6C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81337"/>
            <a:ext cx="5716712" cy="2711736"/>
          </a:xfrm>
        </p:spPr>
        <p:txBody>
          <a:bodyPr anchor="b">
            <a:normAutofit/>
          </a:bodyPr>
          <a:lstStyle/>
          <a:p>
            <a:r>
              <a:rPr lang="en-GB" dirty="0"/>
              <a:t>Problems faced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56DC9-E091-41E6-A030-00DC48F8D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429000"/>
            <a:ext cx="5716712" cy="2601285"/>
          </a:xfrm>
        </p:spPr>
        <p:txBody>
          <a:bodyPr>
            <a:normAutofit/>
          </a:bodyPr>
          <a:lstStyle/>
          <a:p>
            <a:r>
              <a:rPr lang="en-GB" dirty="0"/>
              <a:t>Miscommunication and mix ups</a:t>
            </a:r>
          </a:p>
          <a:p>
            <a:r>
              <a:rPr lang="en-GB" dirty="0"/>
              <a:t>Although we worked in pairs, we were not fully aware of other members contributions</a:t>
            </a:r>
          </a:p>
          <a:p>
            <a:r>
              <a:rPr lang="en-GB" dirty="0"/>
              <a:t>Lockdown restrictions</a:t>
            </a:r>
          </a:p>
          <a:p>
            <a:r>
              <a:rPr lang="en-GB" dirty="0"/>
              <a:t>Group members in different countries</a:t>
            </a:r>
          </a:p>
          <a:p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0E0A4-B4A9-466C-A9CA-2F7FAAB7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3816" y="-6437"/>
            <a:ext cx="4133553" cy="6864437"/>
            <a:chOff x="7433816" y="-6437"/>
            <a:chExt cx="4133553" cy="686443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D1A7D90-D071-42CE-8999-521FE5EB0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8BA3207-8B24-423E-876F-EED4F64F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990199" y="840583"/>
              <a:ext cx="3021199" cy="5189709"/>
            </a:xfrm>
            <a:custGeom>
              <a:avLst/>
              <a:gdLst>
                <a:gd name="connsiteX0" fmla="*/ 1700213 w 3400426"/>
                <a:gd name="connsiteY0" fmla="*/ 5841130 h 5841130"/>
                <a:gd name="connsiteX1" fmla="*/ 0 w 3400426"/>
                <a:gd name="connsiteY1" fmla="*/ 4140917 h 5841130"/>
                <a:gd name="connsiteX2" fmla="*/ 0 w 3400426"/>
                <a:gd name="connsiteY2" fmla="*/ 3536080 h 5841130"/>
                <a:gd name="connsiteX3" fmla="*/ 0 w 3400426"/>
                <a:gd name="connsiteY3" fmla="*/ 3536080 h 5841130"/>
                <a:gd name="connsiteX4" fmla="*/ 0 w 3400426"/>
                <a:gd name="connsiteY4" fmla="*/ 1700213 h 5841130"/>
                <a:gd name="connsiteX5" fmla="*/ 1700213 w 3400426"/>
                <a:gd name="connsiteY5" fmla="*/ 0 h 5841130"/>
                <a:gd name="connsiteX6" fmla="*/ 3400426 w 3400426"/>
                <a:gd name="connsiteY6" fmla="*/ 1700213 h 5841130"/>
                <a:gd name="connsiteX7" fmla="*/ 3400426 w 3400426"/>
                <a:gd name="connsiteY7" fmla="*/ 2305050 h 5841130"/>
                <a:gd name="connsiteX8" fmla="*/ 3400426 w 3400426"/>
                <a:gd name="connsiteY8" fmla="*/ 2305050 h 5841130"/>
                <a:gd name="connsiteX9" fmla="*/ 3400426 w 3400426"/>
                <a:gd name="connsiteY9" fmla="*/ 4140917 h 5841130"/>
                <a:gd name="connsiteX10" fmla="*/ 1700213 w 3400426"/>
                <a:gd name="connsiteY10" fmla="*/ 5841130 h 584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00426" h="5841130">
                  <a:moveTo>
                    <a:pt x="1700213" y="5841130"/>
                  </a:moveTo>
                  <a:cubicBezTo>
                    <a:pt x="761211" y="5841130"/>
                    <a:pt x="0" y="5079919"/>
                    <a:pt x="0" y="4140917"/>
                  </a:cubicBezTo>
                  <a:lnTo>
                    <a:pt x="0" y="3536080"/>
                  </a:lnTo>
                  <a:lnTo>
                    <a:pt x="0" y="3536080"/>
                  </a:lnTo>
                  <a:lnTo>
                    <a:pt x="0" y="1700213"/>
                  </a:lnTo>
                  <a:cubicBezTo>
                    <a:pt x="0" y="761211"/>
                    <a:pt x="761211" y="0"/>
                    <a:pt x="1700213" y="0"/>
                  </a:cubicBezTo>
                  <a:cubicBezTo>
                    <a:pt x="2639215" y="0"/>
                    <a:pt x="3400426" y="761211"/>
                    <a:pt x="3400426" y="1700213"/>
                  </a:cubicBezTo>
                  <a:lnTo>
                    <a:pt x="3400426" y="2305050"/>
                  </a:lnTo>
                  <a:lnTo>
                    <a:pt x="3400426" y="2305050"/>
                  </a:lnTo>
                  <a:lnTo>
                    <a:pt x="3400426" y="4140917"/>
                  </a:lnTo>
                  <a:cubicBezTo>
                    <a:pt x="3400426" y="5079919"/>
                    <a:pt x="2639215" y="5841130"/>
                    <a:pt x="1700213" y="5841130"/>
                  </a:cubicBezTo>
                  <a:close/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36E21C5-DC18-4475-9613-1AF97FC0C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9884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498F04-5415-4A8B-A069-CF07486EC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1139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8">
              <a:extLst>
                <a:ext uri="{FF2B5EF4-FFF2-40B4-BE49-F238E27FC236}">
                  <a16:creationId xmlns:a16="http://schemas.microsoft.com/office/drawing/2014/main" id="{7536A5CA-5F9D-44C7-87C6-A12CF740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3982" y="0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8">
              <a:extLst>
                <a:ext uri="{FF2B5EF4-FFF2-40B4-BE49-F238E27FC236}">
                  <a16:creationId xmlns:a16="http://schemas.microsoft.com/office/drawing/2014/main" id="{BE6FB307-61DF-42E4-ACB8-4E47813A8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985885" y="5347397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C9104A-0B2E-42A7-8F27-CCEFDBA90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C0EC34-7095-4362-AA58-F57213137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C19E597-F67B-455A-9D77-8B564DC5D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FF4279-F451-4DED-87EB-1899D7E4E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217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paper stripes in a wave shape">
            <a:extLst>
              <a:ext uri="{FF2B5EF4-FFF2-40B4-BE49-F238E27FC236}">
                <a16:creationId xmlns:a16="http://schemas.microsoft.com/office/drawing/2014/main" id="{D6B14309-2977-4C9F-8F8D-CA5DB0DD91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-1" b="15391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F6282E-FC8B-42CF-B64E-7E0C91860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dirty="0">
                <a:solidFill>
                  <a:srgbClr val="FFFFFF"/>
                </a:solidFill>
              </a:rPr>
              <a:t>Realistic plans to take this project onwards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40DB8-02AD-40E8-A2E6-9DE8F26E0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2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D96E3-06C6-4579-8931-D7A2383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8600"/>
            <a:ext cx="10515600" cy="3120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Short term improvements/updates: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dirty="0"/>
              <a:t>Adding more </a:t>
            </a:r>
            <a:r>
              <a:rPr lang="en-GB" dirty="0" err="1"/>
              <a:t>Taskpaper</a:t>
            </a:r>
            <a:r>
              <a:rPr lang="en-GB" dirty="0"/>
              <a:t> tags (@priority, @today/@due)</a:t>
            </a:r>
          </a:p>
          <a:p>
            <a:r>
              <a:rPr lang="en-GB" dirty="0"/>
              <a:t>Filtering through user tasks.</a:t>
            </a:r>
          </a:p>
          <a:p>
            <a:r>
              <a:rPr lang="en-GB" dirty="0"/>
              <a:t>User customisability/usability </a:t>
            </a:r>
            <a:br>
              <a:rPr lang="en-GB" dirty="0"/>
            </a:br>
            <a:r>
              <a:rPr lang="en-GB" dirty="0"/>
              <a:t>(account remembering, adaptable format)</a:t>
            </a:r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A1D0FF-180C-4AE7-88E6-203160FBE635}"/>
              </a:ext>
            </a:extLst>
          </p:cNvPr>
          <p:cNvSpPr txBox="1">
            <a:spLocks/>
          </p:cNvSpPr>
          <p:nvPr/>
        </p:nvSpPr>
        <p:spPr>
          <a:xfrm>
            <a:off x="838200" y="3662580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800" dirty="0"/>
              <a:t>Long term improvements/updates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Multi-user interaction between tasks.</a:t>
            </a:r>
          </a:p>
          <a:p>
            <a:r>
              <a:rPr lang="en-GB" dirty="0"/>
              <a:t>Calendar.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156ACC-5A9B-4641-A1D5-E916231B8D1B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1" t="11586"/>
          <a:stretch/>
        </p:blipFill>
        <p:spPr>
          <a:xfrm>
            <a:off x="8029904" y="3812421"/>
            <a:ext cx="3323896" cy="2366787"/>
          </a:xfrm>
          <a:prstGeom prst="rect">
            <a:avLst/>
          </a:prstGeom>
        </p:spPr>
      </p:pic>
      <p:pic>
        <p:nvPicPr>
          <p:cNvPr id="9" name="Picture 8" descr="TaskPaper 3 - Matt Gemmell">
            <a:extLst>
              <a:ext uri="{FF2B5EF4-FFF2-40B4-BE49-F238E27FC236}">
                <a16:creationId xmlns:a16="http://schemas.microsoft.com/office/drawing/2014/main" id="{A48CB622-0821-4FEE-964E-CD853F40187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2" t="11408" r="25681" b="33512"/>
          <a:stretch/>
        </p:blipFill>
        <p:spPr bwMode="auto">
          <a:xfrm>
            <a:off x="8133562" y="1382085"/>
            <a:ext cx="3116580" cy="23545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5937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paper stripes in a wave shape">
            <a:extLst>
              <a:ext uri="{FF2B5EF4-FFF2-40B4-BE49-F238E27FC236}">
                <a16:creationId xmlns:a16="http://schemas.microsoft.com/office/drawing/2014/main" id="{D6B14309-2977-4C9F-8F8D-CA5DB0DD91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-1" b="15391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F6282E-FC8B-42CF-B64E-7E0C91860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Positive and negative motivation in group projects (and not only)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40DB8-02AD-40E8-A2E6-9DE8F26E0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65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7CE3-3F9E-4FE4-8FB9-EBB12F9A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Positive vs negative 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B6AD0-D1F9-49EE-A178-E855AD71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a typeface="+mn-lt"/>
                <a:cs typeface="+mn-lt"/>
              </a:rPr>
              <a:t>Common view: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000" dirty="0">
                <a:ea typeface="+mn-lt"/>
                <a:cs typeface="+mn-lt"/>
              </a:rPr>
              <a:t>Positive motivation = good, always use it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000" dirty="0">
                <a:ea typeface="+mn-lt"/>
                <a:cs typeface="+mn-lt"/>
              </a:rPr>
              <a:t>Negative motivation = very bad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614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2D17-756C-4D43-B108-3ED11682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/>
              </a:rPr>
              <a:t>How this may affect group 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0DA38-16D0-4685-9DFF-E45659D1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Positive motivation (seeking reward)</a:t>
            </a: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Creates good optimistic atmosphere</a:t>
            </a: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Includes times for </a:t>
            </a:r>
            <a:r>
              <a:rPr lang="en-US" dirty="0" err="1">
                <a:ea typeface="+mn-lt"/>
                <a:cs typeface="+mn-lt"/>
              </a:rPr>
              <a:t>humour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Does focus on praising what's been done rather than what is missing</a:t>
            </a:r>
          </a:p>
          <a:p>
            <a:pPr>
              <a:lnSpc>
                <a:spcPct val="100000"/>
              </a:lnSpc>
            </a:pP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Avenir Next LT Pro"/>
              </a:rPr>
              <a:t>Negative motivation (pain avoidance)</a:t>
            </a:r>
            <a:endParaRPr lang="en-US" dirty="0">
              <a:latin typeface="Avenir Next LT Pro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Avenir Next LT Pro"/>
              </a:rPr>
              <a:t>It its worst it sees only what's not been done and focuses on that</a:t>
            </a:r>
            <a:endParaRPr lang="en-US" dirty="0">
              <a:latin typeface="Avenir Next LT Pro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Avenir Next LT Pro"/>
              </a:rPr>
              <a:t>It </a:t>
            </a:r>
            <a:r>
              <a:rPr lang="en-US" dirty="0" err="1">
                <a:latin typeface="Avenir Next LT Pro"/>
              </a:rPr>
              <a:t>criticises</a:t>
            </a:r>
            <a:r>
              <a:rPr lang="en-US" dirty="0">
                <a:latin typeface="Avenir Next LT Pro"/>
              </a:rPr>
              <a:t> people (for some the criticism may work, for some not)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venir Next LT Pro"/>
              </a:rPr>
              <a:t>Can be effective, but is </a:t>
            </a:r>
            <a:r>
              <a:rPr lang="en-US" dirty="0" err="1">
                <a:latin typeface="Avenir Next LT Pro"/>
              </a:rPr>
              <a:t>is</a:t>
            </a:r>
            <a:r>
              <a:rPr lang="en-US" dirty="0">
                <a:latin typeface="Avenir Next LT Pro"/>
              </a:rPr>
              <a:t> believed that rather in short-term</a:t>
            </a:r>
          </a:p>
        </p:txBody>
      </p:sp>
    </p:spTree>
    <p:extLst>
      <p:ext uri="{BB962C8B-B14F-4D97-AF65-F5344CB8AC3E}">
        <p14:creationId xmlns:p14="http://schemas.microsoft.com/office/powerpoint/2010/main" val="2045640929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DarkSeedLeftStep">
      <a:dk1>
        <a:srgbClr val="000000"/>
      </a:dk1>
      <a:lt1>
        <a:srgbClr val="FFFFFF"/>
      </a:lt1>
      <a:dk2>
        <a:srgbClr val="1B282F"/>
      </a:dk2>
      <a:lt2>
        <a:srgbClr val="F0F3F0"/>
      </a:lt2>
      <a:accent1>
        <a:srgbClr val="E729E5"/>
      </a:accent1>
      <a:accent2>
        <a:srgbClr val="8817D5"/>
      </a:accent2>
      <a:accent3>
        <a:srgbClr val="4C2BE7"/>
      </a:accent3>
      <a:accent4>
        <a:srgbClr val="1745D5"/>
      </a:accent4>
      <a:accent5>
        <a:srgbClr val="29A6E7"/>
      </a:accent5>
      <a:accent6>
        <a:srgbClr val="15C0B4"/>
      </a:accent6>
      <a:hlink>
        <a:srgbClr val="3F7EBF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1602</TotalTime>
  <Words>426</Words>
  <Application>Microsoft Office PowerPoint</Application>
  <PresentationFormat>Widescreen</PresentationFormat>
  <Paragraphs>90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Arial,Sans-Serif</vt:lpstr>
      <vt:lpstr>Avenir Next LT Pro</vt:lpstr>
      <vt:lpstr>Calibri</vt:lpstr>
      <vt:lpstr>Footlight MT Light</vt:lpstr>
      <vt:lpstr>Trebuchet MS</vt:lpstr>
      <vt:lpstr>ArchVTI</vt:lpstr>
      <vt:lpstr>Communication</vt:lpstr>
      <vt:lpstr>The purpose of good communication</vt:lpstr>
      <vt:lpstr>How well did we communicate</vt:lpstr>
      <vt:lpstr>Problems faced </vt:lpstr>
      <vt:lpstr>Realistic plans to take this project onwards</vt:lpstr>
      <vt:lpstr>PowerPoint Presentation</vt:lpstr>
      <vt:lpstr>Positive and negative motivation in group projects (and not only)</vt:lpstr>
      <vt:lpstr>Positive vs negative motivation</vt:lpstr>
      <vt:lpstr>How this may affect group work?</vt:lpstr>
      <vt:lpstr>What motivates people?</vt:lpstr>
      <vt:lpstr>Security</vt:lpstr>
      <vt:lpstr>PowerPoint Presentation</vt:lpstr>
      <vt:lpstr>PowerPoint Presentation</vt:lpstr>
      <vt:lpstr>PowerPoint Presentation</vt:lpstr>
      <vt:lpstr>The APP Folder</vt:lpstr>
      <vt:lpstr>How does it work?</vt:lpstr>
      <vt:lpstr>A demonstration of key or interesting features </vt:lpstr>
      <vt:lpstr>PowerPoint Presentation</vt:lpstr>
      <vt:lpstr>PowerPoint Presentation</vt:lpstr>
      <vt:lpstr>Strikethrough functionality within the note editor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Seedat, Sufyaan</dc:creator>
  <cp:lastModifiedBy>Seedat, Sufyaan</cp:lastModifiedBy>
  <cp:revision>92</cp:revision>
  <dcterms:created xsi:type="dcterms:W3CDTF">2021-04-28T13:43:22Z</dcterms:created>
  <dcterms:modified xsi:type="dcterms:W3CDTF">2021-05-05T12:24:43Z</dcterms:modified>
</cp:coreProperties>
</file>