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69" r:id="rId3"/>
    <p:sldId id="263" r:id="rId4"/>
    <p:sldId id="274" r:id="rId5"/>
    <p:sldId id="262" r:id="rId6"/>
    <p:sldId id="302" r:id="rId7"/>
    <p:sldId id="303" r:id="rId8"/>
    <p:sldId id="304" r:id="rId9"/>
    <p:sldId id="305" r:id="rId10"/>
    <p:sldId id="306" r:id="rId11"/>
    <p:sldId id="313" r:id="rId12"/>
    <p:sldId id="314" r:id="rId13"/>
    <p:sldId id="315" r:id="rId14"/>
    <p:sldId id="310" r:id="rId15"/>
    <p:sldId id="311" r:id="rId16"/>
    <p:sldId id="312" r:id="rId17"/>
    <p:sldId id="317" r:id="rId18"/>
    <p:sldId id="318" r:id="rId19"/>
    <p:sldId id="316" r:id="rId20"/>
  </p:sldIdLst>
  <p:sldSz cx="9144000" cy="5143500" type="screen16x9"/>
  <p:notesSz cx="6858000" cy="9144000"/>
  <p:embeddedFontLst>
    <p:embeddedFont>
      <p:font typeface="Michroma" panose="020B0604020202020204" charset="0"/>
      <p:regular r:id="rId22"/>
    </p:embeddedFont>
    <p:embeddedFont>
      <p:font typeface="MS Reference Sans Serif" panose="020B0604030504040204" pitchFamily="34" charset="0"/>
      <p:regular r:id="rId23"/>
    </p:embeddedFont>
    <p:embeddedFont>
      <p:font typeface="Roboto Mono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49085F-C0C9-48D5-B29A-F0A6FC26D98C}">
  <a:tblStyle styleId="{1449085F-C0C9-48D5-B29A-F0A6FC26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S" userId="8de322db93951f0c" providerId="LiveId" clId="{2BDF6C5B-60DD-47E5-8292-8AB879DEE815}"/>
    <pc:docChg chg="undo custSel modSld">
      <pc:chgData name="Simon RS" userId="8de322db93951f0c" providerId="LiveId" clId="{2BDF6C5B-60DD-47E5-8292-8AB879DEE815}" dt="2022-10-17T17:48:50.453" v="844" actId="113"/>
      <pc:docMkLst>
        <pc:docMk/>
      </pc:docMkLst>
      <pc:sldChg chg="modSp mod">
        <pc:chgData name="Simon RS" userId="8de322db93951f0c" providerId="LiveId" clId="{2BDF6C5B-60DD-47E5-8292-8AB879DEE815}" dt="2022-10-17T17:45:48.322" v="460" actId="113"/>
        <pc:sldMkLst>
          <pc:docMk/>
          <pc:sldMk cId="1588736127" sldId="317"/>
        </pc:sldMkLst>
        <pc:spChg chg="mod">
          <ac:chgData name="Simon RS" userId="8de322db93951f0c" providerId="LiveId" clId="{2BDF6C5B-60DD-47E5-8292-8AB879DEE815}" dt="2022-10-17T17:36:03.097" v="9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BDF6C5B-60DD-47E5-8292-8AB879DEE815}" dt="2022-10-17T17:45:48.322" v="460" actId="113"/>
          <ac:spMkLst>
            <pc:docMk/>
            <pc:sldMk cId="1588736127" sldId="317"/>
            <ac:spMk id="3" creationId="{D54E37F2-22AE-CAAF-F379-706B60C27C91}"/>
          </ac:spMkLst>
        </pc:spChg>
      </pc:sldChg>
      <pc:sldChg chg="modSp mod">
        <pc:chgData name="Simon RS" userId="8de322db93951f0c" providerId="LiveId" clId="{2BDF6C5B-60DD-47E5-8292-8AB879DEE815}" dt="2022-10-17T17:48:50.453" v="844" actId="113"/>
        <pc:sldMkLst>
          <pc:docMk/>
          <pc:sldMk cId="1409133261" sldId="318"/>
        </pc:sldMkLst>
        <pc:spChg chg="mod">
          <ac:chgData name="Simon RS" userId="8de322db93951f0c" providerId="LiveId" clId="{2BDF6C5B-60DD-47E5-8292-8AB879DEE815}" dt="2022-10-17T17:46:06.763" v="483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BDF6C5B-60DD-47E5-8292-8AB879DEE815}" dt="2022-10-17T17:48:50.453" v="844" actId="113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  <pc:docChgLst>
    <pc:chgData name="Simon RS" userId="8de322db93951f0c" providerId="LiveId" clId="{235AD3CA-1B59-45BC-B357-805F5A4BF4BC}"/>
    <pc:docChg chg="undo custSel addSld modSld">
      <pc:chgData name="Simon RS" userId="8de322db93951f0c" providerId="LiveId" clId="{235AD3CA-1B59-45BC-B357-805F5A4BF4BC}" dt="2022-10-16T10:06:34.269" v="255" actId="115"/>
      <pc:docMkLst>
        <pc:docMk/>
      </pc:docMkLst>
      <pc:sldChg chg="modSp mod">
        <pc:chgData name="Simon RS" userId="8de322db93951f0c" providerId="LiveId" clId="{235AD3CA-1B59-45BC-B357-805F5A4BF4BC}" dt="2022-10-16T09:36:05.493" v="2" actId="20577"/>
        <pc:sldMkLst>
          <pc:docMk/>
          <pc:sldMk cId="0" sldId="274"/>
        </pc:sldMkLst>
        <pc:spChg chg="mod">
          <ac:chgData name="Simon RS" userId="8de322db93951f0c" providerId="LiveId" clId="{235AD3CA-1B59-45BC-B357-805F5A4BF4BC}" dt="2022-10-16T09:36:05.493" v="2" actId="20577"/>
          <ac:spMkLst>
            <pc:docMk/>
            <pc:sldMk cId="0" sldId="274"/>
            <ac:spMk id="760" creationId="{00000000-0000-0000-0000-000000000000}"/>
          </ac:spMkLst>
        </pc:spChg>
      </pc:sldChg>
      <pc:sldChg chg="modSp mod">
        <pc:chgData name="Simon RS" userId="8de322db93951f0c" providerId="LiveId" clId="{235AD3CA-1B59-45BC-B357-805F5A4BF4BC}" dt="2022-10-16T09:41:26.915" v="3" actId="20577"/>
        <pc:sldMkLst>
          <pc:docMk/>
          <pc:sldMk cId="3961476141" sldId="302"/>
        </pc:sldMkLst>
        <pc:spChg chg="mod">
          <ac:chgData name="Simon RS" userId="8de322db93951f0c" providerId="LiveId" clId="{235AD3CA-1B59-45BC-B357-805F5A4BF4BC}" dt="2022-10-16T09:41:26.915" v="3" actId="20577"/>
          <ac:spMkLst>
            <pc:docMk/>
            <pc:sldMk cId="3961476141" sldId="302"/>
            <ac:spMk id="3" creationId="{E94D5343-A325-420E-33E2-93A5617DBD58}"/>
          </ac:spMkLst>
        </pc:spChg>
      </pc:sldChg>
      <pc:sldChg chg="delSp modSp mod">
        <pc:chgData name="Simon RS" userId="8de322db93951f0c" providerId="LiveId" clId="{235AD3CA-1B59-45BC-B357-805F5A4BF4BC}" dt="2022-10-16T09:55:24.530" v="78" actId="1076"/>
        <pc:sldMkLst>
          <pc:docMk/>
          <pc:sldMk cId="2365727251" sldId="310"/>
        </pc:sldMkLst>
        <pc:spChg chg="mod">
          <ac:chgData name="Simon RS" userId="8de322db93951f0c" providerId="LiveId" clId="{235AD3CA-1B59-45BC-B357-805F5A4BF4BC}" dt="2022-10-16T09:55:21.462" v="77" actId="20577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235AD3CA-1B59-45BC-B357-805F5A4BF4BC}" dt="2022-10-16T09:55:24.530" v="78" actId="1076"/>
          <ac:graphicFrameMkLst>
            <pc:docMk/>
            <pc:sldMk cId="2365727251" sldId="310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4:34.161" v="64" actId="478"/>
          <ac:picMkLst>
            <pc:docMk/>
            <pc:sldMk cId="2365727251" sldId="310"/>
            <ac:picMk id="5" creationId="{4BA8ABCA-5E3B-3BDF-388C-D697FBE4B13E}"/>
          </ac:picMkLst>
        </pc:picChg>
      </pc:sldChg>
      <pc:sldChg chg="delSp modSp mod">
        <pc:chgData name="Simon RS" userId="8de322db93951f0c" providerId="LiveId" clId="{235AD3CA-1B59-45BC-B357-805F5A4BF4BC}" dt="2022-10-16T09:57:00.515" v="86" actId="27918"/>
        <pc:sldMkLst>
          <pc:docMk/>
          <pc:sldMk cId="4089608603" sldId="311"/>
        </pc:sldMkLst>
        <pc:spChg chg="mod">
          <ac:chgData name="Simon RS" userId="8de322db93951f0c" providerId="LiveId" clId="{235AD3CA-1B59-45BC-B357-805F5A4BF4BC}" dt="2022-10-16T09:55:50.382" v="83" actId="20577"/>
          <ac:spMkLst>
            <pc:docMk/>
            <pc:sldMk cId="4089608603" sldId="311"/>
            <ac:spMk id="6" creationId="{74FC5B47-4743-0EA7-A4D3-5C8408B02C14}"/>
          </ac:spMkLst>
        </pc:spChg>
        <pc:picChg chg="del">
          <ac:chgData name="Simon RS" userId="8de322db93951f0c" providerId="LiveId" clId="{235AD3CA-1B59-45BC-B357-805F5A4BF4BC}" dt="2022-10-16T09:55:31.965" v="79" actId="478"/>
          <ac:picMkLst>
            <pc:docMk/>
            <pc:sldMk cId="4089608603" sldId="311"/>
            <ac:picMk id="3" creationId="{F84F91E1-D3A0-C228-C103-F4AC85BC8019}"/>
          </ac:picMkLst>
        </pc:picChg>
      </pc:sldChg>
      <pc:sldChg chg="addSp delSp modSp mod">
        <pc:chgData name="Simon RS" userId="8de322db93951f0c" providerId="LiveId" clId="{235AD3CA-1B59-45BC-B357-805F5A4BF4BC}" dt="2022-10-16T09:52:13.366" v="42" actId="1076"/>
        <pc:sldMkLst>
          <pc:docMk/>
          <pc:sldMk cId="3208394570" sldId="313"/>
        </pc:sldMkLst>
        <pc:spChg chg="mod">
          <ac:chgData name="Simon RS" userId="8de322db93951f0c" providerId="LiveId" clId="{235AD3CA-1B59-45BC-B357-805F5A4BF4BC}" dt="2022-10-16T09:52:06.953" v="41" actId="20577"/>
          <ac:spMkLst>
            <pc:docMk/>
            <pc:sldMk cId="3208394570" sldId="313"/>
            <ac:spMk id="9" creationId="{4B7A9141-B2D6-49C8-412E-EA1DACE6E511}"/>
          </ac:spMkLst>
        </pc:spChg>
        <pc:graphicFrameChg chg="mod">
          <ac:chgData name="Simon RS" userId="8de322db93951f0c" providerId="LiveId" clId="{235AD3CA-1B59-45BC-B357-805F5A4BF4BC}" dt="2022-10-16T09:52:13.366" v="42" actId="1076"/>
          <ac:graphicFrameMkLst>
            <pc:docMk/>
            <pc:sldMk cId="3208394570" sldId="313"/>
            <ac:graphicFrameMk id="5" creationId="{FF5FBB82-6598-5391-40E2-7F4DE70F8B17}"/>
          </ac:graphicFrameMkLst>
        </pc:graphicFrameChg>
        <pc:graphicFrameChg chg="add del mod">
          <ac:chgData name="Simon RS" userId="8de322db93951f0c" providerId="LiveId" clId="{235AD3CA-1B59-45BC-B357-805F5A4BF4BC}" dt="2022-10-16T09:50:48.769" v="33" actId="478"/>
          <ac:graphicFrameMkLst>
            <pc:docMk/>
            <pc:sldMk cId="3208394570" sldId="313"/>
            <ac:graphicFrameMk id="6" creationId="{1BEEE053-8F19-67C7-5CDA-603FE7FCF0B4}"/>
          </ac:graphicFrameMkLst>
        </pc:graphicFrameChg>
        <pc:picChg chg="del mod">
          <ac:chgData name="Simon RS" userId="8de322db93951f0c" providerId="LiveId" clId="{235AD3CA-1B59-45BC-B357-805F5A4BF4BC}" dt="2022-10-16T09:50:40.076" v="32" actId="478"/>
          <ac:picMkLst>
            <pc:docMk/>
            <pc:sldMk cId="3208394570" sldId="313"/>
            <ac:picMk id="3" creationId="{4D3ACDAD-6719-3138-126B-2907354D505D}"/>
          </ac:picMkLst>
        </pc:picChg>
      </pc:sldChg>
      <pc:sldChg chg="delSp modSp mod">
        <pc:chgData name="Simon RS" userId="8de322db93951f0c" providerId="LiveId" clId="{235AD3CA-1B59-45BC-B357-805F5A4BF4BC}" dt="2022-10-16T09:53:49.323" v="55" actId="1076"/>
        <pc:sldMkLst>
          <pc:docMk/>
          <pc:sldMk cId="294008370" sldId="314"/>
        </pc:sldMkLst>
        <pc:spChg chg="mod">
          <ac:chgData name="Simon RS" userId="8de322db93951f0c" providerId="LiveId" clId="{235AD3CA-1B59-45BC-B357-805F5A4BF4BC}" dt="2022-10-16T09:53:46.302" v="54" actId="20577"/>
          <ac:spMkLst>
            <pc:docMk/>
            <pc:sldMk cId="294008370" sldId="314"/>
            <ac:spMk id="6" creationId="{D17CD6D6-D789-88E2-53AF-0A3ED67EFD61}"/>
          </ac:spMkLst>
        </pc:spChg>
        <pc:graphicFrameChg chg="mod">
          <ac:chgData name="Simon RS" userId="8de322db93951f0c" providerId="LiveId" clId="{235AD3CA-1B59-45BC-B357-805F5A4BF4BC}" dt="2022-10-16T09:53:49.323" v="55" actId="1076"/>
          <ac:graphicFrameMkLst>
            <pc:docMk/>
            <pc:sldMk cId="294008370" sldId="314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2:47.545" v="43" actId="478"/>
          <ac:picMkLst>
            <pc:docMk/>
            <pc:sldMk cId="294008370" sldId="314"/>
            <ac:picMk id="3" creationId="{70DA3D0F-BBF5-FBCC-5B64-1392AA5C96E5}"/>
          </ac:picMkLst>
        </pc:picChg>
      </pc:sldChg>
      <pc:sldChg chg="delSp modSp mod">
        <pc:chgData name="Simon RS" userId="8de322db93951f0c" providerId="LiveId" clId="{235AD3CA-1B59-45BC-B357-805F5A4BF4BC}" dt="2022-10-16T09:54:26.636" v="63" actId="1076"/>
        <pc:sldMkLst>
          <pc:docMk/>
          <pc:sldMk cId="3052348519" sldId="315"/>
        </pc:sldMkLst>
        <pc:spChg chg="mod">
          <ac:chgData name="Simon RS" userId="8de322db93951f0c" providerId="LiveId" clId="{235AD3CA-1B59-45BC-B357-805F5A4BF4BC}" dt="2022-10-16T09:54:22.584" v="62" actId="20577"/>
          <ac:spMkLst>
            <pc:docMk/>
            <pc:sldMk cId="3052348519" sldId="315"/>
            <ac:spMk id="3" creationId="{2378055D-2CB1-F68A-B7D1-91856A3C7CD1}"/>
          </ac:spMkLst>
        </pc:spChg>
        <pc:graphicFrameChg chg="mod">
          <ac:chgData name="Simon RS" userId="8de322db93951f0c" providerId="LiveId" clId="{235AD3CA-1B59-45BC-B357-805F5A4BF4BC}" dt="2022-10-16T09:54:26.636" v="63" actId="1076"/>
          <ac:graphicFrameMkLst>
            <pc:docMk/>
            <pc:sldMk cId="3052348519" sldId="315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3:52.930" v="56" actId="478"/>
          <ac:picMkLst>
            <pc:docMk/>
            <pc:sldMk cId="3052348519" sldId="315"/>
            <ac:picMk id="6" creationId="{CC54DE27-402A-47C8-3659-C466A3485E29}"/>
          </ac:picMkLst>
        </pc:picChg>
      </pc:sldChg>
      <pc:sldChg chg="modSp new mod">
        <pc:chgData name="Simon RS" userId="8de322db93951f0c" providerId="LiveId" clId="{235AD3CA-1B59-45BC-B357-805F5A4BF4BC}" dt="2022-10-16T10:03:29.418" v="129" actId="20577"/>
        <pc:sldMkLst>
          <pc:docMk/>
          <pc:sldMk cId="1588736127" sldId="317"/>
        </pc:sldMkLst>
        <pc:spChg chg="mod">
          <ac:chgData name="Simon RS" userId="8de322db93951f0c" providerId="LiveId" clId="{235AD3CA-1B59-45BC-B357-805F5A4BF4BC}" dt="2022-10-16T10:03:17.956" v="106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35AD3CA-1B59-45BC-B357-805F5A4BF4BC}" dt="2022-10-16T10:03:29.418" v="129" actId="20577"/>
          <ac:spMkLst>
            <pc:docMk/>
            <pc:sldMk cId="1588736127" sldId="317"/>
            <ac:spMk id="3" creationId="{D54E37F2-22AE-CAAF-F379-706B60C27C91}"/>
          </ac:spMkLst>
        </pc:spChg>
      </pc:sldChg>
      <pc:sldChg chg="modSp new mod">
        <pc:chgData name="Simon RS" userId="8de322db93951f0c" providerId="LiveId" clId="{235AD3CA-1B59-45BC-B357-805F5A4BF4BC}" dt="2022-10-16T10:06:34.269" v="255" actId="115"/>
        <pc:sldMkLst>
          <pc:docMk/>
          <pc:sldMk cId="1409133261" sldId="318"/>
        </pc:sldMkLst>
        <pc:spChg chg="mod">
          <ac:chgData name="Simon RS" userId="8de322db93951f0c" providerId="LiveId" clId="{235AD3CA-1B59-45BC-B357-805F5A4BF4BC}" dt="2022-10-16T10:05:39.889" v="157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35AD3CA-1B59-45BC-B357-805F5A4BF4BC}" dt="2022-10-16T10:06:34.269" v="255" actId="115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noProof="0" dirty="0"/>
              <a:t>Derzeitige</a:t>
            </a:r>
            <a:r>
              <a:rPr lang="en-US" baseline="0" dirty="0"/>
              <a:t> </a:t>
            </a:r>
            <a:r>
              <a:rPr lang="de-AT" baseline="0" noProof="0" dirty="0"/>
              <a:t>Wohnsituation</a:t>
            </a:r>
            <a:endParaRPr lang="de-AT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8196932414698161"/>
          <c:y val="0.25990132874015748"/>
          <c:w val="0.43606151574803148"/>
          <c:h val="0.654092273622047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4B-4583-A775-3846F519CCD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4B-4583-A775-3846F519CCDE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4B-4583-A775-3846F519CC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2C9-49A8-95BE-628F8BF6DD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0">
                  <c:v>Einfamilienhaus</c:v>
                </c:pt>
                <c:pt idx="1">
                  <c:v>Reihenhaus</c:v>
                </c:pt>
                <c:pt idx="2">
                  <c:v>Wohnung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52</c:v>
                </c:pt>
                <c:pt idx="1">
                  <c:v>10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B-4583-A775-3846F519CC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 err="1">
                <a:effectLst/>
              </a:rPr>
              <a:t>Heizart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04E318C8-16AE-43F3-AA7B-BF9B09A1FC04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0D-4ED0-95F4-035B5DC1D1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Erdgas</c:v>
                </c:pt>
                <c:pt idx="1">
                  <c:v>Erdöl</c:v>
                </c:pt>
                <c:pt idx="2">
                  <c:v>Pellets / Hackschnitzel</c:v>
                </c:pt>
                <c:pt idx="3">
                  <c:v>Wärmepumpe / Infrarot</c:v>
                </c:pt>
                <c:pt idx="4">
                  <c:v>Fernwärme</c:v>
                </c:pt>
                <c:pt idx="5">
                  <c:v>Nicht aufgeführt</c:v>
                </c:pt>
                <c:pt idx="6">
                  <c:v>Weiß ich nicht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25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6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Kommt in deinem Zuhause eine PV-Anlage zum Einsatz?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30</c:v>
                </c:pt>
                <c:pt idx="1">
                  <c:v>55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Hat eine Person in deinem Haushalt ein E-Auto?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13</c:v>
                </c:pt>
                <c:pt idx="1">
                  <c:v>77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0" i="0" u="none" strike="noStrike" baseline="0" dirty="0">
                <a:effectLst/>
              </a:rPr>
              <a:t>Welche Smart-Home Geräte sind in deinem Haushalt im Einsatz?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der Haushalte in Prozent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FC79-4986-BC76-1C488BE4B88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C79-4986-BC76-1C488BE4B88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FC79-4986-BC76-1C488BE4B88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C79-4986-BC76-1C488BE4B88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FC79-4986-BC76-1C488BE4B885}"/>
              </c:ext>
            </c:extLst>
          </c:dPt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Voice Assistant</c:v>
                </c:pt>
                <c:pt idx="2">
                  <c:v>Smarte Steckdosen</c:v>
                </c:pt>
                <c:pt idx="3">
                  <c:v>Heizungssteuerung</c:v>
                </c:pt>
                <c:pt idx="4">
                  <c:v>Lichtsteuer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41</c:v>
                </c:pt>
                <c:pt idx="2">
                  <c:v>21</c:v>
                </c:pt>
                <c:pt idx="3">
                  <c:v>41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113-AB6C-9A424C27D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240616"/>
        <c:axId val="1086244880"/>
        <c:axId val="0"/>
      </c:bar3DChart>
      <c:catAx>
        <c:axId val="1086240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4880"/>
        <c:crosses val="autoZero"/>
        <c:auto val="1"/>
        <c:lblAlgn val="ctr"/>
        <c:lblOffset val="100"/>
        <c:noMultiLvlLbl val="0"/>
      </c:catAx>
      <c:valAx>
        <c:axId val="108624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bc263f502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bc263f502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bc263f502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bc263f502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3" y="1414763"/>
            <a:ext cx="7717500" cy="1477500"/>
          </a:xfrm>
          <a:prstGeom prst="rect">
            <a:avLst/>
          </a:prstGeom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0401" y="2962238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3371800"/>
            <a:ext cx="6334125" cy="2109275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626" y="-764473"/>
            <a:ext cx="3230073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197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0291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91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5851">
            <a:off x="-2806456" y="200576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43699">
            <a:off x="7971670" y="15480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7" name="Google Shape;37;p5"/>
          <p:cNvSpPr txBox="1"/>
          <p:nvPr/>
        </p:nvSpPr>
        <p:spPr>
          <a:xfrm>
            <a:off x="7645775" y="4720931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6156" y="4903706"/>
            <a:ext cx="2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5"/>
          <p:cNvGrpSpPr/>
          <p:nvPr/>
        </p:nvGrpSpPr>
        <p:grpSpPr>
          <a:xfrm>
            <a:off x="0" y="152400"/>
            <a:ext cx="790500" cy="554225"/>
            <a:chOff x="6606000" y="790575"/>
            <a:chExt cx="790500" cy="554225"/>
          </a:xfrm>
        </p:grpSpPr>
        <p:sp>
          <p:nvSpPr>
            <p:cNvPr id="40" name="Google Shape;40;p5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13400" y="580950"/>
            <a:ext cx="4106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13400" y="1812450"/>
            <a:ext cx="41064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6506">
            <a:off x="6954779" y="-1224361"/>
            <a:ext cx="3910265" cy="25533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57" name="Google Shape;57;p7"/>
          <p:cNvGrpSpPr/>
          <p:nvPr/>
        </p:nvGrpSpPr>
        <p:grpSpPr>
          <a:xfrm>
            <a:off x="289488" y="4781625"/>
            <a:ext cx="847800" cy="124500"/>
            <a:chOff x="2162175" y="4027900"/>
            <a:chExt cx="847800" cy="1245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225125" y="1598222"/>
            <a:ext cx="5205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13250" y="174060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114575" y="1385675"/>
            <a:ext cx="4914900" cy="14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2381350" y="3455250"/>
            <a:ext cx="4381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1059075" y="269913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FINDING TARGET…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 flipH="1">
            <a:off x="360876" y="392300"/>
            <a:ext cx="429607" cy="124500"/>
            <a:chOff x="4348157" y="866775"/>
            <a:chExt cx="371697" cy="124500"/>
          </a:xfrm>
        </p:grpSpPr>
        <p:cxnSp>
          <p:nvCxnSpPr>
            <p:cNvPr id="76" name="Google Shape;76;p11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1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1"/>
          <p:cNvGrpSpPr/>
          <p:nvPr/>
        </p:nvGrpSpPr>
        <p:grpSpPr>
          <a:xfrm>
            <a:off x="5467013" y="4622775"/>
            <a:ext cx="1876575" cy="216900"/>
            <a:chOff x="3762375" y="774375"/>
            <a:chExt cx="1876575" cy="216900"/>
          </a:xfrm>
        </p:grpSpPr>
        <p:cxnSp>
          <p:nvCxnSpPr>
            <p:cNvPr id="79" name="Google Shape;79;p11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1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1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1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11"/>
          <p:cNvSpPr txBox="1"/>
          <p:nvPr/>
        </p:nvSpPr>
        <p:spPr>
          <a:xfrm>
            <a:off x="7895083" y="4592763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SYSTEM HALTED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43699">
            <a:off x="8148620" y="39277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5851">
            <a:off x="-1625356" y="-2173849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577475" y="-1296342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109071" y="3593800"/>
            <a:ext cx="2819347" cy="139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Imsirovic</a:t>
            </a:r>
          </a:p>
          <a:p>
            <a:pPr marL="0" indent="0"/>
            <a:r>
              <a:rPr lang="en" dirty="0"/>
              <a:t>Simon Rausch-Schott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Maximilian Siegl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Arsham Edalatkhah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606000" y="790575"/>
            <a:ext cx="790500" cy="554225"/>
            <a:chOff x="6606000" y="790575"/>
            <a:chExt cx="790500" cy="554225"/>
          </a:xfrm>
        </p:grpSpPr>
        <p:sp>
          <p:nvSpPr>
            <p:cNvPr id="259" name="Google Shape;259;p29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7640213" y="804050"/>
            <a:ext cx="790500" cy="540750"/>
            <a:chOff x="7640213" y="804050"/>
            <a:chExt cx="790500" cy="540750"/>
          </a:xfrm>
        </p:grpSpPr>
        <p:grpSp>
          <p:nvGrpSpPr>
            <p:cNvPr id="262" name="Google Shape;262;p29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263" name="Google Shape;263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9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214164" y="2866596"/>
            <a:ext cx="790500" cy="565375"/>
            <a:chOff x="1144163" y="3925725"/>
            <a:chExt cx="790500" cy="565375"/>
          </a:xfrm>
        </p:grpSpPr>
        <p:grpSp>
          <p:nvGrpSpPr>
            <p:cNvPr id="267" name="Google Shape;267;p29"/>
            <p:cNvGrpSpPr/>
            <p:nvPr/>
          </p:nvGrpSpPr>
          <p:grpSpPr>
            <a:xfrm flipH="1">
              <a:off x="1403994" y="3925725"/>
              <a:ext cx="270837" cy="173750"/>
              <a:chOff x="4718250" y="942975"/>
              <a:chExt cx="482775" cy="306600"/>
            </a:xfrm>
          </p:grpSpPr>
          <p:sp>
            <p:nvSpPr>
              <p:cNvPr id="268" name="Google Shape;268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29"/>
            <p:cNvSpPr txBox="1"/>
            <p:nvPr/>
          </p:nvSpPr>
          <p:spPr>
            <a:xfrm>
              <a:off x="1144163" y="41524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RWD</a:t>
              </a:r>
              <a:endParaRPr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2491200" y="752475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762375" y="648375"/>
            <a:ext cx="1876575" cy="342900"/>
            <a:chOff x="3762375" y="648375"/>
            <a:chExt cx="1876575" cy="342900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9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Google Shape;277;p29"/>
          <p:cNvGrpSpPr/>
          <p:nvPr/>
        </p:nvGrpSpPr>
        <p:grpSpPr>
          <a:xfrm>
            <a:off x="3114118" y="3593800"/>
            <a:ext cx="931425" cy="293850"/>
            <a:chOff x="2162175" y="4027900"/>
            <a:chExt cx="931425" cy="29385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9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9"/>
          <p:cNvCxnSpPr/>
          <p:nvPr/>
        </p:nvCxnSpPr>
        <p:spPr>
          <a:xfrm>
            <a:off x="7088025" y="3740725"/>
            <a:ext cx="13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075D2AB-07B9-86C7-DEE0-57FA41B30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60" y="1402043"/>
            <a:ext cx="6168829" cy="1747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Wie möchtest du in Zukunft wohnen?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800" dirty="0"/>
              <a:t>Günstiges und umweltfreundliches Haus im Einklang mit der Natur</a:t>
            </a:r>
          </a:p>
          <a:p>
            <a:r>
              <a:rPr lang="de-DE" sz="1800" dirty="0"/>
              <a:t>Luxuriöses und modernes Haus mit Smart-Pool</a:t>
            </a:r>
          </a:p>
          <a:p>
            <a:r>
              <a:rPr lang="de-AT" sz="1800" dirty="0"/>
              <a:t>Wohnen mit SmartHome Technologien</a:t>
            </a:r>
          </a:p>
        </p:txBody>
      </p:sp>
    </p:spTree>
    <p:extLst>
      <p:ext uri="{BB962C8B-B14F-4D97-AF65-F5344CB8AC3E}">
        <p14:creationId xmlns:p14="http://schemas.microsoft.com/office/powerpoint/2010/main" val="20301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B7A9141-B2D6-49C8-412E-EA1DACE6E511}"/>
              </a:ext>
            </a:extLst>
          </p:cNvPr>
          <p:cNvSpPr txBox="1"/>
          <p:nvPr/>
        </p:nvSpPr>
        <p:spPr>
          <a:xfrm>
            <a:off x="3787775" y="27241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225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F5FBB82-6598-5391-40E2-7F4DE70F8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811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9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724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17CD6D6-D789-88E2-53AF-0A3ED67EFD61}"/>
              </a:ext>
            </a:extLst>
          </p:cNvPr>
          <p:cNvSpPr txBox="1"/>
          <p:nvPr/>
        </p:nvSpPr>
        <p:spPr>
          <a:xfrm>
            <a:off x="3787775" y="29527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223</a:t>
            </a:r>
          </a:p>
        </p:txBody>
      </p:sp>
    </p:spTree>
    <p:extLst>
      <p:ext uri="{BB962C8B-B14F-4D97-AF65-F5344CB8AC3E}">
        <p14:creationId xmlns:p14="http://schemas.microsoft.com/office/powerpoint/2010/main" val="29400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89761"/>
              </p:ext>
            </p:extLst>
          </p:nvPr>
        </p:nvGraphicFramePr>
        <p:xfrm>
          <a:off x="431800" y="539750"/>
          <a:ext cx="787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CBD2BA-7197-DED9-6307-DFD04E2486E9}"/>
              </a:ext>
            </a:extLst>
          </p:cNvPr>
          <p:cNvSpPr txBox="1"/>
          <p:nvPr/>
        </p:nvSpPr>
        <p:spPr>
          <a:xfrm>
            <a:off x="1428750" y="990601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PV = Photovoltaik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78055D-2CB1-F68A-B7D1-91856A3C7CD1}"/>
              </a:ext>
            </a:extLst>
          </p:cNvPr>
          <p:cNvSpPr txBox="1"/>
          <p:nvPr/>
        </p:nvSpPr>
        <p:spPr>
          <a:xfrm>
            <a:off x="3584575" y="29654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05234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549015"/>
              </p:ext>
            </p:extLst>
          </p:nvPr>
        </p:nvGraphicFramePr>
        <p:xfrm>
          <a:off x="914400" y="539750"/>
          <a:ext cx="68199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AD93070-F4B8-7362-535B-1C8C70814DD0}"/>
              </a:ext>
            </a:extLst>
          </p:cNvPr>
          <p:cNvSpPr txBox="1"/>
          <p:nvPr/>
        </p:nvSpPr>
        <p:spPr>
          <a:xfrm>
            <a:off x="3540125" y="29273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236572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EDF0265-E9AE-3074-13F5-776BB2994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83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FC5B47-4743-0EA7-A4D3-5C8408B02C14}"/>
              </a:ext>
            </a:extLst>
          </p:cNvPr>
          <p:cNvSpPr txBox="1"/>
          <p:nvPr/>
        </p:nvSpPr>
        <p:spPr>
          <a:xfrm>
            <a:off x="813435" y="4065885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408960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Sonstige Smart-Home Geräte </a:t>
            </a:r>
            <a:endParaRPr lang="de-AT" sz="14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2000" dirty="0" err="1"/>
              <a:t>Homeassistant</a:t>
            </a:r>
            <a:endParaRPr lang="de-AT" sz="2000" dirty="0"/>
          </a:p>
          <a:p>
            <a:r>
              <a:rPr lang="de-AT" sz="2000" dirty="0"/>
              <a:t>Strommanagement</a:t>
            </a:r>
          </a:p>
          <a:p>
            <a:r>
              <a:rPr lang="de-AT" sz="2000" dirty="0" err="1"/>
              <a:t>Jalousiensteuerung</a:t>
            </a:r>
            <a:r>
              <a:rPr lang="de-AT" sz="2000" dirty="0"/>
              <a:t> </a:t>
            </a:r>
          </a:p>
          <a:p>
            <a:r>
              <a:rPr lang="de-AT" sz="2000" dirty="0"/>
              <a:t>Türen- und Toröffner</a:t>
            </a:r>
          </a:p>
          <a:p>
            <a:r>
              <a:rPr lang="de-AT" sz="2000" dirty="0"/>
              <a:t>Küchengeräte (Kühlschrank, Wasserkocher, Ofen)</a:t>
            </a:r>
          </a:p>
          <a:p>
            <a:r>
              <a:rPr lang="de-AT" sz="2000" dirty="0" err="1"/>
              <a:t>SmartTV</a:t>
            </a:r>
            <a:r>
              <a:rPr lang="de-AT" sz="2000" dirty="0"/>
              <a:t> und Stereoanlage</a:t>
            </a:r>
          </a:p>
        </p:txBody>
      </p:sp>
    </p:spTree>
    <p:extLst>
      <p:ext uri="{BB962C8B-B14F-4D97-AF65-F5344CB8AC3E}">
        <p14:creationId xmlns:p14="http://schemas.microsoft.com/office/powerpoint/2010/main" val="92099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2168-6997-0D9F-51A4-3C3012A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Mögliche </a:t>
            </a:r>
            <a:r>
              <a:rPr lang="de-AT" dirty="0" err="1"/>
              <a:t>Platformen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E37F2-22AE-CAAF-F379-706B60C2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7809876" cy="2750100"/>
          </a:xfrm>
        </p:spPr>
        <p:txBody>
          <a:bodyPr/>
          <a:lstStyle/>
          <a:p>
            <a:r>
              <a:rPr lang="de-AT" b="1" dirty="0"/>
              <a:t>Shelly</a:t>
            </a:r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Nachrüstbare Teile f. bestehende Infrastruktur (zB. Smarte-</a:t>
            </a:r>
            <a:r>
              <a:rPr lang="de-AT" dirty="0" err="1"/>
              <a:t>Relays</a:t>
            </a:r>
            <a:r>
              <a:rPr lang="de-AT" dirty="0"/>
              <a:t>)</a:t>
            </a:r>
          </a:p>
          <a:p>
            <a:r>
              <a:rPr lang="de-AT" b="1" dirty="0" err="1"/>
              <a:t>Tinkerforge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34 Sensoren verfügbar</a:t>
            </a:r>
          </a:p>
          <a:p>
            <a:pPr lvl="1"/>
            <a:r>
              <a:rPr lang="de-AT" dirty="0"/>
              <a:t>Eher modularer/atomarer („kleinere Teile“ =&gt; mehr selbst bauen)</a:t>
            </a:r>
          </a:p>
        </p:txBody>
      </p:sp>
    </p:spTree>
    <p:extLst>
      <p:ext uri="{BB962C8B-B14F-4D97-AF65-F5344CB8AC3E}">
        <p14:creationId xmlns:p14="http://schemas.microsoft.com/office/powerpoint/2010/main" val="158873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78A6-DEF4-FC05-6CF2-ED0A992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99" y="580950"/>
            <a:ext cx="6414915" cy="1231500"/>
          </a:xfrm>
        </p:spPr>
        <p:txBody>
          <a:bodyPr/>
          <a:lstStyle/>
          <a:p>
            <a:r>
              <a:rPr lang="de-AT" dirty="0"/>
              <a:t>Dashboard Ansichten - 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2E439-C03E-BE36-B74C-340A980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5427096" cy="2750100"/>
          </a:xfrm>
        </p:spPr>
        <p:txBody>
          <a:bodyPr/>
          <a:lstStyle/>
          <a:p>
            <a:pPr marL="165100" indent="0">
              <a:buNone/>
            </a:pPr>
            <a:r>
              <a:rPr lang="de-AT" sz="1600" b="1" u="sng" dirty="0"/>
              <a:t>Mögliche Ansichten:</a:t>
            </a:r>
          </a:p>
          <a:p>
            <a:r>
              <a:rPr lang="de-AT" b="1" dirty="0"/>
              <a:t>Sicherheit</a:t>
            </a:r>
          </a:p>
          <a:p>
            <a:pPr lvl="1"/>
            <a:r>
              <a:rPr lang="de-AT" dirty="0"/>
              <a:t>Zeigt zB. ob Türen abgeschlossen sind oder ob jemand ums Haus schleicht</a:t>
            </a:r>
          </a:p>
          <a:p>
            <a:r>
              <a:rPr lang="de-AT" b="1" dirty="0"/>
              <a:t>Komfort</a:t>
            </a:r>
          </a:p>
          <a:p>
            <a:pPr lvl="1"/>
            <a:r>
              <a:rPr lang="de-AT" dirty="0"/>
              <a:t>zB. Temperaturen, Luftfeuchtigkeit, Lichter, etc.</a:t>
            </a:r>
          </a:p>
          <a:p>
            <a:r>
              <a:rPr lang="de-AT" b="1" dirty="0"/>
              <a:t>Outdoor</a:t>
            </a:r>
          </a:p>
          <a:p>
            <a:pPr lvl="1"/>
            <a:r>
              <a:rPr lang="de-AT" dirty="0"/>
              <a:t>zB. Außentemperatur, andere Geräte im Außenbereich, etc.</a:t>
            </a:r>
          </a:p>
          <a:p>
            <a:r>
              <a:rPr lang="de-AT" b="1" dirty="0"/>
              <a:t>Indoor</a:t>
            </a:r>
          </a:p>
          <a:p>
            <a:pPr lvl="1"/>
            <a:r>
              <a:rPr lang="de-AT" dirty="0"/>
              <a:t>Sonstige Geräte im Innenbereich</a:t>
            </a:r>
          </a:p>
        </p:txBody>
      </p:sp>
    </p:spTree>
    <p:extLst>
      <p:ext uri="{BB962C8B-B14F-4D97-AF65-F5344CB8AC3E}">
        <p14:creationId xmlns:p14="http://schemas.microsoft.com/office/powerpoint/2010/main" val="14091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6164-616F-03A9-A4FD-BE2956A67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DB4C97-CB86-C04E-51AB-042FE8D0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32512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und Vision</a:t>
            </a:r>
            <a:endParaRPr dirty="0"/>
          </a:p>
        </p:txBody>
      </p:sp>
      <p:sp>
        <p:nvSpPr>
          <p:cNvPr id="624" name="Google Shape;624;p42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625" name="Google Shape;625;p42"/>
          <p:cNvSpPr txBox="1">
            <a:spLocks noGrp="1"/>
          </p:cNvSpPr>
          <p:nvPr>
            <p:ph type="subTitle" idx="1"/>
          </p:nvPr>
        </p:nvSpPr>
        <p:spPr>
          <a:xfrm>
            <a:off x="1419676" y="3153338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Siegerteam beim IMMOTOPIA Innovation Award</a:t>
            </a:r>
            <a:endParaRPr sz="2000" dirty="0"/>
          </a:p>
        </p:txBody>
      </p:sp>
      <p:sp>
        <p:nvSpPr>
          <p:cNvPr id="626" name="Google Shape;626;p42"/>
          <p:cNvSpPr txBox="1">
            <a:spLocks noGrp="1"/>
          </p:cNvSpPr>
          <p:nvPr>
            <p:ph type="title" idx="3"/>
          </p:nvPr>
        </p:nvSpPr>
        <p:spPr>
          <a:xfrm>
            <a:off x="506895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4"/>
          </p:nvPr>
        </p:nvSpPr>
        <p:spPr>
          <a:xfrm>
            <a:off x="5084284" y="3134061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Nachhaltiges Wohnen in der Zukunft 2050</a:t>
            </a:r>
            <a:endParaRPr dirty="0"/>
          </a:p>
        </p:txBody>
      </p:sp>
      <p:grpSp>
        <p:nvGrpSpPr>
          <p:cNvPr id="631" name="Google Shape;631;p42"/>
          <p:cNvGrpSpPr/>
          <p:nvPr/>
        </p:nvGrpSpPr>
        <p:grpSpPr>
          <a:xfrm>
            <a:off x="5886192" y="1761688"/>
            <a:ext cx="981065" cy="810062"/>
            <a:chOff x="-3137650" y="2787000"/>
            <a:chExt cx="291450" cy="257575"/>
          </a:xfrm>
        </p:grpSpPr>
        <p:sp>
          <p:nvSpPr>
            <p:cNvPr id="632" name="Google Shape;632;p4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1829050" y="4177650"/>
            <a:ext cx="1876575" cy="216900"/>
            <a:chOff x="3762375" y="774375"/>
            <a:chExt cx="1876575" cy="216900"/>
          </a:xfrm>
        </p:grpSpPr>
        <p:cxnSp>
          <p:nvCxnSpPr>
            <p:cNvPr id="641" name="Google Shape;641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5" name="Google Shape;645;p42"/>
          <p:cNvSpPr txBox="1"/>
          <p:nvPr/>
        </p:nvSpPr>
        <p:spPr>
          <a:xfrm>
            <a:off x="1988200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01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5636275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02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4360825" y="2851475"/>
            <a:ext cx="422400" cy="203700"/>
            <a:chOff x="4360825" y="3010800"/>
            <a:chExt cx="422400" cy="203700"/>
          </a:xfrm>
        </p:grpSpPr>
        <p:cxnSp>
          <p:nvCxnSpPr>
            <p:cNvPr id="648" name="Google Shape;648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1" name="Google Shape;651;p42"/>
          <p:cNvGrpSpPr/>
          <p:nvPr/>
        </p:nvGrpSpPr>
        <p:grpSpPr>
          <a:xfrm>
            <a:off x="7970225" y="2851475"/>
            <a:ext cx="422400" cy="203700"/>
            <a:chOff x="4360825" y="3010800"/>
            <a:chExt cx="422400" cy="203700"/>
          </a:xfrm>
        </p:grpSpPr>
        <p:cxnSp>
          <p:nvCxnSpPr>
            <p:cNvPr id="652" name="Google Shape;652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5" name="Google Shape;655;p42"/>
          <p:cNvGrpSpPr/>
          <p:nvPr/>
        </p:nvGrpSpPr>
        <p:grpSpPr>
          <a:xfrm>
            <a:off x="751425" y="2851475"/>
            <a:ext cx="422400" cy="203700"/>
            <a:chOff x="4360825" y="3010800"/>
            <a:chExt cx="422400" cy="203700"/>
          </a:xfrm>
        </p:grpSpPr>
        <p:cxnSp>
          <p:nvCxnSpPr>
            <p:cNvPr id="656" name="Google Shape;656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2"/>
          <p:cNvGrpSpPr/>
          <p:nvPr/>
        </p:nvGrpSpPr>
        <p:grpSpPr>
          <a:xfrm>
            <a:off x="5438438" y="4177650"/>
            <a:ext cx="1876575" cy="216900"/>
            <a:chOff x="3762375" y="774375"/>
            <a:chExt cx="1876575" cy="216900"/>
          </a:xfrm>
        </p:grpSpPr>
        <p:cxnSp>
          <p:nvCxnSpPr>
            <p:cNvPr id="660" name="Google Shape;660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9095;p68">
            <a:extLst>
              <a:ext uri="{FF2B5EF4-FFF2-40B4-BE49-F238E27FC236}">
                <a16:creationId xmlns:a16="http://schemas.microsoft.com/office/drawing/2014/main" id="{3FE5CC57-39F9-D139-43FE-CE580B3A76CF}"/>
              </a:ext>
            </a:extLst>
          </p:cNvPr>
          <p:cNvSpPr/>
          <p:nvPr/>
        </p:nvSpPr>
        <p:spPr>
          <a:xfrm>
            <a:off x="2335689" y="1707799"/>
            <a:ext cx="863174" cy="810063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6511">
            <a:off x="-588262" y="412375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398" name="Google Shape;398;p36"/>
          <p:cNvGrpSpPr/>
          <p:nvPr/>
        </p:nvGrpSpPr>
        <p:grpSpPr>
          <a:xfrm>
            <a:off x="8092997" y="4394986"/>
            <a:ext cx="790500" cy="554225"/>
            <a:chOff x="7849775" y="539375"/>
            <a:chExt cx="790500" cy="554225"/>
          </a:xfrm>
        </p:grpSpPr>
        <p:sp>
          <p:nvSpPr>
            <p:cNvPr id="399" name="Google Shape;399;p36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1155138" y="256962"/>
            <a:ext cx="931425" cy="228650"/>
            <a:chOff x="2162175" y="4027900"/>
            <a:chExt cx="931425" cy="228650"/>
          </a:xfrm>
        </p:grpSpPr>
        <p:cxnSp>
          <p:nvCxnSpPr>
            <p:cNvPr id="402" name="Google Shape;402;p36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6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6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6"/>
            <p:cNvCxnSpPr/>
            <p:nvPr/>
          </p:nvCxnSpPr>
          <p:spPr>
            <a:xfrm>
              <a:off x="2960100" y="42565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36"/>
          <p:cNvSpPr txBox="1"/>
          <p:nvPr/>
        </p:nvSpPr>
        <p:spPr>
          <a:xfrm>
            <a:off x="266888" y="186649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VIDEO LOADING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511" flipH="1">
            <a:off x="7403261" y="-110954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2057808" y="2034344"/>
            <a:ext cx="5028384" cy="107481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2050</a:t>
            </a:r>
            <a:endParaRPr sz="6000" dirty="0"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47"/>
          <p:cNvGrpSpPr/>
          <p:nvPr/>
        </p:nvGrpSpPr>
        <p:grpSpPr>
          <a:xfrm>
            <a:off x="1514700" y="804150"/>
            <a:ext cx="6114600" cy="3535200"/>
            <a:chOff x="1514700" y="804150"/>
            <a:chExt cx="6114600" cy="3535200"/>
          </a:xfrm>
        </p:grpSpPr>
        <p:sp>
          <p:nvSpPr>
            <p:cNvPr id="758" name="Google Shape;758;p47"/>
            <p:cNvSpPr/>
            <p:nvPr/>
          </p:nvSpPr>
          <p:spPr>
            <a:xfrm>
              <a:off x="1514700" y="3310050"/>
              <a:ext cx="6114600" cy="10293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514700" y="804150"/>
              <a:ext cx="6114600" cy="250590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</p:grpSp>
      <p:sp>
        <p:nvSpPr>
          <p:cNvPr id="760" name="Google Shape;760;p47"/>
          <p:cNvSpPr txBox="1">
            <a:spLocks noGrp="1"/>
          </p:cNvSpPr>
          <p:nvPr>
            <p:ph type="title"/>
          </p:nvPr>
        </p:nvSpPr>
        <p:spPr>
          <a:xfrm>
            <a:off x="2114575" y="1385675"/>
            <a:ext cx="4914900" cy="14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~230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61" name="Google Shape;761;p47"/>
          <p:cNvSpPr txBox="1">
            <a:spLocks noGrp="1"/>
          </p:cNvSpPr>
          <p:nvPr>
            <p:ph type="subTitle" idx="1"/>
          </p:nvPr>
        </p:nvSpPr>
        <p:spPr>
          <a:xfrm>
            <a:off x="1619795" y="3455250"/>
            <a:ext cx="5919266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Anzahl der Teilnehmer</a:t>
            </a:r>
            <a:endParaRPr sz="2800" dirty="0"/>
          </a:p>
        </p:txBody>
      </p:sp>
      <p:pic>
        <p:nvPicPr>
          <p:cNvPr id="762" name="Google Shape;7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77296">
            <a:off x="6865246" y="-802160"/>
            <a:ext cx="4486836" cy="4275948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763" name="Google Shape;7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213725" y="3548133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764" name="Google Shape;764;p47"/>
          <p:cNvGrpSpPr/>
          <p:nvPr/>
        </p:nvGrpSpPr>
        <p:grpSpPr>
          <a:xfrm>
            <a:off x="360863" y="2301375"/>
            <a:ext cx="790500" cy="540750"/>
            <a:chOff x="7640213" y="804050"/>
            <a:chExt cx="790500" cy="540750"/>
          </a:xfrm>
        </p:grpSpPr>
        <p:grpSp>
          <p:nvGrpSpPr>
            <p:cNvPr id="765" name="Google Shape;765;p47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766" name="Google Shape;766;p47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47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2588590" y="1588966"/>
            <a:ext cx="5633964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/>
              <a:t>Auswertung der Umfrage</a:t>
            </a:r>
            <a:endParaRPr sz="4400" dirty="0"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4">
            <a:off x="-1279875" y="462176"/>
            <a:ext cx="3986550" cy="26032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89833" flipH="1">
            <a:off x="7191565" y="3010319"/>
            <a:ext cx="2887318" cy="2751615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378" name="Google Shape;378;p35"/>
          <p:cNvGrpSpPr/>
          <p:nvPr/>
        </p:nvGrpSpPr>
        <p:grpSpPr>
          <a:xfrm>
            <a:off x="7580075" y="724212"/>
            <a:ext cx="790500" cy="540750"/>
            <a:chOff x="7640213" y="804050"/>
            <a:chExt cx="790500" cy="540750"/>
          </a:xfrm>
        </p:grpSpPr>
        <p:grpSp>
          <p:nvGrpSpPr>
            <p:cNvPr id="379" name="Google Shape;379;p35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380" name="Google Shape;380;p35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83" name="Google Shape;383;p35"/>
          <p:cNvSpPr txBox="1"/>
          <p:nvPr/>
        </p:nvSpPr>
        <p:spPr>
          <a:xfrm>
            <a:off x="4437739" y="225365"/>
            <a:ext cx="1081528" cy="6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FINDING TARGET…</a:t>
            </a:r>
            <a:endParaRPr sz="1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384" name="Google Shape;384;p35"/>
          <p:cNvGrpSpPr/>
          <p:nvPr/>
        </p:nvGrpSpPr>
        <p:grpSpPr>
          <a:xfrm flipH="1">
            <a:off x="3356907" y="490205"/>
            <a:ext cx="897430" cy="124500"/>
            <a:chOff x="4348157" y="866775"/>
            <a:chExt cx="371697" cy="124500"/>
          </a:xfrm>
        </p:grpSpPr>
        <p:cxnSp>
          <p:nvCxnSpPr>
            <p:cNvPr id="385" name="Google Shape;385;p35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5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35"/>
          <p:cNvGrpSpPr/>
          <p:nvPr/>
        </p:nvGrpSpPr>
        <p:grpSpPr>
          <a:xfrm>
            <a:off x="713388" y="4267488"/>
            <a:ext cx="2306779" cy="124500"/>
            <a:chOff x="3762375" y="866775"/>
            <a:chExt cx="847800" cy="124500"/>
          </a:xfrm>
        </p:grpSpPr>
        <p:cxnSp>
          <p:nvCxnSpPr>
            <p:cNvPr id="388" name="Google Shape;388;p35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5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5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5"/>
          <p:cNvSpPr txBox="1"/>
          <p:nvPr/>
        </p:nvSpPr>
        <p:spPr>
          <a:xfrm>
            <a:off x="3434633" y="4115088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SYSTEM HALTED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" name="Google Shape;9478;p69">
            <a:extLst>
              <a:ext uri="{FF2B5EF4-FFF2-40B4-BE49-F238E27FC236}">
                <a16:creationId xmlns:a16="http://schemas.microsoft.com/office/drawing/2014/main" id="{6DC66CE5-0387-5FC6-3FC3-96685C407A63}"/>
              </a:ext>
            </a:extLst>
          </p:cNvPr>
          <p:cNvSpPr/>
          <p:nvPr/>
        </p:nvSpPr>
        <p:spPr>
          <a:xfrm>
            <a:off x="5760598" y="3674247"/>
            <a:ext cx="990132" cy="975473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487;p69">
            <a:extLst>
              <a:ext uri="{FF2B5EF4-FFF2-40B4-BE49-F238E27FC236}">
                <a16:creationId xmlns:a16="http://schemas.microsoft.com/office/drawing/2014/main" id="{1651BA86-14B6-3950-C18D-4AC8BAA33051}"/>
              </a:ext>
            </a:extLst>
          </p:cNvPr>
          <p:cNvGrpSpPr/>
          <p:nvPr/>
        </p:nvGrpSpPr>
        <p:grpSpPr>
          <a:xfrm>
            <a:off x="2934631" y="949043"/>
            <a:ext cx="794695" cy="749474"/>
            <a:chOff x="1049375" y="2318350"/>
            <a:chExt cx="298525" cy="295400"/>
          </a:xfrm>
          <a:solidFill>
            <a:schemeClr val="tx1"/>
          </a:solidFill>
        </p:grpSpPr>
        <p:sp>
          <p:nvSpPr>
            <p:cNvPr id="4" name="Google Shape;9488;p69">
              <a:extLst>
                <a:ext uri="{FF2B5EF4-FFF2-40B4-BE49-F238E27FC236}">
                  <a16:creationId xmlns:a16="http://schemas.microsoft.com/office/drawing/2014/main" id="{05ACC395-F9F1-0800-B422-01AC9F3A958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9;p69">
              <a:extLst>
                <a:ext uri="{FF2B5EF4-FFF2-40B4-BE49-F238E27FC236}">
                  <a16:creationId xmlns:a16="http://schemas.microsoft.com/office/drawing/2014/main" id="{D81DC538-5768-2B55-0715-141F0008492D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90;p69">
              <a:extLst>
                <a:ext uri="{FF2B5EF4-FFF2-40B4-BE49-F238E27FC236}">
                  <a16:creationId xmlns:a16="http://schemas.microsoft.com/office/drawing/2014/main" id="{AEF1C05B-7A58-D7C4-0703-F039317D775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91;p69">
              <a:extLst>
                <a:ext uri="{FF2B5EF4-FFF2-40B4-BE49-F238E27FC236}">
                  <a16:creationId xmlns:a16="http://schemas.microsoft.com/office/drawing/2014/main" id="{3A695A13-DB61-1960-251A-D4B3BFF6AC99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520;p69">
            <a:extLst>
              <a:ext uri="{FF2B5EF4-FFF2-40B4-BE49-F238E27FC236}">
                <a16:creationId xmlns:a16="http://schemas.microsoft.com/office/drawing/2014/main" id="{B0E6239A-B339-2B9D-D0C6-3A2784C64602}"/>
              </a:ext>
            </a:extLst>
          </p:cNvPr>
          <p:cNvGrpSpPr/>
          <p:nvPr/>
        </p:nvGrpSpPr>
        <p:grpSpPr>
          <a:xfrm>
            <a:off x="3855957" y="1007711"/>
            <a:ext cx="794695" cy="754867"/>
            <a:chOff x="1413250" y="2680675"/>
            <a:chExt cx="297750" cy="297525"/>
          </a:xfrm>
          <a:solidFill>
            <a:schemeClr val="tx1"/>
          </a:solidFill>
        </p:grpSpPr>
        <p:sp>
          <p:nvSpPr>
            <p:cNvPr id="9" name="Google Shape;9521;p69">
              <a:extLst>
                <a:ext uri="{FF2B5EF4-FFF2-40B4-BE49-F238E27FC236}">
                  <a16:creationId xmlns:a16="http://schemas.microsoft.com/office/drawing/2014/main" id="{E0171D09-1746-B695-93CB-6DD1F03A48DF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22;p69">
              <a:extLst>
                <a:ext uri="{FF2B5EF4-FFF2-40B4-BE49-F238E27FC236}">
                  <a16:creationId xmlns:a16="http://schemas.microsoft.com/office/drawing/2014/main" id="{4FECD6CA-25C6-7D39-D0B0-71D4C2B25CCC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23;p69">
              <a:extLst>
                <a:ext uri="{FF2B5EF4-FFF2-40B4-BE49-F238E27FC236}">
                  <a16:creationId xmlns:a16="http://schemas.microsoft.com/office/drawing/2014/main" id="{452F1497-8C07-98F4-C91C-B50FC6E75AE7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4;p69">
              <a:extLst>
                <a:ext uri="{FF2B5EF4-FFF2-40B4-BE49-F238E27FC236}">
                  <a16:creationId xmlns:a16="http://schemas.microsoft.com/office/drawing/2014/main" id="{6679B897-2A2D-5A4F-2834-8DAA8338A530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611;p69">
            <a:extLst>
              <a:ext uri="{FF2B5EF4-FFF2-40B4-BE49-F238E27FC236}">
                <a16:creationId xmlns:a16="http://schemas.microsoft.com/office/drawing/2014/main" id="{B4F46095-8BCB-F714-C83B-32FB7EB0042C}"/>
              </a:ext>
            </a:extLst>
          </p:cNvPr>
          <p:cNvSpPr/>
          <p:nvPr/>
        </p:nvSpPr>
        <p:spPr>
          <a:xfrm>
            <a:off x="4572000" y="3685777"/>
            <a:ext cx="990132" cy="972922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DD316B7F-C354-4863-48F9-0FF9FA33BFF4}"/>
              </a:ext>
            </a:extLst>
          </p:cNvPr>
          <p:cNvSpPr txBox="1">
            <a:spLocks/>
          </p:cNvSpPr>
          <p:nvPr/>
        </p:nvSpPr>
        <p:spPr>
          <a:xfrm>
            <a:off x="407488" y="3504837"/>
            <a:ext cx="8633823" cy="12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65100" indent="0">
              <a:buNone/>
            </a:pPr>
            <a:r>
              <a:rPr lang="de-DE" dirty="0"/>
              <a:t>Negative Aspekte:</a:t>
            </a:r>
          </a:p>
          <a:p>
            <a:pPr marL="165100" indent="0">
              <a:buNone/>
            </a:pPr>
            <a:endParaRPr lang="de-DE" dirty="0"/>
          </a:p>
          <a:p>
            <a:r>
              <a:rPr lang="de-DE" dirty="0"/>
              <a:t>Enorme Teuerung (Wohn- und Heizkosten)</a:t>
            </a:r>
          </a:p>
          <a:p>
            <a:r>
              <a:rPr lang="de-DE" dirty="0"/>
              <a:t>Weniger und dichter besiedelte Wohnfläche</a:t>
            </a:r>
          </a:p>
          <a:p>
            <a:r>
              <a:rPr lang="de-DE" dirty="0"/>
              <a:t>Höhere Häuser und weniger Einfamilienhäuser</a:t>
            </a:r>
            <a:endParaRPr lang="de-DE" b="1" dirty="0"/>
          </a:p>
          <a:p>
            <a:endParaRPr lang="de-DE" dirty="0"/>
          </a:p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D5343-A325-420E-33E2-93A5617DBD58}"/>
              </a:ext>
            </a:extLst>
          </p:cNvPr>
          <p:cNvSpPr txBox="1">
            <a:spLocks/>
          </p:cNvSpPr>
          <p:nvPr/>
        </p:nvSpPr>
        <p:spPr>
          <a:xfrm>
            <a:off x="407488" y="1562100"/>
            <a:ext cx="8633823" cy="16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600" dirty="0"/>
              <a:t>Positive Aspekte:</a:t>
            </a:r>
          </a:p>
          <a:p>
            <a:endParaRPr lang="de-DE" sz="1500" dirty="0"/>
          </a:p>
          <a:p>
            <a:r>
              <a:rPr lang="de-DE" sz="1500" dirty="0"/>
              <a:t>Nachhaltigkeit wird immer wichtiger</a:t>
            </a:r>
          </a:p>
          <a:p>
            <a:r>
              <a:rPr lang="de-DE" sz="1500" dirty="0"/>
              <a:t>Mehr Photovoltaik</a:t>
            </a:r>
          </a:p>
          <a:p>
            <a:r>
              <a:rPr lang="de-DE" sz="1500" dirty="0"/>
              <a:t>Automatisierung und Fernsteuerung von Häusern</a:t>
            </a:r>
          </a:p>
          <a:p>
            <a:r>
              <a:rPr lang="de-DE" sz="1500" dirty="0"/>
              <a:t>Umstieg </a:t>
            </a:r>
            <a:r>
              <a:rPr lang="de-DE" sz="1500" b="1" dirty="0"/>
              <a:t>von fossilen Energieträgern zu einer nachhaltigen Energieversorgung</a:t>
            </a:r>
          </a:p>
          <a:p>
            <a:r>
              <a:rPr lang="de-DE" sz="1500" dirty="0"/>
              <a:t>Mehr Technologie (Smart-Home, Roboter, PV in Fensterscheiben)</a:t>
            </a:r>
            <a:endParaRPr lang="de-DE" sz="1500" b="1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4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Was verbindest du mit dem Begriff Smart-Home?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30776" y="1836057"/>
            <a:ext cx="8633823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600" dirty="0"/>
              <a:t>Sprach-, Gesten- oder Fernsteuerung per Handy (Licht, Heizung, Jalousien, etc.) + Keine Knöpfe/Schalter mehr</a:t>
            </a:r>
          </a:p>
          <a:p>
            <a:r>
              <a:rPr lang="de-AT" sz="1600" dirty="0"/>
              <a:t>Automatisierung von Abläufen</a:t>
            </a:r>
          </a:p>
          <a:p>
            <a:r>
              <a:rPr lang="de-AT" sz="1600" dirty="0"/>
              <a:t>Sicherheitsrisiken (Abhorchen,  </a:t>
            </a:r>
            <a:r>
              <a:rPr lang="de-AT" sz="1600" dirty="0" err="1"/>
              <a:t>Hackbar</a:t>
            </a:r>
            <a:r>
              <a:rPr lang="de-AT" sz="1600" dirty="0"/>
              <a:t>, Überwachung, Blackout)</a:t>
            </a:r>
          </a:p>
          <a:p>
            <a:r>
              <a:rPr lang="de-AT" sz="1600" dirty="0"/>
              <a:t>Verletzung der Privatsphäre</a:t>
            </a:r>
          </a:p>
          <a:p>
            <a:r>
              <a:rPr lang="de-AT" sz="1600" dirty="0"/>
              <a:t>Erhöhte Lebensqualität durch individuelle Anpassung der Wohnbedingungen an Anwesende</a:t>
            </a:r>
          </a:p>
          <a:p>
            <a:r>
              <a:rPr lang="de-AT" sz="1600" dirty="0"/>
              <a:t>KI und IoT</a:t>
            </a:r>
          </a:p>
          <a:p>
            <a:r>
              <a:rPr lang="de-AT" sz="1600" dirty="0"/>
              <a:t>Zeit- und Energieersparnis</a:t>
            </a:r>
          </a:p>
        </p:txBody>
      </p:sp>
    </p:spTree>
    <p:extLst>
      <p:ext uri="{BB962C8B-B14F-4D97-AF65-F5344CB8AC3E}">
        <p14:creationId xmlns:p14="http://schemas.microsoft.com/office/powerpoint/2010/main" val="84053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Wie kann der Alltag durch digitale Lösungen unterstützt werden?</a:t>
            </a:r>
            <a:endParaRPr lang="de-AT" sz="16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22250" y="1836056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Automatisierte Nachbestellung von Produkten (Lebensmittel, …)</a:t>
            </a:r>
          </a:p>
          <a:p>
            <a:r>
              <a:rPr lang="de-AT" sz="1800" dirty="0"/>
              <a:t>Home Office: Kommunikation durch VR, AR und Hologramme</a:t>
            </a:r>
          </a:p>
          <a:p>
            <a:r>
              <a:rPr lang="de-DE" sz="1800" dirty="0"/>
              <a:t>Automatisiertes Kochen</a:t>
            </a:r>
            <a:endParaRPr lang="de-AT" sz="1800" dirty="0"/>
          </a:p>
          <a:p>
            <a:r>
              <a:rPr lang="de-AT" sz="1800" dirty="0"/>
              <a:t>Altenpfleger-Roboter (Bsp.: Tesla-Roboter „Optimus“)</a:t>
            </a:r>
          </a:p>
          <a:p>
            <a:r>
              <a:rPr lang="de-AT" sz="1800" dirty="0"/>
              <a:t>Sprachgesteuerte Elemente in Haushalten</a:t>
            </a:r>
          </a:p>
          <a:p>
            <a:r>
              <a:rPr lang="de-DE" sz="1800" dirty="0"/>
              <a:t>Digitalisierte Kalender (</a:t>
            </a:r>
            <a:r>
              <a:rPr lang="de-DE" sz="1800" dirty="0" err="1"/>
              <a:t>Reminder</a:t>
            </a:r>
            <a:r>
              <a:rPr lang="de-DE" sz="1800" dirty="0"/>
              <a:t>)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6083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Welche Technologien werden die Zukunft des Wohnens bestimmen?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KI &amp; Robotik</a:t>
            </a:r>
          </a:p>
          <a:p>
            <a:r>
              <a:rPr lang="de-AT" sz="1800" dirty="0"/>
              <a:t>3D Drucker</a:t>
            </a:r>
          </a:p>
          <a:p>
            <a:r>
              <a:rPr lang="de-DE" sz="1800" dirty="0"/>
              <a:t>KI für Routineanalysen</a:t>
            </a:r>
          </a:p>
          <a:p>
            <a:r>
              <a:rPr lang="de-DE" sz="1800" dirty="0"/>
              <a:t>Home Automation Bus (</a:t>
            </a:r>
            <a:r>
              <a:rPr lang="de-DE" sz="1800" i="1" dirty="0" err="1"/>
              <a:t>openHAB</a:t>
            </a:r>
            <a:r>
              <a:rPr lang="de-DE" sz="1800" dirty="0"/>
              <a:t>)</a:t>
            </a:r>
            <a:endParaRPr lang="de-AT" sz="1800" dirty="0"/>
          </a:p>
          <a:p>
            <a:r>
              <a:rPr lang="de-AT" sz="1800" dirty="0"/>
              <a:t>Gesicht- und Spracherkennung</a:t>
            </a:r>
          </a:p>
          <a:p>
            <a:r>
              <a:rPr lang="de-AT" sz="1800" dirty="0"/>
              <a:t>Fingerabdruck Sensoren &amp; Pupillen Scanner</a:t>
            </a:r>
          </a:p>
        </p:txBody>
      </p:sp>
    </p:spTree>
    <p:extLst>
      <p:ext uri="{BB962C8B-B14F-4D97-AF65-F5344CB8AC3E}">
        <p14:creationId xmlns:p14="http://schemas.microsoft.com/office/powerpoint/2010/main" val="368486707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Research Center by Slidesgo">
  <a:themeElements>
    <a:clrScheme name="Simple Light">
      <a:dk1>
        <a:srgbClr val="FFFFFF"/>
      </a:dk1>
      <a:lt1>
        <a:srgbClr val="051638"/>
      </a:lt1>
      <a:dk2>
        <a:srgbClr val="135B97"/>
      </a:dk2>
      <a:lt2>
        <a:srgbClr val="16AFC0"/>
      </a:lt2>
      <a:accent1>
        <a:srgbClr val="CF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Bildschirmpräsentation (16:9)</PresentationFormat>
  <Paragraphs>108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Open Sans Medium</vt:lpstr>
      <vt:lpstr>Arial</vt:lpstr>
      <vt:lpstr>MS Reference Sans Serif</vt:lpstr>
      <vt:lpstr>Michroma</vt:lpstr>
      <vt:lpstr>Roboto Mono Medium</vt:lpstr>
      <vt:lpstr>Global Technology Research Center by Slidesgo</vt:lpstr>
      <vt:lpstr>PowerPoint-Präsentation</vt:lpstr>
      <vt:lpstr>Mission und Vision</vt:lpstr>
      <vt:lpstr>2050</vt:lpstr>
      <vt:lpstr>~230</vt:lpstr>
      <vt:lpstr>Auswertung der Umfrage</vt:lpstr>
      <vt:lpstr>Wenn du an das Jahr 2050 denkst, was wird sich im Bereich Wohnen ändern?</vt:lpstr>
      <vt:lpstr>Was verbindest du mit dem Begriff Smart-Home?</vt:lpstr>
      <vt:lpstr>Wie kann der Alltag durch digitale Lösungen unterstützt werden?</vt:lpstr>
      <vt:lpstr>Welche Technologien werden die Zukunft des Wohnens bestimmen?</vt:lpstr>
      <vt:lpstr>Wie möchtest du in Zukunft wohnen?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Sonstige Smart-Home Geräte </vt:lpstr>
      <vt:lpstr>Mögliche Platformen</vt:lpstr>
      <vt:lpstr>Dashboard Ansichten - Gliederung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Arsham Edal</dc:creator>
  <cp:lastModifiedBy>Simon RS</cp:lastModifiedBy>
  <cp:revision>19</cp:revision>
  <dcterms:modified xsi:type="dcterms:W3CDTF">2022-10-17T17:48:52Z</dcterms:modified>
</cp:coreProperties>
</file>