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7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32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0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1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8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21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1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image" Target="../media/image3.sv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image" Target="../media/image2.png"/><Relationship Id="rId5" Type="http://schemas.openxmlformats.org/officeDocument/2006/relationships/slide" Target="slide6.xml"/><Relationship Id="rId10" Type="http://schemas.openxmlformats.org/officeDocument/2006/relationships/slide" Target="slide12.xml"/><Relationship Id="rId4" Type="http://schemas.openxmlformats.org/officeDocument/2006/relationships/slide" Target="slide5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0F1BB-9CE3-5A44-AF39-56D96BA1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2" y="4101177"/>
            <a:ext cx="1373567" cy="2756824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381460-CB75-6044-A945-30251B1AE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88543" y="5476671"/>
            <a:ext cx="2770698" cy="138132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778AD-4576-2D12-8016-1765EA6F1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4822" y="1247140"/>
            <a:ext cx="6115110" cy="3086735"/>
          </a:xfrm>
        </p:spPr>
        <p:txBody>
          <a:bodyPr>
            <a:normAutofit/>
          </a:bodyPr>
          <a:lstStyle/>
          <a:p>
            <a:r>
              <a:rPr lang="en-US" dirty="0"/>
              <a:t>Essential Linux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F8232-2C8A-2C33-B3D1-41599E1A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4822" y="4333875"/>
            <a:ext cx="6115110" cy="17532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Essentials of Linux for Everyday Use.</a:t>
            </a:r>
          </a:p>
          <a:p>
            <a:endParaRPr lang="en-US" dirty="0"/>
          </a:p>
          <a:p>
            <a:pPr algn="r"/>
            <a:r>
              <a:rPr lang="en-US" sz="1500" dirty="0"/>
              <a:t>Presented by Nyein Chan Maung</a:t>
            </a:r>
          </a:p>
          <a:p>
            <a:pPr algn="r"/>
            <a:r>
              <a:rPr lang="en-US" sz="1500" dirty="0"/>
              <a:t>05/11/2024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E449EA-D59D-D458-2EB8-3F09EB7A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46" y="1223823"/>
            <a:ext cx="1653531" cy="16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759FA-5121-2560-1E84-63F9D807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Finding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BE0A8-D2FD-3358-E5F7-C4EEEEC0A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find</a:t>
            </a:r>
            <a:r>
              <a:rPr lang="en-US" dirty="0"/>
              <a:t> : Searches for files and directories within a specified path.</a:t>
            </a:r>
          </a:p>
          <a:p>
            <a:pPr lvl="1"/>
            <a:r>
              <a:rPr lang="en-US" dirty="0"/>
              <a:t>Basic Usage: </a:t>
            </a:r>
            <a:r>
              <a:rPr lang="en-US" dirty="0">
                <a:highlight>
                  <a:srgbClr val="C0C0C0"/>
                </a:highlight>
              </a:rPr>
              <a:t>find /path/to/search – name “filename”</a:t>
            </a:r>
            <a:r>
              <a:rPr lang="en-US" dirty="0"/>
              <a:t> searches for files named filename in the specified path.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ighlight>
                  <a:srgbClr val="C0C0C0"/>
                </a:highlight>
              </a:rPr>
              <a:t>find /home/user –type f –name “*.txt”</a:t>
            </a:r>
            <a:r>
              <a:rPr lang="en-US" dirty="0"/>
              <a:t> finds all .txt files in the /home/user directory.</a:t>
            </a:r>
          </a:p>
          <a:p>
            <a:pPr lvl="1"/>
            <a:r>
              <a:rPr lang="en-US" dirty="0"/>
              <a:t>Additional Options:</a:t>
            </a:r>
          </a:p>
          <a:p>
            <a:pPr lvl="2"/>
            <a:r>
              <a:rPr lang="en-US" dirty="0">
                <a:highlight>
                  <a:srgbClr val="C0C0C0"/>
                </a:highlight>
              </a:rPr>
              <a:t>-type f</a:t>
            </a:r>
            <a:r>
              <a:rPr lang="en-US" dirty="0"/>
              <a:t> for files, </a:t>
            </a:r>
            <a:r>
              <a:rPr lang="en-US" dirty="0">
                <a:highlight>
                  <a:srgbClr val="C0C0C0"/>
                </a:highlight>
              </a:rPr>
              <a:t>-type d</a:t>
            </a:r>
            <a:r>
              <a:rPr lang="en-US" dirty="0"/>
              <a:t> for directories.</a:t>
            </a:r>
          </a:p>
          <a:p>
            <a:pPr lvl="2"/>
            <a:r>
              <a:rPr lang="en-US" dirty="0">
                <a:highlight>
                  <a:srgbClr val="C0C0C0"/>
                </a:highlight>
              </a:rPr>
              <a:t>-exec</a:t>
            </a:r>
            <a:r>
              <a:rPr lang="en-US" dirty="0"/>
              <a:t> to execute commands on found files: find . –name “*.log” – exec rm {} /; deletes all .log files found.</a:t>
            </a:r>
          </a:p>
        </p:txBody>
      </p:sp>
    </p:spTree>
    <p:extLst>
      <p:ext uri="{BB962C8B-B14F-4D97-AF65-F5344CB8AC3E}">
        <p14:creationId xmlns:p14="http://schemas.microsoft.com/office/powerpoint/2010/main" val="108006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EF2-702F-C555-CC2C-3BF58DDF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and Finding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A22CC-886A-964F-3569-596121F3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grep</a:t>
            </a:r>
            <a:r>
              <a:rPr lang="en-US" dirty="0"/>
              <a:t> : Searches for specific text patterns within files.</a:t>
            </a:r>
          </a:p>
          <a:p>
            <a:pPr lvl="1" algn="just"/>
            <a:r>
              <a:rPr lang="en-US" dirty="0"/>
              <a:t>Basic Usage:</a:t>
            </a:r>
            <a:r>
              <a:rPr lang="en-US" dirty="0">
                <a:highlight>
                  <a:srgbClr val="C0C0C0"/>
                </a:highlight>
              </a:rPr>
              <a:t> grep “search_term” filename </a:t>
            </a:r>
            <a:r>
              <a:rPr lang="en-US" dirty="0"/>
              <a:t>searches for search_term in filename.</a:t>
            </a:r>
          </a:p>
          <a:p>
            <a:pPr lvl="1" algn="just"/>
            <a:r>
              <a:rPr lang="en-US" dirty="0"/>
              <a:t>Example: </a:t>
            </a:r>
            <a:r>
              <a:rPr lang="en-US" dirty="0">
                <a:highlight>
                  <a:srgbClr val="C0C0C0"/>
                </a:highlight>
              </a:rPr>
              <a:t>grep –r “error” /var/log</a:t>
            </a:r>
            <a:r>
              <a:rPr lang="en-US" dirty="0"/>
              <a:t> searches recursively for the word “error in all files within the /var/log directory.</a:t>
            </a:r>
          </a:p>
          <a:p>
            <a:pPr lvl="1" algn="just"/>
            <a:r>
              <a:rPr lang="en-US" dirty="0"/>
              <a:t>Options:</a:t>
            </a:r>
          </a:p>
          <a:p>
            <a:pPr lvl="2" algn="just"/>
            <a:r>
              <a:rPr lang="en-US" dirty="0">
                <a:highlight>
                  <a:srgbClr val="C0C0C0"/>
                </a:highlight>
              </a:rPr>
              <a:t>-</a:t>
            </a:r>
            <a:r>
              <a:rPr lang="en-US" dirty="0" err="1">
                <a:highlight>
                  <a:srgbClr val="C0C0C0"/>
                </a:highlight>
              </a:rPr>
              <a:t>i</a:t>
            </a:r>
            <a:r>
              <a:rPr lang="en-US" dirty="0"/>
              <a:t> for case-insensitive search.</a:t>
            </a:r>
          </a:p>
          <a:p>
            <a:pPr lvl="2" algn="just"/>
            <a:r>
              <a:rPr lang="en-US" dirty="0">
                <a:highlight>
                  <a:srgbClr val="C0C0C0"/>
                </a:highlight>
              </a:rPr>
              <a:t>-n </a:t>
            </a:r>
            <a:r>
              <a:rPr lang="en-US" dirty="0"/>
              <a:t>to display line numbers where matches occur.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locate</a:t>
            </a:r>
            <a:r>
              <a:rPr lang="en-US" dirty="0"/>
              <a:t> : Quickly finds files by name using a prebuilt database.</a:t>
            </a:r>
          </a:p>
          <a:p>
            <a:pPr lvl="1" algn="just"/>
            <a:r>
              <a:rPr lang="en-US" b="1" dirty="0"/>
              <a:t>Basic Usage</a:t>
            </a:r>
            <a:r>
              <a:rPr lang="en-US" dirty="0">
                <a:highlight>
                  <a:srgbClr val="C0C0C0"/>
                </a:highlight>
              </a:rPr>
              <a:t>: locate filename </a:t>
            </a:r>
            <a:r>
              <a:rPr lang="en-US" dirty="0"/>
              <a:t>returns paths of all files matching filename.</a:t>
            </a:r>
          </a:p>
          <a:p>
            <a:pPr lvl="1" algn="just"/>
            <a:r>
              <a:rPr lang="en-US" b="1" dirty="0"/>
              <a:t>Update Database</a:t>
            </a:r>
            <a:r>
              <a:rPr lang="en-US" dirty="0"/>
              <a:t>: Use </a:t>
            </a:r>
            <a:r>
              <a:rPr lang="en-US" dirty="0">
                <a:highlight>
                  <a:srgbClr val="C0C0C0"/>
                </a:highlight>
              </a:rPr>
              <a:t>sudo updatedb </a:t>
            </a:r>
            <a:r>
              <a:rPr lang="en-US" dirty="0"/>
              <a:t>to update the file database before using </a:t>
            </a:r>
            <a:r>
              <a:rPr lang="en-US" dirty="0">
                <a:highlight>
                  <a:srgbClr val="C0C0C0"/>
                </a:highlight>
              </a:rPr>
              <a:t>locate</a:t>
            </a:r>
            <a:r>
              <a:rPr lang="en-US" dirty="0"/>
              <a:t> for accurate results.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0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C512-16D8-C952-378E-54B048A1B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9242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DD81-3E22-52E7-C2E8-E0A28F7C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379621"/>
            <a:ext cx="9486690" cy="47065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summary, mastering Linux commands is essential for effectively navigating and managing the operating system. Key takeaways include: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Importance of Linux Commands</a:t>
            </a:r>
            <a:r>
              <a:rPr lang="en-US" dirty="0"/>
              <a:t>:</a:t>
            </a:r>
          </a:p>
          <a:p>
            <a:pPr marL="800100" lvl="1" indent="-342900"/>
            <a:r>
              <a:rPr lang="en-US" dirty="0"/>
              <a:t>Commands provide powerful ways to interact with the system, manage files, monitor performance, and handle user permissions.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Essential Commands Covered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 management (</a:t>
            </a:r>
            <a:r>
              <a:rPr lang="en-US" dirty="0">
                <a:highlight>
                  <a:srgbClr val="C0C0C0"/>
                </a:highlight>
              </a:rPr>
              <a:t>ls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cd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mkdir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rm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cp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mv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File viewing and editing (</a:t>
            </a:r>
            <a:r>
              <a:rPr lang="en-US" dirty="0">
                <a:highlight>
                  <a:srgbClr val="C0C0C0"/>
                </a:highlight>
              </a:rPr>
              <a:t>cat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more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less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nano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vim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System monitoring (</a:t>
            </a:r>
            <a:r>
              <a:rPr lang="en-US" dirty="0">
                <a:highlight>
                  <a:srgbClr val="C0C0C0"/>
                </a:highlight>
              </a:rPr>
              <a:t>top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htop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ps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kill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df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User management (</a:t>
            </a:r>
            <a:r>
              <a:rPr lang="en-US" dirty="0">
                <a:highlight>
                  <a:srgbClr val="C0C0C0"/>
                </a:highlight>
              </a:rPr>
              <a:t>useradd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userdel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passwd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sudo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Searching for files ( </a:t>
            </a:r>
            <a:r>
              <a:rPr lang="en-US" dirty="0">
                <a:highlight>
                  <a:srgbClr val="C0C0C0"/>
                </a:highlight>
              </a:rPr>
              <a:t>find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grep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locate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Archiving and compression (</a:t>
            </a:r>
            <a:r>
              <a:rPr lang="en-US" dirty="0">
                <a:highlight>
                  <a:srgbClr val="C0C0C0"/>
                </a:highlight>
              </a:rPr>
              <a:t>tar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gzip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zip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72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8213C-108E-F9D2-EFD4-114103AD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320" y="2253380"/>
            <a:ext cx="8393008" cy="11795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Thanks, you!</a:t>
            </a:r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08DD4139-208A-C41C-29DD-54BEE54E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0658" y="3343271"/>
            <a:ext cx="2756849" cy="275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2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BD743-0AEA-A729-88AB-19A7274B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D6CE-DE42-92F8-1F75-67D3C116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499" y="2160588"/>
            <a:ext cx="5783939" cy="3925887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>
                <a:hlinkClick r:id="rId2" action="ppaction://hlinksldjump"/>
              </a:rPr>
              <a:t>Introduction to Linux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>
                <a:hlinkClick r:id="rId3" action="ppaction://hlinksldjump"/>
              </a:rPr>
              <a:t>Basic Command Structure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>
                <a:hlinkClick r:id="rId4" action="ppaction://hlinksldjump"/>
              </a:rPr>
              <a:t>File Management Commands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>
                <a:hlinkClick r:id="rId5" action="ppaction://hlinksldjump"/>
              </a:rPr>
              <a:t>File Viewing and Editing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>
                <a:hlinkClick r:id="rId6" action="ppaction://hlinksldjump"/>
              </a:rPr>
              <a:t>File Permissions and Ownership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>
                <a:hlinkClick r:id="rId7" action="ppaction://hlinksldjump"/>
              </a:rPr>
              <a:t>Archiving and Compression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>
                <a:hlinkClick r:id="rId8" action="ppaction://hlinksldjump"/>
              </a:rPr>
              <a:t>User Management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>
                <a:hlinkClick r:id="rId9" action="ppaction://hlinksldjump"/>
              </a:rPr>
              <a:t>Searching and Finding Files</a:t>
            </a:r>
            <a:endParaRPr lang="en-US" sz="19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900" dirty="0">
                <a:hlinkClick r:id="rId10" action="ppaction://hlinksldjump"/>
              </a:rPr>
              <a:t>Conclusion and Resources</a:t>
            </a:r>
            <a:endParaRPr lang="en-US" sz="1900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1EDFABF9-CA5A-991E-92BD-5EAB8FEDE4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1438" y="2461143"/>
            <a:ext cx="2347495" cy="23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9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FD3E-1F8C-3CE0-E5F9-EEC491E03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1052596"/>
          </a:xfrm>
        </p:spPr>
        <p:txBody>
          <a:bodyPr/>
          <a:lstStyle/>
          <a:p>
            <a:r>
              <a:rPr lang="en-US" b="1" dirty="0"/>
              <a:t>Introduction to Linux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DFE7-4F4E-37D8-1E2E-6B984BC8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07959"/>
            <a:ext cx="9486690" cy="4578209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Linux was created by Linus Torvalds in 1991 as an open-source project inspired by the Unix operating system. It has grown into a robust, community-driven platform powering everything from web servers to mobile devices.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Why Learn Linux Commands?</a:t>
            </a:r>
            <a:endParaRPr lang="en-US" dirty="0"/>
          </a:p>
          <a:p>
            <a:pPr lvl="1" algn="just"/>
            <a:r>
              <a:rPr lang="en-US" b="1" dirty="0"/>
              <a:t>Control and Efficiency</a:t>
            </a:r>
            <a:r>
              <a:rPr lang="en-US" dirty="0"/>
              <a:t>: Directly interacting with the OS through commands provides more control than graphical interfaces.</a:t>
            </a:r>
          </a:p>
          <a:p>
            <a:pPr lvl="1" algn="just"/>
            <a:r>
              <a:rPr lang="en-US" b="1" dirty="0"/>
              <a:t>Industry Relevance</a:t>
            </a:r>
            <a:r>
              <a:rPr lang="en-US" dirty="0"/>
              <a:t>: Widely used in servers, development, cloud computing, and cybersecurity.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b="1" dirty="0"/>
              <a:t>Key Industry Uses</a:t>
            </a:r>
            <a:r>
              <a:rPr lang="en-US" dirty="0"/>
              <a:t>:</a:t>
            </a:r>
          </a:p>
          <a:p>
            <a:pPr lvl="1" algn="just"/>
            <a:r>
              <a:rPr lang="en-US" b="1" dirty="0"/>
              <a:t>Servers and Development</a:t>
            </a:r>
            <a:r>
              <a:rPr lang="en-US" dirty="0"/>
              <a:t>: Linux powers most web servers and development environments.</a:t>
            </a:r>
          </a:p>
          <a:p>
            <a:pPr lvl="1" algn="just"/>
            <a:r>
              <a:rPr lang="en-US" b="1" dirty="0"/>
              <a:t>Security</a:t>
            </a:r>
            <a:r>
              <a:rPr lang="en-US" dirty="0"/>
              <a:t>: Favored in cybersecurity for its tools and reliability.</a:t>
            </a:r>
          </a:p>
          <a:p>
            <a:pPr marL="228600" lvl="1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3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8FF2-BB3F-0342-84CB-335EC637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Command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3164B-83F1-C7B4-6D52-798E88CD9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Shell and Terminal: The terminal is a text interface to the operating system, while the shell (e.g., Bash) interprets user commands.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General Syntax:</a:t>
            </a:r>
          </a:p>
          <a:p>
            <a:pPr lvl="1"/>
            <a:r>
              <a:rPr lang="en-US" b="1" dirty="0"/>
              <a:t>command</a:t>
            </a:r>
            <a:r>
              <a:rPr lang="en-US" dirty="0"/>
              <a:t>: The name of the program or utility.</a:t>
            </a:r>
          </a:p>
          <a:p>
            <a:pPr lvl="1"/>
            <a:r>
              <a:rPr lang="en-US" b="1" dirty="0"/>
              <a:t>[options]</a:t>
            </a:r>
            <a:r>
              <a:rPr lang="en-US" dirty="0"/>
              <a:t>: Modifies the behavior of the command (e.g., </a:t>
            </a:r>
            <a:r>
              <a:rPr lang="en-US" b="1" dirty="0"/>
              <a:t>-l</a:t>
            </a:r>
            <a:r>
              <a:rPr lang="en-US" dirty="0"/>
              <a:t> for </a:t>
            </a:r>
            <a:r>
              <a:rPr lang="en-US" b="1" dirty="0"/>
              <a:t>ls</a:t>
            </a:r>
            <a:r>
              <a:rPr lang="en-US" dirty="0"/>
              <a:t>).</a:t>
            </a:r>
          </a:p>
          <a:p>
            <a:pPr lvl="1"/>
            <a:r>
              <a:rPr lang="en-US" b="1" dirty="0"/>
              <a:t>[arguments]</a:t>
            </a:r>
            <a:r>
              <a:rPr lang="en-US" dirty="0"/>
              <a:t>: Specifies files, directories, or data on which the command acts.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ls -l /home/user</a:t>
            </a:r>
            <a:r>
              <a:rPr lang="en-US" dirty="0"/>
              <a:t> : Lists files in the /home/user directory with detailed information.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cp file1.txt /backup</a:t>
            </a:r>
            <a:r>
              <a:rPr lang="en-US" dirty="0"/>
              <a:t> : Copies file1.txt to the /backup directory.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7B62D4-2061-61E5-903D-3E4481E09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685" y="3073479"/>
            <a:ext cx="7275715" cy="445168"/>
          </a:xfrm>
          <a:prstGeom prst="rect">
            <a:avLst/>
          </a:prstGeom>
          <a:ln w="19050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70004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4616-B375-AFDD-141E-1D4AB375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148849"/>
          </a:xfrm>
        </p:spPr>
        <p:txBody>
          <a:bodyPr/>
          <a:lstStyle/>
          <a:p>
            <a:r>
              <a:rPr lang="en-US" dirty="0"/>
              <a:t>File Management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62E1-8E9C-DBF0-36EA-2105E7CC2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43012"/>
            <a:ext cx="5101848" cy="392615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ls</a:t>
            </a:r>
            <a:r>
              <a:rPr lang="en-US" dirty="0"/>
              <a:t> : Lists directory contents.</a:t>
            </a:r>
          </a:p>
          <a:p>
            <a:pPr lvl="1" algn="just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ls –a</a:t>
            </a:r>
            <a:r>
              <a:rPr lang="en-US" dirty="0"/>
              <a:t> displays all files, including hidden ones.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cd</a:t>
            </a:r>
            <a:r>
              <a:rPr lang="en-US" dirty="0"/>
              <a:t> : Changes the current directory.</a:t>
            </a:r>
          </a:p>
          <a:p>
            <a:pPr lvl="1" algn="just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cd /var/log</a:t>
            </a:r>
            <a:r>
              <a:rPr lang="en-US" dirty="0"/>
              <a:t> navigates to the /var/log directory.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mkdir</a:t>
            </a:r>
            <a:r>
              <a:rPr lang="en-US" dirty="0"/>
              <a:t> : Creates new directories.</a:t>
            </a:r>
          </a:p>
          <a:p>
            <a:pPr lvl="1" algn="just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mkdir project</a:t>
            </a:r>
            <a:r>
              <a:rPr lang="en-US" dirty="0"/>
              <a:t> creates a directory named “project”.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BF7484-6022-BA72-7057-8BD237FA95E4}"/>
              </a:ext>
            </a:extLst>
          </p:cNvPr>
          <p:cNvSpPr txBox="1">
            <a:spLocks/>
          </p:cNvSpPr>
          <p:nvPr/>
        </p:nvSpPr>
        <p:spPr>
          <a:xfrm>
            <a:off x="6689558" y="2143012"/>
            <a:ext cx="5101848" cy="3926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rm</a:t>
            </a:r>
            <a:r>
              <a:rPr lang="en-US" dirty="0"/>
              <a:t> : Removes files or directories.</a:t>
            </a:r>
          </a:p>
          <a:p>
            <a:pPr lvl="1" algn="just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rm file.txt</a:t>
            </a:r>
            <a:r>
              <a:rPr lang="en-US" dirty="0"/>
              <a:t> deletes file.txt.</a:t>
            </a:r>
          </a:p>
          <a:p>
            <a:pPr lvl="1" algn="just"/>
            <a:r>
              <a:rPr lang="en-US" dirty="0"/>
              <a:t>Use </a:t>
            </a:r>
            <a:r>
              <a:rPr lang="en-US" dirty="0">
                <a:highlight>
                  <a:srgbClr val="C0C0C0"/>
                </a:highlight>
              </a:rPr>
              <a:t>rm –r folder</a:t>
            </a:r>
            <a:r>
              <a:rPr lang="en-US" dirty="0"/>
              <a:t> to remove a directory and its contents.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cp</a:t>
            </a:r>
            <a:r>
              <a:rPr lang="en-US" dirty="0"/>
              <a:t> : Copies files or directories.</a:t>
            </a:r>
          </a:p>
          <a:p>
            <a:pPr lvl="1" algn="just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cp file1.txt /backup/</a:t>
            </a:r>
            <a:r>
              <a:rPr lang="en-US" dirty="0"/>
              <a:t> copies file1.txt to the /backup directory.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mv</a:t>
            </a:r>
            <a:r>
              <a:rPr lang="en-US" dirty="0"/>
              <a:t> : Moves or renames files.</a:t>
            </a:r>
          </a:p>
          <a:p>
            <a:pPr lvl="1" algn="just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mv oldname.txt newname.txt </a:t>
            </a:r>
            <a:r>
              <a:rPr lang="en-US" dirty="0"/>
              <a:t>renames a file, while mv file.txt/docs/moves it to /docs.</a:t>
            </a:r>
          </a:p>
        </p:txBody>
      </p:sp>
    </p:spTree>
    <p:extLst>
      <p:ext uri="{BB962C8B-B14F-4D97-AF65-F5344CB8AC3E}">
        <p14:creationId xmlns:p14="http://schemas.microsoft.com/office/powerpoint/2010/main" val="30108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BCC4-A3FB-B762-F606-43B5B3A3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Viewing and 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4631-08EC-58DA-458E-F05E217AA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700" y="2275019"/>
            <a:ext cx="5278311" cy="3926152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cat</a:t>
            </a:r>
            <a:r>
              <a:rPr lang="en-US" dirty="0"/>
              <a:t> : Concatenates and displays the content of files.</a:t>
            </a:r>
          </a:p>
          <a:p>
            <a:pPr lvl="1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cat file.txt</a:t>
            </a:r>
            <a:r>
              <a:rPr lang="en-US" dirty="0"/>
              <a:t> displays the content of file.txt on the terminal.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more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</a:rPr>
              <a:t>less</a:t>
            </a:r>
            <a:r>
              <a:rPr lang="en-US" dirty="0"/>
              <a:t> : Used to view large files page by page.</a:t>
            </a:r>
          </a:p>
          <a:p>
            <a:pPr lvl="1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less largefile.log</a:t>
            </a:r>
            <a:r>
              <a:rPr lang="en-US" dirty="0"/>
              <a:t> allows you to scroll through largefile.log with navigation keys.</a:t>
            </a:r>
          </a:p>
          <a:p>
            <a:pPr lvl="1"/>
            <a:r>
              <a:rPr lang="en-US" dirty="0"/>
              <a:t>Tip : Use </a:t>
            </a:r>
            <a:r>
              <a:rPr lang="en-US" dirty="0">
                <a:highlight>
                  <a:srgbClr val="C0C0C0"/>
                </a:highlight>
              </a:rPr>
              <a:t>q</a:t>
            </a:r>
            <a:r>
              <a:rPr lang="en-US" dirty="0"/>
              <a:t> to quit less.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nano</a:t>
            </a:r>
            <a:r>
              <a:rPr lang="en-US" dirty="0"/>
              <a:t> : A simple, user-friendly text editor.</a:t>
            </a:r>
          </a:p>
          <a:p>
            <a:pPr lvl="1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nano file.txt </a:t>
            </a:r>
            <a:r>
              <a:rPr lang="en-US" dirty="0"/>
              <a:t>opens file.txt for editing. Use CTRL = X to exit, saving changes as prompted.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C41514-AC7C-E686-6C9E-996AEE3CC7E0}"/>
              </a:ext>
            </a:extLst>
          </p:cNvPr>
          <p:cNvSpPr txBox="1">
            <a:spLocks/>
          </p:cNvSpPr>
          <p:nvPr/>
        </p:nvSpPr>
        <p:spPr>
          <a:xfrm>
            <a:off x="6481011" y="2275019"/>
            <a:ext cx="5278311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vim</a:t>
            </a:r>
            <a:r>
              <a:rPr lang="en-US" dirty="0"/>
              <a:t> : A powerful, modal text editor with a steeper learning curve but greater capabilities.</a:t>
            </a:r>
          </a:p>
          <a:p>
            <a:pPr lvl="1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vim file.txt</a:t>
            </a:r>
            <a:r>
              <a:rPr lang="en-US" dirty="0"/>
              <a:t> opens file.txt in Vim.</a:t>
            </a:r>
          </a:p>
          <a:p>
            <a:pPr lvl="1"/>
            <a:r>
              <a:rPr lang="en-US" dirty="0"/>
              <a:t>Basic commands :</a:t>
            </a:r>
          </a:p>
          <a:p>
            <a:pPr lvl="2"/>
            <a:r>
              <a:rPr lang="en-US" dirty="0"/>
              <a:t>press </a:t>
            </a:r>
            <a:r>
              <a:rPr lang="en-US" dirty="0">
                <a:highlight>
                  <a:srgbClr val="C0C0C0"/>
                </a:highlight>
              </a:rPr>
              <a:t>i</a:t>
            </a:r>
            <a:r>
              <a:rPr lang="en-US" dirty="0"/>
              <a:t> to enter Insert mode for editing.</a:t>
            </a:r>
          </a:p>
          <a:p>
            <a:pPr lvl="2"/>
            <a:r>
              <a:rPr lang="en-US" dirty="0"/>
              <a:t>Press </a:t>
            </a:r>
            <a:r>
              <a:rPr lang="en-US" dirty="0">
                <a:highlight>
                  <a:srgbClr val="C0C0C0"/>
                </a:highlight>
              </a:rPr>
              <a:t>Esc</a:t>
            </a:r>
            <a:r>
              <a:rPr lang="en-US" dirty="0"/>
              <a:t> and type :wq to save and exit.</a:t>
            </a:r>
          </a:p>
          <a:p>
            <a:pPr lvl="2"/>
            <a:r>
              <a:rPr lang="en-US" dirty="0"/>
              <a:t>Type </a:t>
            </a:r>
            <a:r>
              <a:rPr lang="en-US" dirty="0">
                <a:highlight>
                  <a:srgbClr val="C0C0C0"/>
                </a:highlight>
              </a:rPr>
              <a:t>:q!</a:t>
            </a:r>
            <a:r>
              <a:rPr lang="en-US" dirty="0"/>
              <a:t> to quit without saving.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4FB1-0F58-3A23-3329-D85D838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 and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DA53A-EADA-0C96-22E9-9A24FB93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Understanding Permissions:</a:t>
            </a:r>
          </a:p>
          <a:p>
            <a:pPr lvl="1"/>
            <a:r>
              <a:rPr lang="en-US" dirty="0"/>
              <a:t>Files and directories have permissions defined for the </a:t>
            </a:r>
            <a:r>
              <a:rPr lang="en-US" b="1" dirty="0"/>
              <a:t>owner</a:t>
            </a:r>
            <a:r>
              <a:rPr lang="en-US" dirty="0"/>
              <a:t>, </a:t>
            </a:r>
            <a:r>
              <a:rPr lang="en-US" b="1" dirty="0"/>
              <a:t>group</a:t>
            </a:r>
            <a:r>
              <a:rPr lang="en-US" dirty="0"/>
              <a:t>, and </a:t>
            </a:r>
            <a:r>
              <a:rPr lang="en-US" b="1" dirty="0"/>
              <a:t>others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Permissions are represented as rwx (read, write, execute).</a:t>
            </a:r>
          </a:p>
          <a:p>
            <a:pPr lvl="2"/>
            <a:r>
              <a:rPr lang="en-US" dirty="0"/>
              <a:t>Example : -rw-r—r--means the owner has read/write, the group has read, and others have read permission.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chmod</a:t>
            </a:r>
            <a:r>
              <a:rPr lang="en-US" dirty="0"/>
              <a:t> : Changes file permissions.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ighlight>
                  <a:srgbClr val="C0C0C0"/>
                </a:highlight>
              </a:rPr>
              <a:t>chmod 755 script.sh</a:t>
            </a:r>
            <a:r>
              <a:rPr lang="en-US" dirty="0"/>
              <a:t> sets script.sh to be readable and executable by everyone, but only writable by the owner.</a:t>
            </a:r>
          </a:p>
          <a:p>
            <a:pPr lvl="1"/>
            <a:r>
              <a:rPr lang="en-US" dirty="0"/>
              <a:t>Numeric representation: 755 = rwxr-</a:t>
            </a:r>
            <a:r>
              <a:rPr lang="en-US" dirty="0" err="1"/>
              <a:t>xr</a:t>
            </a:r>
            <a:r>
              <a:rPr lang="en-US" dirty="0"/>
              <a:t>-x (owner can read, write, execute; others can only read and execute).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chown</a:t>
            </a:r>
            <a:r>
              <a:rPr lang="en-US" dirty="0"/>
              <a:t> : Changes file ownership.</a:t>
            </a:r>
          </a:p>
          <a:p>
            <a:pPr lvl="1"/>
            <a:r>
              <a:rPr lang="en-US" dirty="0"/>
              <a:t>Example : </a:t>
            </a:r>
            <a:r>
              <a:rPr lang="en-US" dirty="0">
                <a:highlight>
                  <a:srgbClr val="C0C0C0"/>
                </a:highlight>
              </a:rPr>
              <a:t>chown user1 file.txt</a:t>
            </a:r>
            <a:r>
              <a:rPr lang="en-US" dirty="0"/>
              <a:t> changes the owner of file.txt to user1.</a:t>
            </a:r>
          </a:p>
          <a:p>
            <a:pPr lvl="1"/>
            <a:r>
              <a:rPr lang="en-US" dirty="0"/>
              <a:t>To change the owner and group: chown user1:group1 file.txt.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Viewing Permissions: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Use </a:t>
            </a:r>
            <a:r>
              <a:rPr lang="en-US" dirty="0">
                <a:highlight>
                  <a:srgbClr val="C0C0C0"/>
                </a:highlight>
              </a:rPr>
              <a:t>ls -l</a:t>
            </a:r>
            <a:r>
              <a:rPr lang="en-US" dirty="0"/>
              <a:t> to view file permissions and ownership.</a:t>
            </a:r>
          </a:p>
        </p:txBody>
      </p:sp>
    </p:spTree>
    <p:extLst>
      <p:ext uri="{BB962C8B-B14F-4D97-AF65-F5344CB8AC3E}">
        <p14:creationId xmlns:p14="http://schemas.microsoft.com/office/powerpoint/2010/main" val="80796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CC94-2C21-0A44-F95B-1A293164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Archiving and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2F85-C5A0-8BD2-2419-C723AAC8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tar</a:t>
            </a:r>
            <a:r>
              <a:rPr lang="en-US" dirty="0"/>
              <a:t> : Used for creating and extracting archive files.</a:t>
            </a:r>
          </a:p>
          <a:p>
            <a:pPr lvl="1" algn="just"/>
            <a:r>
              <a:rPr lang="en-US" dirty="0"/>
              <a:t>Create an archive: </a:t>
            </a:r>
            <a:r>
              <a:rPr lang="en-US" dirty="0">
                <a:highlight>
                  <a:srgbClr val="C0C0C0"/>
                </a:highlight>
              </a:rPr>
              <a:t>tar –cvf archive.tar /path/to/files</a:t>
            </a:r>
            <a:r>
              <a:rPr lang="en-US" dirty="0"/>
              <a:t> creates archive.tar containing the specified files or directory.</a:t>
            </a:r>
          </a:p>
          <a:p>
            <a:pPr lvl="1" algn="just"/>
            <a:r>
              <a:rPr lang="en-US" dirty="0"/>
              <a:t>Extract an archive: </a:t>
            </a:r>
            <a:r>
              <a:rPr lang="en-US" dirty="0">
                <a:highlight>
                  <a:srgbClr val="C0C0C0"/>
                </a:highlight>
              </a:rPr>
              <a:t>tar –xvf archive.tar</a:t>
            </a:r>
            <a:r>
              <a:rPr lang="en-US" dirty="0"/>
              <a:t> extracts the contents of archive.tar.</a:t>
            </a:r>
          </a:p>
          <a:p>
            <a:pPr lvl="1" algn="just"/>
            <a:r>
              <a:rPr lang="en-US" dirty="0"/>
              <a:t>With compression: </a:t>
            </a:r>
            <a:r>
              <a:rPr lang="en-US" dirty="0">
                <a:highlight>
                  <a:srgbClr val="C0C0C0"/>
                </a:highlight>
              </a:rPr>
              <a:t>tar –czvf archive.tar.gz /path/to/files</a:t>
            </a:r>
            <a:r>
              <a:rPr lang="en-US" dirty="0"/>
              <a:t> creates a compressed .tar.gz archive, and </a:t>
            </a:r>
            <a:r>
              <a:rPr lang="en-US" dirty="0">
                <a:highlight>
                  <a:srgbClr val="C0C0C0"/>
                </a:highlight>
              </a:rPr>
              <a:t>tar –xzvf archive.tar.gz</a:t>
            </a:r>
            <a:r>
              <a:rPr lang="en-US" dirty="0"/>
              <a:t> extracts it.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gzip</a:t>
            </a:r>
            <a:r>
              <a:rPr lang="en-US" dirty="0"/>
              <a:t> /</a:t>
            </a:r>
            <a:r>
              <a:rPr lang="en-US" dirty="0">
                <a:highlight>
                  <a:srgbClr val="C0C0C0"/>
                </a:highlight>
              </a:rPr>
              <a:t>gunzip</a:t>
            </a:r>
            <a:r>
              <a:rPr lang="en-US" dirty="0"/>
              <a:t>**: Compresses and decompresses files.</a:t>
            </a:r>
          </a:p>
          <a:p>
            <a:pPr lvl="1" algn="just"/>
            <a:r>
              <a:rPr lang="en-US" dirty="0"/>
              <a:t>Compress: </a:t>
            </a:r>
            <a:r>
              <a:rPr lang="en-US" dirty="0">
                <a:highlight>
                  <a:srgbClr val="C0C0C0"/>
                </a:highlight>
              </a:rPr>
              <a:t>gzip file.txt</a:t>
            </a:r>
            <a:r>
              <a:rPr lang="en-US" dirty="0"/>
              <a:t> compresses file.txt to file.txt.gz.</a:t>
            </a:r>
          </a:p>
          <a:p>
            <a:pPr lvl="1" algn="just"/>
            <a:r>
              <a:rPr lang="en-US" dirty="0"/>
              <a:t>Decompress: </a:t>
            </a:r>
            <a:r>
              <a:rPr lang="en-US" dirty="0">
                <a:highlight>
                  <a:srgbClr val="C0C0C0"/>
                </a:highlight>
              </a:rPr>
              <a:t>gunzip file.txt.gz</a:t>
            </a:r>
            <a:r>
              <a:rPr lang="en-US" dirty="0"/>
              <a:t> restores it to the original file.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zip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</a:rPr>
              <a:t>unzip</a:t>
            </a:r>
            <a:r>
              <a:rPr lang="en-US" dirty="0"/>
              <a:t> : Handle compression and extraction for .zip files.</a:t>
            </a:r>
          </a:p>
          <a:p>
            <a:pPr lvl="1" algn="just"/>
            <a:r>
              <a:rPr lang="en-US" dirty="0"/>
              <a:t>Create a zip file: zip archive.zip file1.txt file2.txt compresses file1.txt and file2.txt into archive.zip.</a:t>
            </a:r>
          </a:p>
          <a:p>
            <a:pPr lvl="1" algn="just"/>
            <a:r>
              <a:rPr lang="en-US" dirty="0"/>
              <a:t>Extract a zip file: unzip archive.zip extracts the contents.</a:t>
            </a:r>
          </a:p>
          <a:p>
            <a:pPr lvl="1"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4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E341-5F4B-3F2A-2897-327A20B7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2974-8862-9D87-1F27-884911F3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useradd</a:t>
            </a:r>
            <a:r>
              <a:rPr lang="en-US" dirty="0"/>
              <a:t> : Adds a new user to the system.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ighlight>
                  <a:srgbClr val="C0C0C0"/>
                </a:highlight>
              </a:rPr>
              <a:t>sudo useradd newuser</a:t>
            </a:r>
            <a:r>
              <a:rPr lang="en-US" dirty="0"/>
              <a:t> creates a new user named newuser.</a:t>
            </a:r>
          </a:p>
          <a:p>
            <a:pPr lvl="1"/>
            <a:r>
              <a:rPr lang="en-US" dirty="0"/>
              <a:t>Options : Use –m to create a home directory (e.g., </a:t>
            </a:r>
            <a:r>
              <a:rPr lang="en-US" dirty="0">
                <a:highlight>
                  <a:srgbClr val="C0C0C0"/>
                </a:highlight>
              </a:rPr>
              <a:t>sudo useradd –m newuser</a:t>
            </a:r>
            <a:r>
              <a:rPr lang="en-US" dirty="0"/>
              <a:t>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userdel</a:t>
            </a:r>
            <a:r>
              <a:rPr lang="en-US" dirty="0"/>
              <a:t> : Removes a user from the system.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ighlight>
                  <a:srgbClr val="C0C0C0"/>
                </a:highlight>
              </a:rPr>
              <a:t>sudo userdel  newuser</a:t>
            </a:r>
            <a:r>
              <a:rPr lang="en-US" dirty="0"/>
              <a:t> deletes the user newuser.</a:t>
            </a:r>
          </a:p>
          <a:p>
            <a:pPr lvl="1"/>
            <a:r>
              <a:rPr lang="en-US" dirty="0"/>
              <a:t>Remove home directory : Use the –r option to delete the user’s home directory as well (e.g., </a:t>
            </a:r>
            <a:r>
              <a:rPr lang="en-US" dirty="0">
                <a:highlight>
                  <a:srgbClr val="C0C0C0"/>
                </a:highlight>
              </a:rPr>
              <a:t>sudo userdel –r newuser</a:t>
            </a:r>
            <a:r>
              <a:rPr lang="en-US" dirty="0"/>
              <a:t> 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passwd</a:t>
            </a:r>
            <a:r>
              <a:rPr lang="en-US" dirty="0"/>
              <a:t> : Changes a user’s password.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Example : sudo passwd newuser prompts for a new password for the user newuser.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highlight>
                  <a:srgbClr val="C0C0C0"/>
                </a:highlight>
              </a:rPr>
              <a:t>sudo</a:t>
            </a:r>
            <a:r>
              <a:rPr lang="en-US" dirty="0"/>
              <a:t> : Executes commands with superuser privileges.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highlight>
                  <a:srgbClr val="C0C0C0"/>
                </a:highlight>
              </a:rPr>
              <a:t>sudo apt update</a:t>
            </a:r>
            <a:r>
              <a:rPr lang="en-US" dirty="0"/>
              <a:t> runs the package update command as the superuser, allowing administrative tasks without logging in as root.</a:t>
            </a:r>
          </a:p>
        </p:txBody>
      </p:sp>
    </p:spTree>
    <p:extLst>
      <p:ext uri="{BB962C8B-B14F-4D97-AF65-F5344CB8AC3E}">
        <p14:creationId xmlns:p14="http://schemas.microsoft.com/office/powerpoint/2010/main" val="130890243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194</TotalTime>
  <Words>1462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Neue Haas Grotesk Text Pro</vt:lpstr>
      <vt:lpstr>Wingdings</vt:lpstr>
      <vt:lpstr>InterweaveVTI</vt:lpstr>
      <vt:lpstr>Essential Linux Commands</vt:lpstr>
      <vt:lpstr>Agenda</vt:lpstr>
      <vt:lpstr>Introduction to Linux</vt:lpstr>
      <vt:lpstr>Basic Command Structure</vt:lpstr>
      <vt:lpstr>File Management Commands</vt:lpstr>
      <vt:lpstr>File Viewing and Editing</vt:lpstr>
      <vt:lpstr>File Permissions and Ownership</vt:lpstr>
      <vt:lpstr>Archiving and Compression</vt:lpstr>
      <vt:lpstr>User Management</vt:lpstr>
      <vt:lpstr>Searching and Finding Files</vt:lpstr>
      <vt:lpstr>Searching and Finding Files</vt:lpstr>
      <vt:lpstr>Conclusion</vt:lpstr>
      <vt:lpstr>Thanks,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Nyein Chan Maung</dc:creator>
  <cp:lastModifiedBy>Nyein Chan Maung</cp:lastModifiedBy>
  <cp:revision>1</cp:revision>
  <dcterms:created xsi:type="dcterms:W3CDTF">2024-11-05T03:38:39Z</dcterms:created>
  <dcterms:modified xsi:type="dcterms:W3CDTF">2024-11-05T06:53:33Z</dcterms:modified>
</cp:coreProperties>
</file>