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5" r:id="rId2"/>
    <p:sldId id="407" r:id="rId3"/>
    <p:sldId id="411" r:id="rId4"/>
    <p:sldId id="328" r:id="rId5"/>
    <p:sldId id="414" r:id="rId6"/>
    <p:sldId id="358" r:id="rId7"/>
    <p:sldId id="372" r:id="rId8"/>
    <p:sldId id="334" r:id="rId9"/>
    <p:sldId id="404" r:id="rId10"/>
    <p:sldId id="379" r:id="rId11"/>
    <p:sldId id="422" r:id="rId12"/>
    <p:sldId id="420" r:id="rId13"/>
    <p:sldId id="337" r:id="rId14"/>
    <p:sldId id="350" r:id="rId15"/>
    <p:sldId id="349" r:id="rId16"/>
    <p:sldId id="299" r:id="rId17"/>
  </p:sldIdLst>
  <p:sldSz cx="12192000" cy="6858000"/>
  <p:notesSz cx="9926638" cy="6669088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7"/>
    <a:srgbClr val="FF6699"/>
    <a:srgbClr val="00C73C"/>
    <a:srgbClr val="964F8E"/>
    <a:srgbClr val="09A1FF"/>
    <a:srgbClr val="93D6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1589" autoAdjust="0"/>
  </p:normalViewPr>
  <p:slideViewPr>
    <p:cSldViewPr snapToGrid="0">
      <p:cViewPr varScale="1">
        <p:scale>
          <a:sx n="55" d="100"/>
          <a:sy n="55" d="100"/>
        </p:scale>
        <p:origin x="1104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15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BC847E-3C7D-4EE9-99CB-425B874BD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17ED8-A5FB-48ED-9066-9DCB3897AB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33FC6-98F2-4288-88E1-AD707DAF1050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9856F-B450-4524-AE65-BC4BDD2F12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825FF-46DB-48AC-B86A-8215C3B35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A9BA9-97D6-49F1-A422-049D3992D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38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25E9-6F16-4401-98D6-D172857311D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62275" y="833438"/>
            <a:ext cx="4002088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09498"/>
            <a:ext cx="7941310" cy="2625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9DA3-756E-4941-A0A7-9FC774EB8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480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0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4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4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4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072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1975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33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85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8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69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13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634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85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0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15C69-D1A0-474E-9616-AFAE40C6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16" y="1122363"/>
            <a:ext cx="4152583" cy="955139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A6679-3E45-4378-84A2-B1643DA2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22724"/>
            <a:ext cx="4572000" cy="1235075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E4D26-0306-489A-A443-B3D3D11A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0C4-CA13-4649-BB6A-40902426CFCC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FF497-E27C-4C8C-AA03-9B642D12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E154F-3263-4B0E-B242-716D995B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98545B-23ED-4C85-A4E0-D72BCBD1511A}"/>
              </a:ext>
            </a:extLst>
          </p:cNvPr>
          <p:cNvSpPr/>
          <p:nvPr userDrawn="1"/>
        </p:nvSpPr>
        <p:spPr>
          <a:xfrm>
            <a:off x="5418667" y="609601"/>
            <a:ext cx="6773334" cy="482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1B4EA-A3AE-4BBB-A60D-69A6D232B462}"/>
              </a:ext>
            </a:extLst>
          </p:cNvPr>
          <p:cNvSpPr/>
          <p:nvPr userDrawn="1"/>
        </p:nvSpPr>
        <p:spPr>
          <a:xfrm>
            <a:off x="6028267" y="2369606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AFEF86-AFE8-4E8E-8F54-E08AF8384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176" t="16905" r="12489" b="32700"/>
          <a:stretch/>
        </p:blipFill>
        <p:spPr>
          <a:xfrm>
            <a:off x="672773" y="1013718"/>
            <a:ext cx="3792416" cy="1207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8545A-D580-44BF-8617-D8547E15614F}"/>
              </a:ext>
            </a:extLst>
          </p:cNvPr>
          <p:cNvSpPr/>
          <p:nvPr userDrawn="1"/>
        </p:nvSpPr>
        <p:spPr>
          <a:xfrm>
            <a:off x="635898" y="2221195"/>
            <a:ext cx="3868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Set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하고</a:t>
            </a:r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Get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하라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!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 @산돌퍼즐Bk" panose="02030504000101010101" pitchFamily="18" charset="-127"/>
              <a:ea typeface=" @산돌퍼즐Bk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8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3EFB-6D1C-4020-A3C0-DE6A5F38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DACF5-3817-4F58-BE9F-B9E979B6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96557-751A-469E-A3EA-7B87B35B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D47-5308-441F-A23C-7C054E92AD7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3C70C-8380-405A-8AD8-BE3B962A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B945D-1DDB-4D69-AA3A-4CDB3D8A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7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55851-AADB-4FCC-8813-A548E969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F3E06-F090-4F24-BE52-3997C7D0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8E20E-77F4-45A0-A8B4-9211190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224C-504B-4EDA-A587-1999B7BB2F3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20B7-0CDD-41D9-A4BE-744BE27A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65D-7273-4AE4-B4E7-9B60E6C5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1C10-B53C-4A8A-BEA3-FA4758A7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3A497-CB6E-42D9-84E9-DF274348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3321D-AB47-4060-B1A5-DCE6DBD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E28-2DB6-4717-9681-7A5C4E3DF58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8749B-8A2F-4AC6-B977-F45A595C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A36E2-EED6-4D62-8392-C209191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95F4-9DEF-497F-9AFC-D7B6C7BB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5A9955-B34B-4DF2-82B5-33196523E4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1093" y="11585"/>
            <a:ext cx="1490907" cy="709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3FB4A0-F35F-4A4C-BFA1-142ACF7F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72368"/>
            <a:ext cx="10515600" cy="89764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7BF6-3885-4B50-B4C2-539F16DB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91" y="1712925"/>
            <a:ext cx="11297709" cy="41005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3ACF-5D9A-477E-A988-763641A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CF3B-63C0-49BB-9828-5F78E2BC3636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DAB3F-F544-45F4-A023-7344BDD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B3B6C-D096-42F4-A2D5-1DD114E1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3BCA6D-ABD8-4E75-A617-0A80F4891958}"/>
              </a:ext>
            </a:extLst>
          </p:cNvPr>
          <p:cNvSpPr/>
          <p:nvPr userDrawn="1"/>
        </p:nvSpPr>
        <p:spPr>
          <a:xfrm>
            <a:off x="567266" y="1021119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47F7F96-64EE-406D-977A-FF092D899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68793"/>
            <a:ext cx="5140325" cy="5762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3">
                    <a:lumMod val="75000"/>
                  </a:schemeClr>
                </a:solidFill>
                <a:ea typeface="HJ돋움체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59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B305F-88CB-4DE6-B343-64F13B8D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6719" y="868363"/>
            <a:ext cx="4373155" cy="461962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C4E64-C4C7-406C-83BE-527683A2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15C2-30BA-44B8-BE55-A32B82A2BA6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0BFB5-75EA-4850-85D9-6301205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EE34-B4AB-4134-85E4-23ED6FD7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054793-D27E-40F8-A42C-7701C4C55AEF}"/>
              </a:ext>
            </a:extLst>
          </p:cNvPr>
          <p:cNvSpPr/>
          <p:nvPr userDrawn="1"/>
        </p:nvSpPr>
        <p:spPr>
          <a:xfrm>
            <a:off x="961292" y="0"/>
            <a:ext cx="4888523" cy="685800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935D8B-0EA2-4B93-8E23-B96EFF5D3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126" y="1919257"/>
            <a:ext cx="4209073" cy="1024456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숫자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87D0BC-5E91-4403-BE69-5C9B8731A1B7}"/>
              </a:ext>
            </a:extLst>
          </p:cNvPr>
          <p:cNvSpPr/>
          <p:nvPr userDrawn="1"/>
        </p:nvSpPr>
        <p:spPr>
          <a:xfrm>
            <a:off x="2324095" y="3189286"/>
            <a:ext cx="2125133" cy="11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952F2-6014-4AFA-9566-4DFE6645F851}"/>
              </a:ext>
            </a:extLst>
          </p:cNvPr>
          <p:cNvSpPr/>
          <p:nvPr userDrawn="1"/>
        </p:nvSpPr>
        <p:spPr>
          <a:xfrm>
            <a:off x="5976399" y="0"/>
            <a:ext cx="190184" cy="685800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4AB0F-FA54-4AFF-9176-4D650052DE13}"/>
              </a:ext>
            </a:extLst>
          </p:cNvPr>
          <p:cNvSpPr/>
          <p:nvPr userDrawn="1"/>
        </p:nvSpPr>
        <p:spPr>
          <a:xfrm>
            <a:off x="652824" y="0"/>
            <a:ext cx="190184" cy="685800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8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F82E6-470F-44E5-9B60-8246CF0A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D5D3-C110-48B4-A658-16137B9298B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F15EE-8C89-4646-9F90-4EF72C3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3EB41-6FAA-47C5-8D0C-B05A99E1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CC960D49-795D-4DA9-9BCD-2229DD11CE9A}"/>
              </a:ext>
            </a:extLst>
          </p:cNvPr>
          <p:cNvSpPr/>
          <p:nvPr userDrawn="1"/>
        </p:nvSpPr>
        <p:spPr>
          <a:xfrm>
            <a:off x="2482611" y="2256129"/>
            <a:ext cx="7608864" cy="3582062"/>
          </a:xfrm>
          <a:prstGeom prst="cube">
            <a:avLst>
              <a:gd name="adj" fmla="val 17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슬라이드 번호 개체 틀 3">
            <a:extLst>
              <a:ext uri="{FF2B5EF4-FFF2-40B4-BE49-F238E27FC236}">
                <a16:creationId xmlns:a16="http://schemas.microsoft.com/office/drawing/2014/main" id="{470165CF-AC84-43AB-BFE7-D79935111ED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8CBF0-2010-4DFF-AE3A-D0A1D545D0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C4078-DF47-47DC-AAF8-30C6C6AD547E}"/>
              </a:ext>
            </a:extLst>
          </p:cNvPr>
          <p:cNvSpPr txBox="1"/>
          <p:nvPr userDrawn="1"/>
        </p:nvSpPr>
        <p:spPr>
          <a:xfrm>
            <a:off x="4426611" y="5952296"/>
            <a:ext cx="2931646" cy="39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Servlet Container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D4077A-3CC7-45D0-BBA9-F7B011806723}"/>
              </a:ext>
            </a:extLst>
          </p:cNvPr>
          <p:cNvSpPr txBox="1"/>
          <p:nvPr userDrawn="1"/>
        </p:nvSpPr>
        <p:spPr>
          <a:xfrm>
            <a:off x="10599031" y="4932509"/>
            <a:ext cx="1311172" cy="36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DB(Oracle)</a:t>
            </a:r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D60B311-C154-4774-8154-5A95B68AE689}"/>
              </a:ext>
            </a:extLst>
          </p:cNvPr>
          <p:cNvGrpSpPr/>
          <p:nvPr userDrawn="1"/>
        </p:nvGrpSpPr>
        <p:grpSpPr>
          <a:xfrm>
            <a:off x="526116" y="1630388"/>
            <a:ext cx="1542739" cy="4685444"/>
            <a:chOff x="135421" y="1630388"/>
            <a:chExt cx="1542739" cy="46854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25F22C-92E9-4BE1-8EF8-0EE787891415}"/>
                </a:ext>
              </a:extLst>
            </p:cNvPr>
            <p:cNvSpPr txBox="1"/>
            <p:nvPr userDrawn="1"/>
          </p:nvSpPr>
          <p:spPr>
            <a:xfrm>
              <a:off x="135421" y="5952296"/>
              <a:ext cx="1456410" cy="3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rgbClr val="C00000"/>
                  </a:solidFill>
                </a:defRPr>
              </a:lvl1pPr>
            </a:lstStyle>
            <a:p>
              <a:r>
                <a:rPr lang="en-US" altLang="ko-KR" dirty="0"/>
                <a:t>UI(Browser)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197B8C1-9917-4573-A000-AF50D25C092F}"/>
                </a:ext>
              </a:extLst>
            </p:cNvPr>
            <p:cNvSpPr/>
            <p:nvPr userDrawn="1"/>
          </p:nvSpPr>
          <p:spPr>
            <a:xfrm>
              <a:off x="152312" y="1630388"/>
              <a:ext cx="1525848" cy="42387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FD790D5-9C81-4893-BA07-8D89245847AB}"/>
                </a:ext>
              </a:extLst>
            </p:cNvPr>
            <p:cNvGrpSpPr/>
            <p:nvPr userDrawn="1"/>
          </p:nvGrpSpPr>
          <p:grpSpPr>
            <a:xfrm>
              <a:off x="220128" y="2371085"/>
              <a:ext cx="1367419" cy="981045"/>
              <a:chOff x="178020" y="3192771"/>
              <a:chExt cx="1367419" cy="981045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7BF81362-8165-49C5-8F1A-61FD68E90E9D}"/>
                  </a:ext>
                </a:extLst>
              </p:cNvPr>
              <p:cNvSpPr/>
              <p:nvPr/>
            </p:nvSpPr>
            <p:spPr>
              <a:xfrm>
                <a:off x="178020" y="3192771"/>
                <a:ext cx="1367419" cy="981045"/>
              </a:xfrm>
              <a:prstGeom prst="cube">
                <a:avLst>
                  <a:gd name="adj" fmla="val 73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AB123E09-FE2B-4FCE-829C-A928477EC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894" y="3341445"/>
                <a:ext cx="1070456" cy="77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317500" dir="18900000" sy="23000" kx="-1200000" algn="bl" rotWithShape="0">
                  <a:prstClr val="black">
                    <a:alpha val="0"/>
                  </a:prstClr>
                </a:outerShdw>
              </a:effectLst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E3CFB50-4530-4554-BE8F-C0676B0B9C68}"/>
                </a:ext>
              </a:extLst>
            </p:cNvPr>
            <p:cNvGrpSpPr/>
            <p:nvPr userDrawn="1"/>
          </p:nvGrpSpPr>
          <p:grpSpPr>
            <a:xfrm>
              <a:off x="454590" y="4133297"/>
              <a:ext cx="812165" cy="1308699"/>
              <a:chOff x="321259" y="4437690"/>
              <a:chExt cx="812165" cy="1308699"/>
            </a:xfrm>
          </p:grpSpPr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F5D49BB6-AC41-41F1-B570-271577C60D5F}"/>
                  </a:ext>
                </a:extLst>
              </p:cNvPr>
              <p:cNvSpPr/>
              <p:nvPr/>
            </p:nvSpPr>
            <p:spPr>
              <a:xfrm>
                <a:off x="321259" y="4437690"/>
                <a:ext cx="812165" cy="1308699"/>
              </a:xfrm>
              <a:prstGeom prst="cube">
                <a:avLst>
                  <a:gd name="adj" fmla="val 73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98D4472B-AB50-4CF9-8B0C-6A3BA863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" y="4597109"/>
                <a:ext cx="594639" cy="1062552"/>
              </a:xfrm>
              <a:prstGeom prst="rect">
                <a:avLst/>
              </a:prstGeom>
            </p:spPr>
          </p:pic>
        </p:grp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EBFA2CC-7F94-4542-B5BE-BA458E7AEF71}"/>
              </a:ext>
            </a:extLst>
          </p:cNvPr>
          <p:cNvGrpSpPr/>
          <p:nvPr userDrawn="1"/>
        </p:nvGrpSpPr>
        <p:grpSpPr>
          <a:xfrm>
            <a:off x="10545501" y="1505355"/>
            <a:ext cx="1311172" cy="1050396"/>
            <a:chOff x="10534409" y="1505355"/>
            <a:chExt cx="1311172" cy="1050396"/>
          </a:xfrm>
        </p:grpSpPr>
        <p:sp>
          <p:nvSpPr>
            <p:cNvPr id="119" name="정육면체 118">
              <a:extLst>
                <a:ext uri="{FF2B5EF4-FFF2-40B4-BE49-F238E27FC236}">
                  <a16:creationId xmlns:a16="http://schemas.microsoft.com/office/drawing/2014/main" id="{4F40F5AD-9371-4E9A-B41D-2AE85D3BAFCA}"/>
                </a:ext>
              </a:extLst>
            </p:cNvPr>
            <p:cNvSpPr/>
            <p:nvPr/>
          </p:nvSpPr>
          <p:spPr>
            <a:xfrm>
              <a:off x="10702967" y="1505355"/>
              <a:ext cx="974056" cy="685885"/>
            </a:xfrm>
            <a:prstGeom prst="cube">
              <a:avLst>
                <a:gd name="adj" fmla="val 103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769447C-1B4C-4DC7-9A41-AE9DA13177A6}"/>
                </a:ext>
              </a:extLst>
            </p:cNvPr>
            <p:cNvSpPr txBox="1"/>
            <p:nvPr/>
          </p:nvSpPr>
          <p:spPr>
            <a:xfrm>
              <a:off x="10534409" y="2186419"/>
              <a:ext cx="131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rgbClr val="C00000"/>
                  </a:solidFill>
                </a:defRPr>
              </a:lvl1pPr>
            </a:lstStyle>
            <a:p>
              <a:r>
                <a:rPr lang="en-US" altLang="ko-KR" dirty="0"/>
                <a:t>API</a:t>
              </a:r>
              <a:endParaRPr lang="ko-KR" altLang="en-US" dirty="0"/>
            </a:p>
          </p:txBody>
        </p:sp>
      </p:grpSp>
      <p:sp>
        <p:nvSpPr>
          <p:cNvPr id="124" name="원통형 123">
            <a:extLst>
              <a:ext uri="{FF2B5EF4-FFF2-40B4-BE49-F238E27FC236}">
                <a16:creationId xmlns:a16="http://schemas.microsoft.com/office/drawing/2014/main" id="{87B0F520-4FE3-40FF-B4AB-FCD9F2102446}"/>
              </a:ext>
            </a:extLst>
          </p:cNvPr>
          <p:cNvSpPr/>
          <p:nvPr/>
        </p:nvSpPr>
        <p:spPr>
          <a:xfrm>
            <a:off x="11046685" y="3926959"/>
            <a:ext cx="593170" cy="952432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9E8C40E-096F-418A-B373-A1467F3D820F}"/>
              </a:ext>
            </a:extLst>
          </p:cNvPr>
          <p:cNvCxnSpPr>
            <a:cxnSpLocks/>
          </p:cNvCxnSpPr>
          <p:nvPr/>
        </p:nvCxnSpPr>
        <p:spPr>
          <a:xfrm>
            <a:off x="10181133" y="4507562"/>
            <a:ext cx="7682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E3430E9-A25A-4CF2-8C68-9AE9B8E58A88}"/>
              </a:ext>
            </a:extLst>
          </p:cNvPr>
          <p:cNvCxnSpPr>
            <a:cxnSpLocks/>
          </p:cNvCxnSpPr>
          <p:nvPr userDrawn="1"/>
        </p:nvCxnSpPr>
        <p:spPr>
          <a:xfrm>
            <a:off x="2200841" y="1931481"/>
            <a:ext cx="83981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제목 1">
            <a:extLst>
              <a:ext uri="{FF2B5EF4-FFF2-40B4-BE49-F238E27FC236}">
                <a16:creationId xmlns:a16="http://schemas.microsoft.com/office/drawing/2014/main" id="{2558956F-6909-486D-82D6-D017D754DA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49791" y="270591"/>
            <a:ext cx="10515600" cy="89764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1B53456-EC61-489C-B5F7-F65EBEA2B84D}"/>
              </a:ext>
            </a:extLst>
          </p:cNvPr>
          <p:cNvSpPr/>
          <p:nvPr userDrawn="1"/>
        </p:nvSpPr>
        <p:spPr>
          <a:xfrm>
            <a:off x="567266" y="1019342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텍스트 개체 틀 10">
            <a:extLst>
              <a:ext uri="{FF2B5EF4-FFF2-40B4-BE49-F238E27FC236}">
                <a16:creationId xmlns:a16="http://schemas.microsoft.com/office/drawing/2014/main" id="{F339F8BB-7039-418E-8C2E-A53523CB063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68079" y="167016"/>
            <a:ext cx="5140325" cy="5762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  <a:ea typeface="HJ돋움체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E7EE36F-A8E0-44AC-8883-4EF77F2480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01093" y="11585"/>
            <a:ext cx="1490907" cy="7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3C4F-59EC-4F45-8619-B5A414D7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B29C0-35D1-41D4-9482-EE5BC465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D9FEA-A65F-419F-83C4-4376C97D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BF9686-6A2D-4B49-9ABD-753232725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1C7B2-41E2-4375-9AD9-1592770D2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8F80A-085E-43D1-82B1-C2A0306E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E8E-0AD1-44A3-91D6-B4BFD07D33D7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5EC47-4074-41A4-9427-A61093F5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4BC1B-745E-420E-A675-15D0C5B5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C83E0-EA78-4B55-B3AC-158C5053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1C72-FEB2-47FC-9367-8D691315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484A-DD85-420B-8859-4E74F89BCDA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5DCF-30B9-43D4-B96F-8EE051B4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1743D-643E-4208-9D63-089CE43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D6694-1FE7-4D48-8835-4CE45D5C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93A0-3271-4CF8-8BF3-640740DEF2A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0EEF0-CF56-4DE2-B755-A505AA8B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0ADF9-44B7-452A-B782-65113A67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E542-5900-4E68-B781-9C9D725B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80EB-1BEE-4425-94A3-CDEEF6D3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97C5B-3CA2-478C-A637-86411FC0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470BB-DDA3-4723-8F80-FEE46609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555A-A2FF-490D-8862-ABE8341272F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1A912-8F9B-4731-8B8C-11446789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A360D-41A3-4484-BF83-E17B4CD3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E5E6-9C58-4FA4-A9A5-B05A8DBC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F0C7A5-4AE2-420C-8122-73626997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AF0AC-550A-4524-B42E-B626531D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FC009-029D-447D-A8C3-EF3D6DC9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7DF-8929-4526-BD56-5D2756C43B8C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9E131-D80A-40BE-ABE7-05CF6CC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6825B-E215-409E-949A-8ABFA5E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F72F0-16FB-4176-9D71-340A24CD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2F9C7-894D-4DA8-9851-5EC24D86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187E-920D-44EA-8D3B-B9ABC77D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62E4-5707-4D95-97D5-D71AC926026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2C0E3-8F7C-4C68-8076-2A97AA3F2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0D11-786A-42A6-84DA-05331C27E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724DD44-E70A-47AA-BAB9-FD3FF90FEA49}"/>
              </a:ext>
            </a:extLst>
          </p:cNvPr>
          <p:cNvGrpSpPr/>
          <p:nvPr/>
        </p:nvGrpSpPr>
        <p:grpSpPr>
          <a:xfrm>
            <a:off x="3313406" y="1170412"/>
            <a:ext cx="5590240" cy="2333332"/>
            <a:chOff x="2936393" y="1544486"/>
            <a:chExt cx="5590240" cy="23333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95FC80-AB50-4A65-AAAA-A1D258256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76" t="16905" r="12489" b="32700"/>
            <a:stretch/>
          </p:blipFill>
          <p:spPr>
            <a:xfrm>
              <a:off x="2936393" y="1544486"/>
              <a:ext cx="5590240" cy="17798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1893B3-CE8F-44C5-BCA6-C8C83BDA52E3}"/>
                </a:ext>
              </a:extLst>
            </p:cNvPr>
            <p:cNvSpPr/>
            <p:nvPr/>
          </p:nvSpPr>
          <p:spPr>
            <a:xfrm>
              <a:off x="3791162" y="3231487"/>
              <a:ext cx="38807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rgbClr val="0067A7"/>
                  </a:solidFill>
                  <a:latin typeface=" @산돌퍼즐Bk" panose="02030504000101010101" pitchFamily="18" charset="-127"/>
                  <a:ea typeface=" @산돌퍼즐Bk" panose="02030504000101010101" pitchFamily="18" charset="-127"/>
                </a:rPr>
                <a:t>Set</a:t>
              </a:r>
              <a:r>
                <a:rPr lang="ko-KR" altLang="en-US" sz="3600" dirty="0">
                  <a:solidFill>
                    <a:schemeClr val="bg1">
                      <a:lumMod val="50000"/>
                    </a:schemeClr>
                  </a:solidFill>
                  <a:latin typeface=" @산돌퍼즐Bk" panose="02030504000101010101" pitchFamily="18" charset="-127"/>
                  <a:ea typeface=" @산돌퍼즐Bk" panose="02030504000101010101" pitchFamily="18" charset="-127"/>
                </a:rPr>
                <a:t>하고</a:t>
              </a:r>
              <a:r>
                <a:rPr lang="en-US" altLang="ko-KR" sz="3600" dirty="0">
                  <a:solidFill>
                    <a:srgbClr val="0067A7"/>
                  </a:solidFill>
                  <a:latin typeface=" @산돌퍼즐Bk" panose="02030504000101010101" pitchFamily="18" charset="-127"/>
                  <a:ea typeface=" @산돌퍼즐Bk" panose="02030504000101010101" pitchFamily="18" charset="-127"/>
                </a:rPr>
                <a:t>Get</a:t>
              </a:r>
              <a:r>
                <a:rPr lang="ko-KR" altLang="en-US" sz="3600" dirty="0">
                  <a:solidFill>
                    <a:schemeClr val="bg1">
                      <a:lumMod val="50000"/>
                    </a:schemeClr>
                  </a:solidFill>
                  <a:latin typeface=" @산돌퍼즐Bk" panose="02030504000101010101" pitchFamily="18" charset="-127"/>
                  <a:ea typeface=" @산돌퍼즐Bk" panose="02030504000101010101" pitchFamily="18" charset="-127"/>
                </a:rPr>
                <a:t>하라</a:t>
              </a:r>
              <a:r>
                <a:rPr lang="en-US" altLang="ko-KR" sz="3600" dirty="0">
                  <a:solidFill>
                    <a:schemeClr val="bg1">
                      <a:lumMod val="50000"/>
                    </a:schemeClr>
                  </a:solidFill>
                  <a:latin typeface=" @산돌퍼즐Bk" panose="02030504000101010101" pitchFamily="18" charset="-127"/>
                  <a:ea typeface=" @산돌퍼즐Bk" panose="02030504000101010101" pitchFamily="18" charset="-127"/>
                </a:rPr>
                <a:t>!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CC68-C44A-4E35-A2AB-AFC1251E079A}"/>
              </a:ext>
            </a:extLst>
          </p:cNvPr>
          <p:cNvSpPr/>
          <p:nvPr/>
        </p:nvSpPr>
        <p:spPr>
          <a:xfrm>
            <a:off x="3866367" y="3503744"/>
            <a:ext cx="4484318" cy="151698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D1713-1007-4282-B2F0-DAF78FEC4165}"/>
              </a:ext>
            </a:extLst>
          </p:cNvPr>
          <p:cNvSpPr/>
          <p:nvPr/>
        </p:nvSpPr>
        <p:spPr>
          <a:xfrm>
            <a:off x="8903646" y="5485466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201523533 </a:t>
            </a:r>
            <a:r>
              <a:rPr lang="ko-KR" altLang="en-US" sz="2000" dirty="0"/>
              <a:t>장윤석</a:t>
            </a:r>
            <a:endParaRPr lang="en-US" altLang="ko-KR" sz="2000" dirty="0"/>
          </a:p>
          <a:p>
            <a:r>
              <a:rPr lang="en-US" altLang="ko-KR" sz="2000" dirty="0"/>
              <a:t>201222718 </a:t>
            </a:r>
            <a:r>
              <a:rPr lang="ko-KR" altLang="en-US" sz="2000" dirty="0" err="1"/>
              <a:t>최철녕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1A42B-8056-46B9-A237-EC1E423E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897289-E482-45F8-B3B0-B0074471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5615" y="2194555"/>
            <a:ext cx="4818185" cy="2075350"/>
          </a:xfrm>
        </p:spPr>
        <p:txBody>
          <a:bodyPr>
            <a:normAutofit lnSpcReduction="10000"/>
          </a:bodyPr>
          <a:lstStyle/>
          <a:p>
            <a:pPr>
              <a:buClr>
                <a:srgbClr val="0067A7"/>
              </a:buClr>
              <a:buSzPct val="90000"/>
            </a:pPr>
            <a:r>
              <a:rPr lang="ko-KR" altLang="en-US" dirty="0"/>
              <a:t>업무분석</a:t>
            </a:r>
            <a:endParaRPr lang="en-US" altLang="ko-KR" dirty="0"/>
          </a:p>
          <a:p>
            <a:pPr marL="0" indent="0">
              <a:buClr>
                <a:srgbClr val="0067A7"/>
              </a:buClr>
              <a:buSzPct val="90000"/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buClr>
                <a:srgbClr val="0067A7"/>
              </a:buClr>
              <a:buSzPct val="90000"/>
            </a:pPr>
            <a:r>
              <a:rPr lang="ko-KR" altLang="en-US" dirty="0"/>
              <a:t>업무흐름도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2774B6-E1F3-43EC-82BD-FC9151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br>
              <a:rPr lang="en-US" altLang="ko-KR" dirty="0"/>
            </a:br>
            <a:r>
              <a:rPr lang="ko-KR" altLang="en-US" dirty="0"/>
              <a:t>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5329B-0CAF-4AFC-ADCA-E4AE1311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1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19FACF9-502B-41F8-B040-375C974F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5868" r="20390"/>
          <a:stretch/>
        </p:blipFill>
        <p:spPr>
          <a:xfrm>
            <a:off x="317499" y="1900972"/>
            <a:ext cx="5054601" cy="411565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8C705F-05F8-4772-8F40-E1D14661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업무분석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67FF9-5F1F-419C-AD3B-5B575A70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분석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348058F-7983-4DEB-AB06-8E18684533C4}"/>
              </a:ext>
            </a:extLst>
          </p:cNvPr>
          <p:cNvSpPr/>
          <p:nvPr/>
        </p:nvSpPr>
        <p:spPr>
          <a:xfrm>
            <a:off x="5608402" y="3429000"/>
            <a:ext cx="730042" cy="697443"/>
          </a:xfrm>
          <a:prstGeom prst="rightArrow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C7352-CC7F-4BC9-B94F-F057240A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F85A1-8123-42B1-AF30-4E7A53BDD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69" y="1762076"/>
            <a:ext cx="5853556" cy="44624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FEDABA-0FD0-40F1-A759-D4F06DF10644}"/>
              </a:ext>
            </a:extLst>
          </p:cNvPr>
          <p:cNvSpPr/>
          <p:nvPr/>
        </p:nvSpPr>
        <p:spPr>
          <a:xfrm>
            <a:off x="9844818" y="3630865"/>
            <a:ext cx="1290026" cy="1218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705F-05F8-4772-8F40-E1D14661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업무분석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67FF9-5F1F-419C-AD3B-5B575A70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C7352-CC7F-4BC9-B94F-F057240A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2717C20-350D-44DD-A2DA-5FB05344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93" y="1885633"/>
            <a:ext cx="11524813" cy="39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BF9328F-2370-45EB-9544-2706F503C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6"/>
          <a:stretch/>
        </p:blipFill>
        <p:spPr>
          <a:xfrm>
            <a:off x="2273537" y="1273214"/>
            <a:ext cx="8160247" cy="5434556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67FF9-5F1F-419C-AD3B-5B575A70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F7FC25-7F82-48F7-87F6-DF30D23B5328}"/>
              </a:ext>
            </a:extLst>
          </p:cNvPr>
          <p:cNvSpPr/>
          <p:nvPr/>
        </p:nvSpPr>
        <p:spPr>
          <a:xfrm>
            <a:off x="5776691" y="2955224"/>
            <a:ext cx="661767" cy="38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2B00FB-2EE2-450F-A5C4-86AB5CF3F1BE}"/>
              </a:ext>
            </a:extLst>
          </p:cNvPr>
          <p:cNvSpPr/>
          <p:nvPr/>
        </p:nvSpPr>
        <p:spPr>
          <a:xfrm>
            <a:off x="4107180" y="1494000"/>
            <a:ext cx="114300" cy="19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B01AA-0F3C-4E4E-B1E3-64CBE39B57B8}"/>
              </a:ext>
            </a:extLst>
          </p:cNvPr>
          <p:cNvSpPr/>
          <p:nvPr/>
        </p:nvSpPr>
        <p:spPr>
          <a:xfrm>
            <a:off x="8778240" y="1494000"/>
            <a:ext cx="114300" cy="19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BB65251-C067-47B4-8EA1-9743F810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8C705F-05F8-4772-8F40-E1D14661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업무흐름도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58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705F-05F8-4772-8F40-E1D14661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업무흐름도</a:t>
            </a:r>
            <a:r>
              <a:rPr lang="en-US" altLang="ko-KR" dirty="0"/>
              <a:t>(</a:t>
            </a:r>
            <a:r>
              <a:rPr lang="ko-KR" altLang="en-US" dirty="0"/>
              <a:t>비회원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67FF9-5F1F-419C-AD3B-5B575A70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45A76B-2ECF-4432-9C55-02DA15D0C914}"/>
              </a:ext>
            </a:extLst>
          </p:cNvPr>
          <p:cNvSpPr/>
          <p:nvPr/>
        </p:nvSpPr>
        <p:spPr>
          <a:xfrm>
            <a:off x="3285890" y="1523999"/>
            <a:ext cx="175065" cy="2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530033-1D3A-466E-93C0-CFAE8FAE29DF}"/>
              </a:ext>
            </a:extLst>
          </p:cNvPr>
          <p:cNvSpPr/>
          <p:nvPr/>
        </p:nvSpPr>
        <p:spPr>
          <a:xfrm>
            <a:off x="7501233" y="1523999"/>
            <a:ext cx="175065" cy="2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3A2BB-CDC6-4E4A-AB05-B2FAEAF4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97F55A-107A-478C-A74A-DB15EC021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"/>
          <a:stretch/>
        </p:blipFill>
        <p:spPr>
          <a:xfrm>
            <a:off x="2238291" y="1319512"/>
            <a:ext cx="7784867" cy="52655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DB2A11-9ACB-4856-B70C-E326E1A1E4DF}"/>
              </a:ext>
            </a:extLst>
          </p:cNvPr>
          <p:cNvSpPr/>
          <p:nvPr/>
        </p:nvSpPr>
        <p:spPr>
          <a:xfrm>
            <a:off x="4899925" y="2692921"/>
            <a:ext cx="4869730" cy="3074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95164-24E1-4F03-875E-16C5D5C4E9CD}"/>
              </a:ext>
            </a:extLst>
          </p:cNvPr>
          <p:cNvSpPr txBox="1"/>
          <p:nvPr/>
        </p:nvSpPr>
        <p:spPr>
          <a:xfrm>
            <a:off x="8484865" y="2345317"/>
            <a:ext cx="128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상품 조회</a:t>
            </a:r>
          </a:p>
        </p:txBody>
      </p:sp>
    </p:spTree>
    <p:extLst>
      <p:ext uri="{BB962C8B-B14F-4D97-AF65-F5344CB8AC3E}">
        <p14:creationId xmlns:p14="http://schemas.microsoft.com/office/powerpoint/2010/main" val="8264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9BF098-6C15-4731-B7EB-35096DE22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46963"/>
              </p:ext>
            </p:extLst>
          </p:nvPr>
        </p:nvGraphicFramePr>
        <p:xfrm>
          <a:off x="1035412" y="2511659"/>
          <a:ext cx="10121175" cy="190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175">
                  <a:extLst>
                    <a:ext uri="{9D8B030D-6E8A-4147-A177-3AD203B41FA5}">
                      <a16:colId xmlns:a16="http://schemas.microsoft.com/office/drawing/2014/main" val="3038622204"/>
                    </a:ext>
                  </a:extLst>
                </a:gridCol>
              </a:tblGrid>
              <a:tr h="476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/>
                        <a:t>프로젝트 요약</a:t>
                      </a:r>
                    </a:p>
                  </a:txBody>
                  <a:tcPr marL="98780" marR="98780" marT="49390" marB="49390"/>
                </a:tc>
                <a:extLst>
                  <a:ext uri="{0D108BD9-81ED-4DB2-BD59-A6C34878D82A}">
                    <a16:rowId xmlns:a16="http://schemas.microsoft.com/office/drawing/2014/main" val="417195775"/>
                  </a:ext>
                </a:extLst>
              </a:tr>
              <a:tr h="476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 dirty="0"/>
                        <a:t>팀 구성원</a:t>
                      </a:r>
                      <a:r>
                        <a:rPr lang="ko-KR" altLang="en-US" sz="1900" dirty="0"/>
                        <a:t>              장윤석</a:t>
                      </a:r>
                      <a:r>
                        <a:rPr lang="en-US" altLang="ko-KR" sz="1900" dirty="0"/>
                        <a:t>, </a:t>
                      </a:r>
                      <a:r>
                        <a:rPr lang="ko-KR" altLang="en-US" sz="1900" dirty="0" err="1"/>
                        <a:t>최철녕</a:t>
                      </a:r>
                      <a:endParaRPr lang="ko-KR" altLang="en-US" sz="1900" dirty="0"/>
                    </a:p>
                  </a:txBody>
                  <a:tcPr marL="98780" marR="98780" marT="49390" marB="49390"/>
                </a:tc>
                <a:extLst>
                  <a:ext uri="{0D108BD9-81ED-4DB2-BD59-A6C34878D82A}">
                    <a16:rowId xmlns:a16="http://schemas.microsoft.com/office/drawing/2014/main" val="3706993839"/>
                  </a:ext>
                </a:extLst>
              </a:tr>
              <a:tr h="476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 dirty="0"/>
                        <a:t>프로젝트 주제</a:t>
                      </a:r>
                      <a:r>
                        <a:rPr lang="ko-KR" altLang="en-US" sz="1900" dirty="0"/>
                        <a:t>        소비자의 상품구매편의를 극대화한 희망가격 관리 및 알림 서비스</a:t>
                      </a:r>
                    </a:p>
                  </a:txBody>
                  <a:tcPr marL="98780" marR="98780" marT="49390" marB="49390"/>
                </a:tc>
                <a:extLst>
                  <a:ext uri="{0D108BD9-81ED-4DB2-BD59-A6C34878D82A}">
                    <a16:rowId xmlns:a16="http://schemas.microsoft.com/office/drawing/2014/main" val="3910366571"/>
                  </a:ext>
                </a:extLst>
              </a:tr>
              <a:tr h="476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 dirty="0"/>
                        <a:t>프로젝트 기간</a:t>
                      </a:r>
                      <a:r>
                        <a:rPr lang="ko-KR" altLang="en-US" sz="1900" dirty="0"/>
                        <a:t>        </a:t>
                      </a:r>
                      <a:r>
                        <a:rPr lang="en-US" altLang="ko-KR" sz="1900" dirty="0"/>
                        <a:t>2019.03.04 ~ </a:t>
                      </a:r>
                      <a:endParaRPr lang="ko-KR" altLang="en-US" sz="1900" dirty="0"/>
                    </a:p>
                  </a:txBody>
                  <a:tcPr marL="98780" marR="98780" marT="49390" marB="49390"/>
                </a:tc>
                <a:extLst>
                  <a:ext uri="{0D108BD9-81ED-4DB2-BD59-A6C34878D82A}">
                    <a16:rowId xmlns:a16="http://schemas.microsoft.com/office/drawing/2014/main" val="273031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4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D01F7D-B46D-42DC-960C-BF41B7C3E9FF}"/>
              </a:ext>
            </a:extLst>
          </p:cNvPr>
          <p:cNvSpPr txBox="1"/>
          <p:nvPr/>
        </p:nvSpPr>
        <p:spPr>
          <a:xfrm>
            <a:off x="4427839" y="2028616"/>
            <a:ext cx="3336322" cy="28007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8800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E752DF-5EDF-4EA6-A6BA-73F9F807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95F4-9DEF-497F-9AFC-D7B6C7BB594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E026-A90A-4AE1-8289-3D32559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72368"/>
            <a:ext cx="10515600" cy="89764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0C3B77-18A5-439A-BADD-41E169C33159}"/>
              </a:ext>
            </a:extLst>
          </p:cNvPr>
          <p:cNvGrpSpPr/>
          <p:nvPr/>
        </p:nvGrpSpPr>
        <p:grpSpPr>
          <a:xfrm>
            <a:off x="1629832" y="2186864"/>
            <a:ext cx="7893192" cy="1132354"/>
            <a:chOff x="1629832" y="1434508"/>
            <a:chExt cx="4690409" cy="672884"/>
          </a:xfrm>
        </p:grpSpPr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C63F9692-D33B-4D6C-A0EF-D5CC0B6B9C0C}"/>
                </a:ext>
              </a:extLst>
            </p:cNvPr>
            <p:cNvSpPr/>
            <p:nvPr/>
          </p:nvSpPr>
          <p:spPr>
            <a:xfrm>
              <a:off x="1629832" y="1434508"/>
              <a:ext cx="4294145" cy="665355"/>
            </a:xfrm>
            <a:prstGeom prst="parallelogram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835C4DCC-BE06-43FC-A52C-A473C7781A64}"/>
                </a:ext>
              </a:extLst>
            </p:cNvPr>
            <p:cNvSpPr/>
            <p:nvPr/>
          </p:nvSpPr>
          <p:spPr>
            <a:xfrm>
              <a:off x="2387699" y="1891204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DF9D33-CBA6-42CA-A2F3-1D43B7BBE658}"/>
                </a:ext>
              </a:extLst>
            </p:cNvPr>
            <p:cNvSpPr/>
            <p:nvPr/>
          </p:nvSpPr>
          <p:spPr>
            <a:xfrm>
              <a:off x="1682588" y="1536060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01</a:t>
              </a:r>
              <a:endParaRPr lang="ko-KR" altLang="en-US" sz="1200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06CF61-EB24-41E7-9F3E-BD689510D455}"/>
                </a:ext>
              </a:extLst>
            </p:cNvPr>
            <p:cNvSpPr/>
            <p:nvPr/>
          </p:nvSpPr>
          <p:spPr>
            <a:xfrm>
              <a:off x="2603124" y="1505748"/>
              <a:ext cx="1487652" cy="257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개요</a:t>
              </a:r>
              <a:endParaRPr lang="ko-KR" altLang="en-US" sz="14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508A23-1599-4D93-9B1D-1FEC01CB205A}"/>
              </a:ext>
            </a:extLst>
          </p:cNvPr>
          <p:cNvGrpSpPr/>
          <p:nvPr/>
        </p:nvGrpSpPr>
        <p:grpSpPr>
          <a:xfrm>
            <a:off x="1629832" y="4018383"/>
            <a:ext cx="7893192" cy="1132354"/>
            <a:chOff x="1629832" y="2282182"/>
            <a:chExt cx="4690409" cy="672884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0F7FB2C5-2F52-472A-AB67-AF4C934FF5E8}"/>
                </a:ext>
              </a:extLst>
            </p:cNvPr>
            <p:cNvSpPr/>
            <p:nvPr/>
          </p:nvSpPr>
          <p:spPr>
            <a:xfrm>
              <a:off x="1629832" y="2282182"/>
              <a:ext cx="4294145" cy="665355"/>
            </a:xfrm>
            <a:prstGeom prst="parallelogram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265BA330-1F2A-45D7-9573-08F8B771BE02}"/>
                </a:ext>
              </a:extLst>
            </p:cNvPr>
            <p:cNvSpPr/>
            <p:nvPr/>
          </p:nvSpPr>
          <p:spPr>
            <a:xfrm>
              <a:off x="2387699" y="2738878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7A1EF0A-B277-4868-B9FF-9A23B46E5E89}"/>
                </a:ext>
              </a:extLst>
            </p:cNvPr>
            <p:cNvSpPr/>
            <p:nvPr/>
          </p:nvSpPr>
          <p:spPr>
            <a:xfrm>
              <a:off x="1682588" y="2383734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02</a:t>
              </a:r>
              <a:endParaRPr lang="ko-KR" altLang="en-US" sz="12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B51A792-7940-4E48-8001-D1DAE2404D1A}"/>
                </a:ext>
              </a:extLst>
            </p:cNvPr>
            <p:cNvSpPr/>
            <p:nvPr/>
          </p:nvSpPr>
          <p:spPr>
            <a:xfrm>
              <a:off x="2603124" y="2355618"/>
              <a:ext cx="2373914" cy="257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분석</a:t>
              </a:r>
              <a:endParaRPr lang="ko-KR" altLang="en-US" sz="1400" b="1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B9F7-376B-48A6-A1AB-4162FA19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1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7D52F-799B-4005-875B-8115E477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6719" y="868363"/>
            <a:ext cx="4373155" cy="4619624"/>
          </a:xfrm>
        </p:spPr>
        <p:txBody>
          <a:bodyPr>
            <a:normAutofit/>
          </a:bodyPr>
          <a:lstStyle/>
          <a:p>
            <a:pPr marL="0" indent="0">
              <a:buClr>
                <a:srgbClr val="0067A7"/>
              </a:buClr>
              <a:buSzPct val="90000"/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67A7"/>
              </a:buClr>
              <a:buSzPct val="90000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아이디어 선정과정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67A7"/>
              </a:buClr>
              <a:buSzPct val="90000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로고 및 슬로건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67A7"/>
              </a:buClr>
              <a:buSzPct val="90000"/>
            </a:pPr>
            <a:r>
              <a:rPr lang="en-US" altLang="ko-KR" dirty="0"/>
              <a:t>As Is &amp; To Be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67A7"/>
              </a:buClr>
              <a:buSzPct val="90000"/>
            </a:pPr>
            <a:r>
              <a:rPr lang="ko-KR" altLang="en-US" dirty="0"/>
              <a:t>시스템 구성도 </a:t>
            </a:r>
            <a:endParaRPr lang="en-US" altLang="ko-KR" dirty="0"/>
          </a:p>
          <a:p>
            <a:pPr>
              <a:buClr>
                <a:srgbClr val="0067A7"/>
              </a:buClr>
              <a:buSzPct val="90000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개발목표 및 기대효과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3E07AA0-D7A6-495E-A0F2-ACD9FBC8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br>
              <a:rPr lang="en-US" altLang="ko-KR" dirty="0"/>
            </a:br>
            <a:r>
              <a:rPr lang="ko-KR" altLang="en-US" dirty="0"/>
              <a:t>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CA726-356F-4315-8AC1-70F27777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DE93-351D-455A-8F57-38A6684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아이디어 선정과정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1F279-B590-4A68-9F38-CCF0A5C2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FF5339C-718D-471C-9CEE-BEC58FC63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623" y="2066585"/>
            <a:ext cx="5476377" cy="4100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0B793-E72E-4A39-9D7A-3093A2D0E5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r="9800" b="48236"/>
          <a:stretch/>
        </p:blipFill>
        <p:spPr>
          <a:xfrm>
            <a:off x="7440653" y="2489048"/>
            <a:ext cx="3932923" cy="3170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58CB22C-CA55-4956-92B5-8043122F4473}"/>
              </a:ext>
            </a:extLst>
          </p:cNvPr>
          <p:cNvSpPr/>
          <p:nvPr/>
        </p:nvSpPr>
        <p:spPr>
          <a:xfrm>
            <a:off x="6337201" y="3753093"/>
            <a:ext cx="862252" cy="575841"/>
          </a:xfrm>
          <a:prstGeom prst="rightArrow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B649-7EA9-4A96-9F25-C33DE6337766}"/>
              </a:ext>
            </a:extLst>
          </p:cNvPr>
          <p:cNvSpPr txBox="1"/>
          <p:nvPr/>
        </p:nvSpPr>
        <p:spPr>
          <a:xfrm>
            <a:off x="619623" y="1608233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</a:t>
            </a:r>
            <a:r>
              <a:rPr lang="en-US" altLang="ko-KR" b="1" dirty="0">
                <a:solidFill>
                  <a:srgbClr val="0067A7"/>
                </a:solidFill>
              </a:rPr>
              <a:t>14</a:t>
            </a:r>
            <a:r>
              <a:rPr lang="ko-KR" altLang="en-US" b="1" dirty="0"/>
              <a:t>개의 아이디어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235FB-BB69-4156-A00F-863E77FF69BA}"/>
              </a:ext>
            </a:extLst>
          </p:cNvPr>
          <p:cNvSpPr txBox="1"/>
          <p:nvPr/>
        </p:nvSpPr>
        <p:spPr>
          <a:xfrm>
            <a:off x="7440654" y="1608233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최종 </a:t>
            </a:r>
            <a:r>
              <a:rPr lang="en-US" altLang="ko-KR" b="1" dirty="0">
                <a:solidFill>
                  <a:srgbClr val="0067A7"/>
                </a:solidFill>
              </a:rPr>
              <a:t>1</a:t>
            </a:r>
            <a:r>
              <a:rPr lang="ko-KR" altLang="en-US" b="1" dirty="0"/>
              <a:t>개의 아이디어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AA29377-1428-4BFC-820F-0BEE6504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DE93-351D-455A-8F57-38A6684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아이디어 선정과정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1F279-B590-4A68-9F38-CCF0A5C2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B94620-6E16-4FA4-A8C2-C5C745436577}"/>
              </a:ext>
            </a:extLst>
          </p:cNvPr>
          <p:cNvSpPr/>
          <p:nvPr/>
        </p:nvSpPr>
        <p:spPr>
          <a:xfrm>
            <a:off x="711740" y="2495664"/>
            <a:ext cx="3058075" cy="3270281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7AF2B48-EE99-4775-9EC5-347F13557DE2}"/>
              </a:ext>
            </a:extLst>
          </p:cNvPr>
          <p:cNvSpPr/>
          <p:nvPr/>
        </p:nvSpPr>
        <p:spPr>
          <a:xfrm>
            <a:off x="3765039" y="2491563"/>
            <a:ext cx="373581" cy="67119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6DE89F-6C98-4516-B701-2E45EC5C40E5}"/>
              </a:ext>
            </a:extLst>
          </p:cNvPr>
          <p:cNvSpPr txBox="1"/>
          <p:nvPr/>
        </p:nvSpPr>
        <p:spPr>
          <a:xfrm>
            <a:off x="1297469" y="2647172"/>
            <a:ext cx="188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ko-KR" altLang="en-US" sz="2800" b="1" dirty="0">
                <a:solidFill>
                  <a:schemeClr val="bg1"/>
                </a:solidFill>
              </a:rPr>
              <a:t>차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산업혁명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041A5F-5BEB-416C-AEAC-BF9CC7DAB4E3}"/>
              </a:ext>
            </a:extLst>
          </p:cNvPr>
          <p:cNvSpPr/>
          <p:nvPr/>
        </p:nvSpPr>
        <p:spPr>
          <a:xfrm>
            <a:off x="711739" y="4014918"/>
            <a:ext cx="2707073" cy="157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비약적인 기술발전속도 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다양한 신제품 개발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짧아지는 제품수명주기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8C7536-CDD1-4D83-94F2-7D6FB06EDA03}"/>
              </a:ext>
            </a:extLst>
          </p:cNvPr>
          <p:cNvSpPr/>
          <p:nvPr/>
        </p:nvSpPr>
        <p:spPr>
          <a:xfrm>
            <a:off x="4491301" y="2495665"/>
            <a:ext cx="3058075" cy="327028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91837F0-23BA-4F29-B8A8-B2AB3B6FFFCB}"/>
              </a:ext>
            </a:extLst>
          </p:cNvPr>
          <p:cNvSpPr/>
          <p:nvPr/>
        </p:nvSpPr>
        <p:spPr>
          <a:xfrm>
            <a:off x="7546988" y="2491563"/>
            <a:ext cx="373581" cy="67119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E9065-7917-4E14-92A8-2EC981BD6415}"/>
              </a:ext>
            </a:extLst>
          </p:cNvPr>
          <p:cNvSpPr txBox="1"/>
          <p:nvPr/>
        </p:nvSpPr>
        <p:spPr>
          <a:xfrm>
            <a:off x="5074301" y="2699934"/>
            <a:ext cx="1892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제품 가격 </a:t>
            </a:r>
            <a:endParaRPr lang="en-US" altLang="ko-KR" dirty="0"/>
          </a:p>
          <a:p>
            <a:r>
              <a:rPr lang="ko-KR" altLang="en-US" dirty="0"/>
              <a:t>등락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85B0E-8C8A-4490-AE77-BB8D38591975}"/>
              </a:ext>
            </a:extLst>
          </p:cNvPr>
          <p:cNvSpPr/>
          <p:nvPr/>
        </p:nvSpPr>
        <p:spPr>
          <a:xfrm>
            <a:off x="4491301" y="4014918"/>
            <a:ext cx="3209400" cy="157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빨라지는  가격변동속도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심해지는 상품가격변동폭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소비 타이밍의 중요성 대두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E8B0DF-6467-412B-93E8-E9A51947F965}"/>
              </a:ext>
            </a:extLst>
          </p:cNvPr>
          <p:cNvSpPr/>
          <p:nvPr/>
        </p:nvSpPr>
        <p:spPr>
          <a:xfrm>
            <a:off x="8270862" y="2495664"/>
            <a:ext cx="3058075" cy="3270279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EC53151-D021-41B4-8496-FCBD1AAE992F}"/>
              </a:ext>
            </a:extLst>
          </p:cNvPr>
          <p:cNvSpPr/>
          <p:nvPr/>
        </p:nvSpPr>
        <p:spPr>
          <a:xfrm>
            <a:off x="11328937" y="2491563"/>
            <a:ext cx="373581" cy="67119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483F0-1E4C-4C68-9C7C-A65EAE00826D}"/>
              </a:ext>
            </a:extLst>
          </p:cNvPr>
          <p:cNvSpPr txBox="1"/>
          <p:nvPr/>
        </p:nvSpPr>
        <p:spPr>
          <a:xfrm>
            <a:off x="8597867" y="2647172"/>
            <a:ext cx="2322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소비자 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불편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535937-C98A-4412-BB95-2A5C0B04F061}"/>
              </a:ext>
            </a:extLst>
          </p:cNvPr>
          <p:cNvSpPr/>
          <p:nvPr/>
        </p:nvSpPr>
        <p:spPr>
          <a:xfrm>
            <a:off x="8311750" y="4014918"/>
            <a:ext cx="2894346" cy="157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바쁜 일상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매번 사이트 접속 필요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chemeClr val="bg1"/>
                </a:solidFill>
              </a:rPr>
              <a:t>번거로움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53632F-387F-4D4F-9A32-B4273671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96" y="1439268"/>
            <a:ext cx="842484" cy="84248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A542455-23DF-4D2E-BC9C-71DDA4C1A2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19" y="1273589"/>
            <a:ext cx="1124960" cy="116676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8ED0749-4843-4A85-BB46-48838878B7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58" y="1519319"/>
            <a:ext cx="980238" cy="88252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89A81-E1D1-4FF4-BAED-3F36D788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DE93-351D-455A-8F57-38A6684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로고 및 슬로건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1F279-B590-4A68-9F38-CCF0A5C2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11CBFF-9518-41C7-A2DB-9E8519095BA0}"/>
              </a:ext>
            </a:extLst>
          </p:cNvPr>
          <p:cNvSpPr/>
          <p:nvPr/>
        </p:nvSpPr>
        <p:spPr>
          <a:xfrm>
            <a:off x="1293246" y="5188433"/>
            <a:ext cx="4972836" cy="319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rgbClr val="0067A7"/>
              </a:buClr>
              <a:buFont typeface="Wingdings" panose="05000000000000000000" pitchFamily="2" charset="2"/>
              <a:buChar char="l"/>
            </a:pP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희망구매가격을 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하고 희망상품을 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Get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하라는 의미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9051C-DC1C-4543-A826-380C43EB1683}"/>
              </a:ext>
            </a:extLst>
          </p:cNvPr>
          <p:cNvSpPr/>
          <p:nvPr/>
        </p:nvSpPr>
        <p:spPr>
          <a:xfrm>
            <a:off x="945735" y="4503723"/>
            <a:ext cx="3868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Set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하고</a:t>
            </a:r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Get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하라</a:t>
            </a:r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!</a:t>
            </a:r>
            <a:endParaRPr lang="ko-KR" altLang="en-US" sz="3600" dirty="0">
              <a:solidFill>
                <a:srgbClr val="0067A7"/>
              </a:solidFill>
              <a:latin typeface=" @산돌퍼즐Bk" panose="02030504000101010101" pitchFamily="18" charset="-127"/>
              <a:ea typeface=" @산돌퍼즐Bk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E47EE-0125-44DF-95E3-D766B4BFD486}"/>
              </a:ext>
            </a:extLst>
          </p:cNvPr>
          <p:cNvSpPr txBox="1"/>
          <p:nvPr/>
        </p:nvSpPr>
        <p:spPr>
          <a:xfrm>
            <a:off x="1293246" y="2506593"/>
            <a:ext cx="7441461" cy="942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67A7"/>
              </a:buClr>
              <a:buFont typeface="Wingdings" panose="05000000000000000000" pitchFamily="2" charset="2"/>
              <a:buChar char="l"/>
            </a:pPr>
            <a:r>
              <a:rPr lang="en-US" altLang="ko-KR" sz="1500" b="1" dirty="0"/>
              <a:t>[ </a:t>
            </a:r>
            <a:r>
              <a:rPr lang="en-US" altLang="ko-KR" sz="1500" dirty="0"/>
              <a:t>Price(</a:t>
            </a:r>
            <a:r>
              <a:rPr lang="ko-KR" altLang="en-US" sz="1500" dirty="0"/>
              <a:t>가격</a:t>
            </a:r>
            <a:r>
              <a:rPr lang="en-US" altLang="ko-KR" sz="1500" dirty="0"/>
              <a:t>) + </a:t>
            </a:r>
            <a:r>
              <a:rPr lang="ko-KR" altLang="en-US" sz="1500" dirty="0"/>
              <a:t>알림 </a:t>
            </a:r>
            <a:r>
              <a:rPr lang="en-US" altLang="ko-KR" sz="1500" b="1" dirty="0"/>
              <a:t>]</a:t>
            </a:r>
            <a:r>
              <a:rPr lang="ko-KR" altLang="en-US" sz="1500" dirty="0"/>
              <a:t>의 합성어로</a:t>
            </a:r>
            <a:r>
              <a:rPr lang="en-US" altLang="ko-KR" sz="1500" dirty="0"/>
              <a:t>,</a:t>
            </a:r>
            <a:r>
              <a:rPr lang="ko-KR" altLang="en-US" sz="1500" dirty="0"/>
              <a:t> 희망가격에 도달했을 때 알림을 받는다는 의미</a:t>
            </a:r>
            <a:endParaRPr lang="en-US" altLang="ko-KR" sz="1500" dirty="0"/>
          </a:p>
          <a:p>
            <a:pPr marL="342900" indent="-342900">
              <a:lnSpc>
                <a:spcPct val="200000"/>
              </a:lnSpc>
              <a:buClr>
                <a:srgbClr val="0067A7"/>
              </a:buClr>
              <a:buFont typeface="Wingdings" panose="05000000000000000000" pitchFamily="2" charset="2"/>
              <a:buChar char="l"/>
            </a:pPr>
            <a:r>
              <a:rPr lang="ko-KR" altLang="en-US" sz="1500" dirty="0"/>
              <a:t>알림을 받고 빨리 구매하지 않으면 상품이 팔린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Palim</a:t>
            </a:r>
            <a:r>
              <a:rPr lang="en-US" altLang="ko-KR" sz="1500" dirty="0"/>
              <a:t>)</a:t>
            </a:r>
            <a:r>
              <a:rPr lang="ko-KR" altLang="en-US" sz="1500" dirty="0"/>
              <a:t>다는 의미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D62AE-E7FB-4DE1-AB9A-EA39EB11515C}"/>
              </a:ext>
            </a:extLst>
          </p:cNvPr>
          <p:cNvSpPr/>
          <p:nvPr/>
        </p:nvSpPr>
        <p:spPr>
          <a:xfrm>
            <a:off x="945735" y="1957977"/>
            <a:ext cx="1670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Palim</a:t>
            </a:r>
            <a:endParaRPr lang="ko-KR" altLang="en-US" sz="3600" dirty="0">
              <a:solidFill>
                <a:srgbClr val="0067A7"/>
              </a:solidFill>
              <a:latin typeface=" @산돌퍼즐Bk" panose="02030504000101010101" pitchFamily="18" charset="-127"/>
              <a:ea typeface=" @산돌퍼즐Bk" panose="02030504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17747F-8711-4735-835C-1C983228E107}"/>
              </a:ext>
            </a:extLst>
          </p:cNvPr>
          <p:cNvCxnSpPr/>
          <p:nvPr/>
        </p:nvCxnSpPr>
        <p:spPr>
          <a:xfrm>
            <a:off x="2859314" y="2293257"/>
            <a:ext cx="7924800" cy="0"/>
          </a:xfrm>
          <a:prstGeom prst="line">
            <a:avLst/>
          </a:prstGeom>
          <a:ln w="5715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E4F4D9-6A5B-40EF-853F-7BE440865977}"/>
              </a:ext>
            </a:extLst>
          </p:cNvPr>
          <p:cNvCxnSpPr>
            <a:cxnSpLocks/>
          </p:cNvCxnSpPr>
          <p:nvPr/>
        </p:nvCxnSpPr>
        <p:spPr>
          <a:xfrm>
            <a:off x="5035090" y="4840514"/>
            <a:ext cx="5769428" cy="0"/>
          </a:xfrm>
          <a:prstGeom prst="line">
            <a:avLst/>
          </a:prstGeom>
          <a:ln w="5715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CF763-53DA-4ED7-ACE6-51B41875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0DB4BE-BF8B-40C8-B333-574D5877FED3}"/>
              </a:ext>
            </a:extLst>
          </p:cNvPr>
          <p:cNvGrpSpPr/>
          <p:nvPr/>
        </p:nvGrpSpPr>
        <p:grpSpPr>
          <a:xfrm>
            <a:off x="4376464" y="3559751"/>
            <a:ext cx="3189961" cy="2640136"/>
            <a:chOff x="1008190" y="3716212"/>
            <a:chExt cx="3974124" cy="264013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7B84CE-8CF7-4F0F-A382-453023E37775}"/>
                </a:ext>
              </a:extLst>
            </p:cNvPr>
            <p:cNvSpPr/>
            <p:nvPr/>
          </p:nvSpPr>
          <p:spPr>
            <a:xfrm>
              <a:off x="1008190" y="5005501"/>
              <a:ext cx="3974124" cy="1350847"/>
            </a:xfrm>
            <a:prstGeom prst="rect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59F2300E-1AA7-468E-9946-A2A38C5C6DFA}"/>
                </a:ext>
              </a:extLst>
            </p:cNvPr>
            <p:cNvSpPr/>
            <p:nvPr/>
          </p:nvSpPr>
          <p:spPr>
            <a:xfrm rot="16200000">
              <a:off x="1675184" y="3049218"/>
              <a:ext cx="2640136" cy="3974123"/>
            </a:xfrm>
            <a:prstGeom prst="homePlate">
              <a:avLst>
                <a:gd name="adj" fmla="val 26871"/>
              </a:avLst>
            </a:prstGeom>
            <a:noFill/>
            <a:ln w="57150">
              <a:solidFill>
                <a:srgbClr val="006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66BD60C-D0DD-4212-9853-8B73E2E22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65" y="4962191"/>
            <a:ext cx="2891760" cy="10903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26DE93-351D-455A-8F57-38A6684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en-US" altLang="ko-KR" dirty="0"/>
              <a:t>As-Is &amp; To-Be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1F279-B590-4A68-9F38-CCF0A5C2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C0BC90-9846-427E-8D4D-7F15FED4F320}"/>
              </a:ext>
            </a:extLst>
          </p:cNvPr>
          <p:cNvGrpSpPr/>
          <p:nvPr/>
        </p:nvGrpSpPr>
        <p:grpSpPr>
          <a:xfrm>
            <a:off x="589089" y="3559751"/>
            <a:ext cx="3189961" cy="2640136"/>
            <a:chOff x="1008190" y="3716212"/>
            <a:chExt cx="3974124" cy="26401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0D49E7-3BC9-4A6D-8F2A-405767E11725}"/>
                </a:ext>
              </a:extLst>
            </p:cNvPr>
            <p:cNvSpPr/>
            <p:nvPr/>
          </p:nvSpPr>
          <p:spPr>
            <a:xfrm>
              <a:off x="1008190" y="5005501"/>
              <a:ext cx="3974124" cy="1350847"/>
            </a:xfrm>
            <a:prstGeom prst="rect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AC072CE6-D734-4E0E-B029-8AE59FC68431}"/>
                </a:ext>
              </a:extLst>
            </p:cNvPr>
            <p:cNvSpPr/>
            <p:nvPr/>
          </p:nvSpPr>
          <p:spPr>
            <a:xfrm rot="16200000">
              <a:off x="1675184" y="3049218"/>
              <a:ext cx="2640136" cy="3974123"/>
            </a:xfrm>
            <a:prstGeom prst="homePlate">
              <a:avLst>
                <a:gd name="adj" fmla="val 26871"/>
              </a:avLst>
            </a:prstGeom>
            <a:noFill/>
            <a:ln w="57150">
              <a:solidFill>
                <a:srgbClr val="006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9964918-08D4-4402-9E86-30376407C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" y="4962192"/>
            <a:ext cx="2889739" cy="10903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5929C-8E87-484A-939E-3A0E251B86CD}"/>
              </a:ext>
            </a:extLst>
          </p:cNvPr>
          <p:cNvSpPr txBox="1"/>
          <p:nvPr/>
        </p:nvSpPr>
        <p:spPr>
          <a:xfrm>
            <a:off x="589090" y="4264265"/>
            <a:ext cx="3189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b="1" dirty="0"/>
              <a:t>해외 가격비교 및 알림 사이트 </a:t>
            </a:r>
            <a:r>
              <a:rPr lang="en-US" altLang="ko-KR" sz="1400" b="1" dirty="0"/>
              <a:t>‘C****’</a:t>
            </a:r>
          </a:p>
          <a:p>
            <a:pPr algn="ctr"/>
            <a:r>
              <a:rPr lang="en-US" altLang="ko-KR" sz="1200" dirty="0"/>
              <a:t> </a:t>
            </a:r>
            <a:r>
              <a:rPr lang="ko-KR" altLang="ko-KR" sz="1100" dirty="0"/>
              <a:t>알림 기능은 있으나 </a:t>
            </a:r>
            <a:r>
              <a:rPr lang="en-US" altLang="ko-KR" sz="1100" dirty="0"/>
              <a:t>E-Mail, </a:t>
            </a:r>
            <a:r>
              <a:rPr lang="ko-KR" altLang="ko-KR" sz="1100" dirty="0"/>
              <a:t>트위터로만 제공</a:t>
            </a:r>
            <a:endParaRPr lang="ko-KR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AFEB52-4DFF-440D-BADE-BF52D8F737A4}"/>
              </a:ext>
            </a:extLst>
          </p:cNvPr>
          <p:cNvSpPr/>
          <p:nvPr/>
        </p:nvSpPr>
        <p:spPr>
          <a:xfrm>
            <a:off x="429589" y="1942473"/>
            <a:ext cx="11083632" cy="635084"/>
          </a:xfrm>
          <a:prstGeom prst="round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희망가격 입력 후 희망가격 도달 시 자동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E-Mail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SMS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알림 발송 시스템 구현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B14D0E-217D-448C-889F-0E8EEC0DDEC6}"/>
              </a:ext>
            </a:extLst>
          </p:cNvPr>
          <p:cNvSpPr txBox="1"/>
          <p:nvPr/>
        </p:nvSpPr>
        <p:spPr>
          <a:xfrm>
            <a:off x="4444694" y="4264265"/>
            <a:ext cx="3189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b="1" dirty="0"/>
              <a:t>국내 가격비교 사이트 </a:t>
            </a:r>
            <a:r>
              <a:rPr lang="en-US" altLang="ko-KR" sz="1400" b="1" dirty="0"/>
              <a:t>‘</a:t>
            </a:r>
            <a:r>
              <a:rPr lang="ko-KR" altLang="ko-KR" sz="1400" b="1" dirty="0"/>
              <a:t>다</a:t>
            </a:r>
            <a:r>
              <a:rPr lang="en-US" altLang="ko-KR" sz="1400" b="1" dirty="0"/>
              <a:t>**’</a:t>
            </a:r>
          </a:p>
          <a:p>
            <a:pPr algn="ctr"/>
            <a:r>
              <a:rPr lang="ko-KR" altLang="ko-KR" sz="1100" dirty="0"/>
              <a:t>단순 가격추이 그래프와 최저가 정보만 제공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2C2D64-130D-4933-BD44-D4D2F4E386A2}"/>
              </a:ext>
            </a:extLst>
          </p:cNvPr>
          <p:cNvGrpSpPr/>
          <p:nvPr/>
        </p:nvGrpSpPr>
        <p:grpSpPr>
          <a:xfrm>
            <a:off x="8163839" y="3559751"/>
            <a:ext cx="3189961" cy="2640136"/>
            <a:chOff x="1008190" y="3716212"/>
            <a:chExt cx="3974124" cy="264013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CAB00A-7C53-4857-8609-5E2D6EC9F332}"/>
                </a:ext>
              </a:extLst>
            </p:cNvPr>
            <p:cNvSpPr/>
            <p:nvPr/>
          </p:nvSpPr>
          <p:spPr>
            <a:xfrm>
              <a:off x="1008190" y="5005501"/>
              <a:ext cx="3974124" cy="1350847"/>
            </a:xfrm>
            <a:prstGeom prst="rect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BE751D68-DFC5-4D0F-8CBD-D1C2F8A38648}"/>
                </a:ext>
              </a:extLst>
            </p:cNvPr>
            <p:cNvSpPr/>
            <p:nvPr/>
          </p:nvSpPr>
          <p:spPr>
            <a:xfrm rot="16200000">
              <a:off x="1675184" y="3049218"/>
              <a:ext cx="2640136" cy="3974123"/>
            </a:xfrm>
            <a:prstGeom prst="homePlate">
              <a:avLst>
                <a:gd name="adj" fmla="val 26871"/>
              </a:avLst>
            </a:prstGeom>
            <a:noFill/>
            <a:ln w="57150">
              <a:solidFill>
                <a:srgbClr val="006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5EF242-7FA4-4F39-946A-9EE748690963}"/>
              </a:ext>
            </a:extLst>
          </p:cNvPr>
          <p:cNvSpPr txBox="1"/>
          <p:nvPr/>
        </p:nvSpPr>
        <p:spPr>
          <a:xfrm>
            <a:off x="8174919" y="4264265"/>
            <a:ext cx="3189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b="1" dirty="0"/>
              <a:t>국내 </a:t>
            </a:r>
            <a:r>
              <a:rPr lang="ko-KR" altLang="en-US" sz="1400" b="1" dirty="0"/>
              <a:t>희망가격 도달 알림 어플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위</a:t>
            </a:r>
            <a:r>
              <a:rPr lang="en-US" altLang="ko-KR" sz="1400" b="1" dirty="0"/>
              <a:t>***’</a:t>
            </a:r>
          </a:p>
          <a:p>
            <a:pPr algn="ctr"/>
            <a:r>
              <a:rPr lang="ko-KR" altLang="en-US" sz="1100" dirty="0"/>
              <a:t>상품이 아닌 단순 이미지에도 가격 설정</a:t>
            </a:r>
            <a:endParaRPr lang="ko-KR" altLang="ko-KR" sz="11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89E5D24-FE9F-463A-82F1-D64BB7147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36" y="4911410"/>
            <a:ext cx="721614" cy="12304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07AEB7D-5683-4649-868D-C884AC1DB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48" y="4911410"/>
            <a:ext cx="721614" cy="1226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EAAF04-5125-4BF9-8482-74C41BBDB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5" y="4913378"/>
            <a:ext cx="721614" cy="122413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13F709-C335-487A-9777-96CC62605B3C}"/>
              </a:ext>
            </a:extLst>
          </p:cNvPr>
          <p:cNvSpPr/>
          <p:nvPr/>
        </p:nvSpPr>
        <p:spPr>
          <a:xfrm>
            <a:off x="429589" y="2798061"/>
            <a:ext cx="3508956" cy="5411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SMS </a:t>
            </a:r>
            <a:r>
              <a:rPr lang="ko-KR" altLang="en-US" sz="1600" b="1" dirty="0"/>
              <a:t>알림 발송 기능 추가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F240BD-DB0D-4BCB-91E1-D08CC1D04EEA}"/>
              </a:ext>
            </a:extLst>
          </p:cNvPr>
          <p:cNvSpPr/>
          <p:nvPr/>
        </p:nvSpPr>
        <p:spPr>
          <a:xfrm>
            <a:off x="4216966" y="2798061"/>
            <a:ext cx="3508956" cy="5411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희망가격 도달 시 알림 기능 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24A05A-0B12-42D6-9FD7-0D82D162620B}"/>
              </a:ext>
            </a:extLst>
          </p:cNvPr>
          <p:cNvSpPr/>
          <p:nvPr/>
        </p:nvSpPr>
        <p:spPr>
          <a:xfrm>
            <a:off x="8004265" y="2798061"/>
            <a:ext cx="3508956" cy="5411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상품에만 희망 가격 입력 기능 구현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C4DA7-980F-4DB1-AFA6-3B178445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4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DE93-351D-455A-8F57-38A6684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3741"/>
            <a:ext cx="10515600" cy="897646"/>
          </a:xfrm>
        </p:spPr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1F279-B590-4A68-9F38-CCF0A5C2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C84E3-10BB-46BF-AE41-8E2243384BA7}"/>
              </a:ext>
            </a:extLst>
          </p:cNvPr>
          <p:cNvSpPr/>
          <p:nvPr/>
        </p:nvSpPr>
        <p:spPr>
          <a:xfrm>
            <a:off x="608857" y="3283547"/>
            <a:ext cx="10974286" cy="1007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78A3B-50A5-43DD-BF2B-695914BBC49C}"/>
              </a:ext>
            </a:extLst>
          </p:cNvPr>
          <p:cNvSpPr/>
          <p:nvPr/>
        </p:nvSpPr>
        <p:spPr>
          <a:xfrm>
            <a:off x="1125021" y="3586925"/>
            <a:ext cx="1293580" cy="439421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희망상품검색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135DF6-0577-4ED0-A7E6-75FCCCED7F39}"/>
              </a:ext>
            </a:extLst>
          </p:cNvPr>
          <p:cNvSpPr/>
          <p:nvPr/>
        </p:nvSpPr>
        <p:spPr>
          <a:xfrm>
            <a:off x="6835151" y="3586925"/>
            <a:ext cx="1293580" cy="439421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희망가격입력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7F8F6-13A1-4288-98D2-2973EBFC78B9}"/>
              </a:ext>
            </a:extLst>
          </p:cNvPr>
          <p:cNvSpPr/>
          <p:nvPr/>
        </p:nvSpPr>
        <p:spPr>
          <a:xfrm>
            <a:off x="9690216" y="3586925"/>
            <a:ext cx="1293580" cy="439421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희망가격알림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0BBE35-BA9A-48A3-A4FF-5592D3939185}"/>
              </a:ext>
            </a:extLst>
          </p:cNvPr>
          <p:cNvSpPr/>
          <p:nvPr/>
        </p:nvSpPr>
        <p:spPr>
          <a:xfrm>
            <a:off x="3980086" y="3586924"/>
            <a:ext cx="1293580" cy="439421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상품추천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서비스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BE2B13-E53E-48C6-8FC9-06287BDCD80B}"/>
              </a:ext>
            </a:extLst>
          </p:cNvPr>
          <p:cNvSpPr/>
          <p:nvPr/>
        </p:nvSpPr>
        <p:spPr>
          <a:xfrm>
            <a:off x="608857" y="3098268"/>
            <a:ext cx="10974286" cy="18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Palim</a:t>
            </a:r>
            <a:r>
              <a:rPr lang="ko-KR" altLang="en-US" sz="1400" b="1" dirty="0"/>
              <a:t> 서비스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7F11-208B-48BD-AFBB-8CE96C51F7B8}"/>
              </a:ext>
            </a:extLst>
          </p:cNvPr>
          <p:cNvSpPr/>
          <p:nvPr/>
        </p:nvSpPr>
        <p:spPr>
          <a:xfrm>
            <a:off x="608857" y="4931075"/>
            <a:ext cx="4010277" cy="10840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149475-1BD5-4840-95BA-A53F596E0BBB}"/>
              </a:ext>
            </a:extLst>
          </p:cNvPr>
          <p:cNvSpPr/>
          <p:nvPr/>
        </p:nvSpPr>
        <p:spPr>
          <a:xfrm>
            <a:off x="608857" y="4709388"/>
            <a:ext cx="4010277" cy="194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DB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7E3B3B-E187-4258-B414-AE3A6D67AB9A}"/>
              </a:ext>
            </a:extLst>
          </p:cNvPr>
          <p:cNvSpPr/>
          <p:nvPr/>
        </p:nvSpPr>
        <p:spPr>
          <a:xfrm>
            <a:off x="7623175" y="4931075"/>
            <a:ext cx="3959968" cy="10840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3CB87-49DD-457C-9F84-F0BE39F4E86A}"/>
              </a:ext>
            </a:extLst>
          </p:cNvPr>
          <p:cNvSpPr/>
          <p:nvPr/>
        </p:nvSpPr>
        <p:spPr>
          <a:xfrm>
            <a:off x="7623175" y="4709388"/>
            <a:ext cx="3959968" cy="194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Server</a:t>
            </a:r>
            <a:endParaRPr lang="ko-KR" altLang="en-US" sz="1400" b="1" dirty="0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B84B70D8-D653-4E42-8925-DA667C411786}"/>
              </a:ext>
            </a:extLst>
          </p:cNvPr>
          <p:cNvSpPr/>
          <p:nvPr/>
        </p:nvSpPr>
        <p:spPr>
          <a:xfrm>
            <a:off x="829559" y="5039049"/>
            <a:ext cx="867266" cy="890842"/>
          </a:xfrm>
          <a:prstGeom prst="can">
            <a:avLst/>
          </a:prstGeom>
          <a:solidFill>
            <a:srgbClr val="0067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user_data</a:t>
            </a:r>
            <a:r>
              <a:rPr lang="en-US" altLang="ko-KR" sz="1200" dirty="0"/>
              <a:t> Table</a:t>
            </a:r>
            <a:endParaRPr lang="ko-KR" altLang="en-US" sz="1200" dirty="0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DBFD199A-77AE-4AD9-A7D0-33C8BE9D6EE3}"/>
              </a:ext>
            </a:extLst>
          </p:cNvPr>
          <p:cNvSpPr/>
          <p:nvPr/>
        </p:nvSpPr>
        <p:spPr>
          <a:xfrm>
            <a:off x="2172878" y="5039049"/>
            <a:ext cx="867266" cy="890842"/>
          </a:xfrm>
          <a:prstGeom prst="can">
            <a:avLst/>
          </a:prstGeom>
          <a:solidFill>
            <a:srgbClr val="0067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hope_data</a:t>
            </a:r>
            <a:r>
              <a:rPr lang="en-US" altLang="ko-KR" sz="1100" dirty="0"/>
              <a:t> </a:t>
            </a:r>
          </a:p>
          <a:p>
            <a:pPr algn="ctr"/>
            <a:r>
              <a:rPr lang="en-US" altLang="ko-KR" sz="1100" dirty="0"/>
              <a:t>Table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9B29A8BE-D270-4155-8D66-80DA1203F49E}"/>
              </a:ext>
            </a:extLst>
          </p:cNvPr>
          <p:cNvSpPr/>
          <p:nvPr/>
        </p:nvSpPr>
        <p:spPr>
          <a:xfrm>
            <a:off x="3516198" y="5039049"/>
            <a:ext cx="867266" cy="890842"/>
          </a:xfrm>
          <a:prstGeom prst="can">
            <a:avLst/>
          </a:prstGeom>
          <a:solidFill>
            <a:srgbClr val="0067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lprice_per_day</a:t>
            </a:r>
            <a:r>
              <a:rPr lang="en-US" altLang="ko-KR" sz="1200" dirty="0"/>
              <a:t> Table</a:t>
            </a:r>
            <a:endParaRPr lang="ko-KR" altLang="en-US" sz="1200" dirty="0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11791AA0-0E88-4433-A41D-B555F03D0EA6}"/>
              </a:ext>
            </a:extLst>
          </p:cNvPr>
          <p:cNvSpPr/>
          <p:nvPr/>
        </p:nvSpPr>
        <p:spPr>
          <a:xfrm>
            <a:off x="9229058" y="5079542"/>
            <a:ext cx="790063" cy="800100"/>
          </a:xfrm>
          <a:prstGeom prst="cube">
            <a:avLst>
              <a:gd name="adj" fmla="val 9523"/>
            </a:avLst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Tomcat v 8.5</a:t>
            </a:r>
            <a:endParaRPr lang="ko-KR" altLang="en-US" sz="1200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7A16899E-89CE-456C-919A-E94D92480D49}"/>
              </a:ext>
            </a:extLst>
          </p:cNvPr>
          <p:cNvSpPr/>
          <p:nvPr/>
        </p:nvSpPr>
        <p:spPr>
          <a:xfrm rot="16200000">
            <a:off x="2352701" y="4365172"/>
            <a:ext cx="284934" cy="18634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BCC92CD3-DC3F-402E-B61C-0617768A407F}"/>
              </a:ext>
            </a:extLst>
          </p:cNvPr>
          <p:cNvSpPr/>
          <p:nvPr/>
        </p:nvSpPr>
        <p:spPr>
          <a:xfrm rot="16200000">
            <a:off x="9258121" y="4365170"/>
            <a:ext cx="284935" cy="18634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271B77-AB32-484A-AAC7-8AA722C25658}"/>
              </a:ext>
            </a:extLst>
          </p:cNvPr>
          <p:cNvGrpSpPr/>
          <p:nvPr/>
        </p:nvGrpSpPr>
        <p:grpSpPr>
          <a:xfrm>
            <a:off x="3962400" y="1517910"/>
            <a:ext cx="852434" cy="1061477"/>
            <a:chOff x="3962400" y="1264212"/>
            <a:chExt cx="876300" cy="1091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237E137-1031-4364-8AEB-D7165F79CF8B}"/>
                </a:ext>
              </a:extLst>
            </p:cNvPr>
            <p:cNvGrpSpPr/>
            <p:nvPr/>
          </p:nvGrpSpPr>
          <p:grpSpPr>
            <a:xfrm>
              <a:off x="4038913" y="1264212"/>
              <a:ext cx="664426" cy="832352"/>
              <a:chOff x="4021826" y="1580926"/>
              <a:chExt cx="664426" cy="832352"/>
            </a:xfrm>
          </p:grpSpPr>
          <p:sp>
            <p:nvSpPr>
              <p:cNvPr id="24" name="Round Same Side Corner Rectangle 8">
                <a:extLst>
                  <a:ext uri="{FF2B5EF4-FFF2-40B4-BE49-F238E27FC236}">
                    <a16:creationId xmlns:a16="http://schemas.microsoft.com/office/drawing/2014/main" id="{FDDC6AD7-55C7-4EEE-93E7-DAF2A5377815}"/>
                  </a:ext>
                </a:extLst>
              </p:cNvPr>
              <p:cNvSpPr/>
              <p:nvPr/>
            </p:nvSpPr>
            <p:spPr>
              <a:xfrm>
                <a:off x="4108816" y="1580926"/>
                <a:ext cx="549294" cy="550136"/>
              </a:xfrm>
              <a:custGeom>
                <a:avLst/>
                <a:gdLst/>
                <a:ahLst/>
                <a:cxnLst/>
                <a:rect l="l" t="t" r="r" b="b"/>
                <a:pathLst>
                  <a:path w="3197597" h="3202496">
                    <a:moveTo>
                      <a:pt x="601421" y="1611393"/>
                    </a:moveTo>
                    <a:lnTo>
                      <a:pt x="2596176" y="1611393"/>
                    </a:lnTo>
                    <a:cubicBezTo>
                      <a:pt x="2928331" y="1611393"/>
                      <a:pt x="3197594" y="1880656"/>
                      <a:pt x="3197594" y="2212811"/>
                    </a:cubicBezTo>
                    <a:lnTo>
                      <a:pt x="3197594" y="2776360"/>
                    </a:lnTo>
                    <a:lnTo>
                      <a:pt x="3197597" y="2776360"/>
                    </a:lnTo>
                    <a:lnTo>
                      <a:pt x="3197597" y="2914824"/>
                    </a:lnTo>
                    <a:lnTo>
                      <a:pt x="3197198" y="2914824"/>
                    </a:lnTo>
                    <a:lnTo>
                      <a:pt x="3197198" y="3202496"/>
                    </a:lnTo>
                    <a:lnTo>
                      <a:pt x="398" y="3202496"/>
                    </a:lnTo>
                    <a:lnTo>
                      <a:pt x="398" y="2914824"/>
                    </a:lnTo>
                    <a:lnTo>
                      <a:pt x="0" y="2914824"/>
                    </a:lnTo>
                    <a:lnTo>
                      <a:pt x="0" y="2212811"/>
                    </a:lnTo>
                    <a:cubicBezTo>
                      <a:pt x="0" y="1880656"/>
                      <a:pt x="269266" y="1611393"/>
                      <a:pt x="601421" y="1611393"/>
                    </a:cubicBezTo>
                    <a:close/>
                    <a:moveTo>
                      <a:pt x="1598801" y="0"/>
                    </a:moveTo>
                    <a:cubicBezTo>
                      <a:pt x="1998649" y="0"/>
                      <a:pt x="2322791" y="324142"/>
                      <a:pt x="2322791" y="723993"/>
                    </a:cubicBezTo>
                    <a:cubicBezTo>
                      <a:pt x="2322791" y="1123843"/>
                      <a:pt x="1998649" y="1447985"/>
                      <a:pt x="1598801" y="1447985"/>
                    </a:cubicBezTo>
                    <a:cubicBezTo>
                      <a:pt x="1198951" y="1447985"/>
                      <a:pt x="874809" y="1123843"/>
                      <a:pt x="874809" y="723993"/>
                    </a:cubicBezTo>
                    <a:cubicBezTo>
                      <a:pt x="874809" y="324142"/>
                      <a:pt x="1198951" y="0"/>
                      <a:pt x="1598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8FF7B-5974-4E42-8BB7-1CD448ECE08E}"/>
                  </a:ext>
                </a:extLst>
              </p:cNvPr>
              <p:cNvSpPr txBox="1"/>
              <p:nvPr/>
            </p:nvSpPr>
            <p:spPr>
              <a:xfrm>
                <a:off x="4021826" y="2128524"/>
                <a:ext cx="664426" cy="28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비회원</a:t>
                </a:r>
              </a:p>
            </p:txBody>
          </p: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C7FD31-38A7-4AD9-B532-A3BBDB7FC6C7}"/>
                </a:ext>
              </a:extLst>
            </p:cNvPr>
            <p:cNvSpPr/>
            <p:nvPr/>
          </p:nvSpPr>
          <p:spPr>
            <a:xfrm>
              <a:off x="3962400" y="2079260"/>
              <a:ext cx="876300" cy="2761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0812B8-8387-41BF-8C92-A8D4435B7222}"/>
              </a:ext>
            </a:extLst>
          </p:cNvPr>
          <p:cNvGrpSpPr/>
          <p:nvPr/>
        </p:nvGrpSpPr>
        <p:grpSpPr>
          <a:xfrm>
            <a:off x="7043791" y="1517910"/>
            <a:ext cx="852434" cy="1061477"/>
            <a:chOff x="7043791" y="1264212"/>
            <a:chExt cx="876300" cy="109119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061D766-2EC6-47DB-92C3-F33EEA211609}"/>
                </a:ext>
              </a:extLst>
            </p:cNvPr>
            <p:cNvGrpSpPr/>
            <p:nvPr/>
          </p:nvGrpSpPr>
          <p:grpSpPr>
            <a:xfrm>
              <a:off x="7207294" y="1264212"/>
              <a:ext cx="549294" cy="832352"/>
              <a:chOff x="7254723" y="1580926"/>
              <a:chExt cx="549294" cy="832352"/>
            </a:xfrm>
          </p:grpSpPr>
          <p:sp>
            <p:nvSpPr>
              <p:cNvPr id="25" name="Round Same Side Corner Rectangle 8">
                <a:extLst>
                  <a:ext uri="{FF2B5EF4-FFF2-40B4-BE49-F238E27FC236}">
                    <a16:creationId xmlns:a16="http://schemas.microsoft.com/office/drawing/2014/main" id="{ADD62B4E-C347-47FF-9401-394570E0DD0E}"/>
                  </a:ext>
                </a:extLst>
              </p:cNvPr>
              <p:cNvSpPr/>
              <p:nvPr/>
            </p:nvSpPr>
            <p:spPr>
              <a:xfrm>
                <a:off x="7254723" y="1580926"/>
                <a:ext cx="549294" cy="550136"/>
              </a:xfrm>
              <a:custGeom>
                <a:avLst/>
                <a:gdLst/>
                <a:ahLst/>
                <a:cxnLst/>
                <a:rect l="l" t="t" r="r" b="b"/>
                <a:pathLst>
                  <a:path w="3197597" h="3202496">
                    <a:moveTo>
                      <a:pt x="601421" y="1611393"/>
                    </a:moveTo>
                    <a:lnTo>
                      <a:pt x="2596176" y="1611393"/>
                    </a:lnTo>
                    <a:cubicBezTo>
                      <a:pt x="2928331" y="1611393"/>
                      <a:pt x="3197594" y="1880656"/>
                      <a:pt x="3197594" y="2212811"/>
                    </a:cubicBezTo>
                    <a:lnTo>
                      <a:pt x="3197594" y="2776360"/>
                    </a:lnTo>
                    <a:lnTo>
                      <a:pt x="3197597" y="2776360"/>
                    </a:lnTo>
                    <a:lnTo>
                      <a:pt x="3197597" y="2914824"/>
                    </a:lnTo>
                    <a:lnTo>
                      <a:pt x="3197198" y="2914824"/>
                    </a:lnTo>
                    <a:lnTo>
                      <a:pt x="3197198" y="3202496"/>
                    </a:lnTo>
                    <a:lnTo>
                      <a:pt x="398" y="3202496"/>
                    </a:lnTo>
                    <a:lnTo>
                      <a:pt x="398" y="2914824"/>
                    </a:lnTo>
                    <a:lnTo>
                      <a:pt x="0" y="2914824"/>
                    </a:lnTo>
                    <a:lnTo>
                      <a:pt x="0" y="2212811"/>
                    </a:lnTo>
                    <a:cubicBezTo>
                      <a:pt x="0" y="1880656"/>
                      <a:pt x="269266" y="1611393"/>
                      <a:pt x="601421" y="1611393"/>
                    </a:cubicBezTo>
                    <a:close/>
                    <a:moveTo>
                      <a:pt x="1598801" y="0"/>
                    </a:moveTo>
                    <a:cubicBezTo>
                      <a:pt x="1998649" y="0"/>
                      <a:pt x="2322791" y="324142"/>
                      <a:pt x="2322791" y="723993"/>
                    </a:cubicBezTo>
                    <a:cubicBezTo>
                      <a:pt x="2322791" y="1123843"/>
                      <a:pt x="1998649" y="1447985"/>
                      <a:pt x="1598801" y="1447985"/>
                    </a:cubicBezTo>
                    <a:cubicBezTo>
                      <a:pt x="1198951" y="1447985"/>
                      <a:pt x="874809" y="1123843"/>
                      <a:pt x="874809" y="723993"/>
                    </a:cubicBezTo>
                    <a:cubicBezTo>
                      <a:pt x="874809" y="324142"/>
                      <a:pt x="1198951" y="0"/>
                      <a:pt x="1598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BF02DF-6CBD-4EF0-B25D-16D0A702DEC7}"/>
                  </a:ext>
                </a:extLst>
              </p:cNvPr>
              <p:cNvSpPr txBox="1"/>
              <p:nvPr/>
            </p:nvSpPr>
            <p:spPr>
              <a:xfrm>
                <a:off x="7257501" y="2128524"/>
                <a:ext cx="506230" cy="28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회원</a:t>
                </a: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2FDB103-9952-439F-B274-526A2FB499E9}"/>
                </a:ext>
              </a:extLst>
            </p:cNvPr>
            <p:cNvSpPr/>
            <p:nvPr/>
          </p:nvSpPr>
          <p:spPr>
            <a:xfrm>
              <a:off x="7043791" y="2079260"/>
              <a:ext cx="876300" cy="2761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0EA260C-B4D5-40C9-8399-406DE23621A6}"/>
              </a:ext>
            </a:extLst>
          </p:cNvPr>
          <p:cNvSpPr/>
          <p:nvPr/>
        </p:nvSpPr>
        <p:spPr>
          <a:xfrm>
            <a:off x="5742160" y="2064937"/>
            <a:ext cx="361045" cy="24831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77D1108D-443B-4DC2-B644-ADA0B953882A}"/>
              </a:ext>
            </a:extLst>
          </p:cNvPr>
          <p:cNvSpPr/>
          <p:nvPr/>
        </p:nvSpPr>
        <p:spPr>
          <a:xfrm rot="16200000">
            <a:off x="7387536" y="2796581"/>
            <a:ext cx="284935" cy="18634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3A337A32-B969-4248-BBAF-FA0BD172265F}"/>
              </a:ext>
            </a:extLst>
          </p:cNvPr>
          <p:cNvSpPr/>
          <p:nvPr/>
        </p:nvSpPr>
        <p:spPr>
          <a:xfrm rot="16200000">
            <a:off x="4217118" y="2796581"/>
            <a:ext cx="284935" cy="18634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2FFA87B-5C4B-46B2-996B-7E3E672EA9C5}"/>
              </a:ext>
            </a:extLst>
          </p:cNvPr>
          <p:cNvSpPr/>
          <p:nvPr/>
        </p:nvSpPr>
        <p:spPr>
          <a:xfrm>
            <a:off x="904114" y="3495342"/>
            <a:ext cx="4666780" cy="590481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F23AE2-719A-4FE8-AB06-9F5FDA8E84C6}"/>
              </a:ext>
            </a:extLst>
          </p:cNvPr>
          <p:cNvSpPr/>
          <p:nvPr/>
        </p:nvSpPr>
        <p:spPr>
          <a:xfrm>
            <a:off x="3771804" y="1464998"/>
            <a:ext cx="1198493" cy="120309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DEB23EC-0BFF-4207-BE3A-2ED63EABFDCA}"/>
              </a:ext>
            </a:extLst>
          </p:cNvPr>
          <p:cNvSpPr/>
          <p:nvPr/>
        </p:nvSpPr>
        <p:spPr>
          <a:xfrm>
            <a:off x="6875068" y="1464998"/>
            <a:ext cx="1198493" cy="1203097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43FF1F8-9ECF-4A53-9C0F-9AC2DF353C55}"/>
              </a:ext>
            </a:extLst>
          </p:cNvPr>
          <p:cNvSpPr/>
          <p:nvPr/>
        </p:nvSpPr>
        <p:spPr>
          <a:xfrm>
            <a:off x="827793" y="3388620"/>
            <a:ext cx="10526007" cy="796623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C5158F86-CFC0-4D41-9F3A-6B47E251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4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DE93-351D-455A-8F57-38A6684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95518"/>
            <a:ext cx="10515600" cy="897646"/>
          </a:xfrm>
        </p:spPr>
        <p:txBody>
          <a:bodyPr/>
          <a:lstStyle/>
          <a:p>
            <a:r>
              <a:rPr lang="ko-KR" altLang="en-US" dirty="0"/>
              <a:t>개발목표 및 기대효과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1F279-B590-4A68-9F38-CCF0A5C2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34068"/>
            <a:ext cx="5140325" cy="57626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8707E7-BE60-4B9A-A463-0B68AEEF1DB2}"/>
              </a:ext>
            </a:extLst>
          </p:cNvPr>
          <p:cNvCxnSpPr>
            <a:cxnSpLocks/>
          </p:cNvCxnSpPr>
          <p:nvPr/>
        </p:nvCxnSpPr>
        <p:spPr>
          <a:xfrm flipH="1">
            <a:off x="565151" y="2252552"/>
            <a:ext cx="3868327" cy="0"/>
          </a:xfrm>
          <a:prstGeom prst="line">
            <a:avLst/>
          </a:prstGeom>
          <a:ln w="7620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C84454-D392-45CF-A3D2-8F0D5852AD57}"/>
              </a:ext>
            </a:extLst>
          </p:cNvPr>
          <p:cNvSpPr txBox="1"/>
          <p:nvPr/>
        </p:nvSpPr>
        <p:spPr>
          <a:xfrm>
            <a:off x="468079" y="1669721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47485-90F9-4378-8AC4-DD9E988FCEDB}"/>
              </a:ext>
            </a:extLst>
          </p:cNvPr>
          <p:cNvSpPr txBox="1"/>
          <p:nvPr/>
        </p:nvSpPr>
        <p:spPr>
          <a:xfrm>
            <a:off x="9887804" y="1669721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기대효과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A1708C-91A6-409E-B32B-09FAB70813BF}"/>
              </a:ext>
            </a:extLst>
          </p:cNvPr>
          <p:cNvCxnSpPr>
            <a:cxnSpLocks/>
          </p:cNvCxnSpPr>
          <p:nvPr/>
        </p:nvCxnSpPr>
        <p:spPr>
          <a:xfrm flipH="1">
            <a:off x="580391" y="5687695"/>
            <a:ext cx="3868327" cy="0"/>
          </a:xfrm>
          <a:prstGeom prst="line">
            <a:avLst/>
          </a:prstGeom>
          <a:ln w="7620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41D40C-F682-449F-803C-4F3A931611BA}"/>
              </a:ext>
            </a:extLst>
          </p:cNvPr>
          <p:cNvCxnSpPr>
            <a:cxnSpLocks/>
          </p:cNvCxnSpPr>
          <p:nvPr/>
        </p:nvCxnSpPr>
        <p:spPr>
          <a:xfrm flipH="1">
            <a:off x="7613764" y="5680075"/>
            <a:ext cx="3868327" cy="0"/>
          </a:xfrm>
          <a:prstGeom prst="line">
            <a:avLst/>
          </a:prstGeom>
          <a:ln w="7620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61B320D-FC1F-4EA0-B9B8-DB201284231A}"/>
              </a:ext>
            </a:extLst>
          </p:cNvPr>
          <p:cNvCxnSpPr>
            <a:cxnSpLocks/>
          </p:cNvCxnSpPr>
          <p:nvPr/>
        </p:nvCxnSpPr>
        <p:spPr>
          <a:xfrm flipH="1">
            <a:off x="7632814" y="2260172"/>
            <a:ext cx="3868327" cy="0"/>
          </a:xfrm>
          <a:prstGeom prst="line">
            <a:avLst/>
          </a:prstGeom>
          <a:ln w="7620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AABD2D-492F-477B-AB20-89093775410C}"/>
              </a:ext>
            </a:extLst>
          </p:cNvPr>
          <p:cNvCxnSpPr>
            <a:cxnSpLocks/>
          </p:cNvCxnSpPr>
          <p:nvPr/>
        </p:nvCxnSpPr>
        <p:spPr>
          <a:xfrm flipH="1" flipV="1">
            <a:off x="4408808" y="2243026"/>
            <a:ext cx="3231626" cy="3446574"/>
          </a:xfrm>
          <a:prstGeom prst="line">
            <a:avLst/>
          </a:prstGeom>
          <a:ln w="7620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02142A2-E5A3-48EF-ADB4-833666FA34D4}"/>
              </a:ext>
            </a:extLst>
          </p:cNvPr>
          <p:cNvCxnSpPr>
            <a:cxnSpLocks/>
          </p:cNvCxnSpPr>
          <p:nvPr/>
        </p:nvCxnSpPr>
        <p:spPr>
          <a:xfrm flipV="1">
            <a:off x="4425858" y="2252552"/>
            <a:ext cx="3231626" cy="3446574"/>
          </a:xfrm>
          <a:prstGeom prst="line">
            <a:avLst/>
          </a:prstGeom>
          <a:ln w="7620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44D2AA9A-1D92-49CB-A289-CDC0F44AC797}"/>
              </a:ext>
            </a:extLst>
          </p:cNvPr>
          <p:cNvSpPr/>
          <p:nvPr/>
        </p:nvSpPr>
        <p:spPr>
          <a:xfrm>
            <a:off x="5217705" y="3159397"/>
            <a:ext cx="1662066" cy="1662066"/>
          </a:xfrm>
          <a:prstGeom prst="ellipse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latin typeface=" @산돌퍼즐Bk" panose="02030504000101010101" pitchFamily="18" charset="-127"/>
                <a:ea typeface=" @산돌퍼즐Bk" panose="02030504000101010101" pitchFamily="18" charset="-127"/>
              </a:rPr>
              <a:t>Palim</a:t>
            </a:r>
            <a:endParaRPr lang="ko-KR" altLang="en-US" sz="2400" b="1" dirty="0">
              <a:latin typeface=" @산돌퍼즐Bk" panose="02030504000101010101" pitchFamily="18" charset="-127"/>
              <a:ea typeface=" @산돌퍼즐Bk" panose="0203050400010101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4005462-4B8B-4F46-ACAC-21350972E7B7}"/>
              </a:ext>
            </a:extLst>
          </p:cNvPr>
          <p:cNvGrpSpPr/>
          <p:nvPr/>
        </p:nvGrpSpPr>
        <p:grpSpPr>
          <a:xfrm>
            <a:off x="7403574" y="4150811"/>
            <a:ext cx="840312" cy="1022685"/>
            <a:chOff x="10356992" y="2539628"/>
            <a:chExt cx="840312" cy="1022685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508CDA3-66D7-45EA-86B4-C885C7BC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6" b="97578" l="2961" r="95724">
                          <a14:foregroundMark x1="24671" y1="80277" x2="24671" y2="80277"/>
                          <a14:foregroundMark x1="74671" y1="85121" x2="74671" y2="85121"/>
                          <a14:foregroundMark x1="34868" y1="14879" x2="34868" y2="148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56992" y="2539628"/>
              <a:ext cx="840312" cy="80603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5BA46F-9EC4-45BA-B4BE-F70A1B155488}"/>
                </a:ext>
              </a:extLst>
            </p:cNvPr>
            <p:cNvSpPr txBox="1"/>
            <p:nvPr/>
          </p:nvSpPr>
          <p:spPr>
            <a:xfrm>
              <a:off x="10439477" y="3322604"/>
              <a:ext cx="563315" cy="239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사업자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B1A2B38-B773-4868-A6D1-1F62921B4FCC}"/>
              </a:ext>
            </a:extLst>
          </p:cNvPr>
          <p:cNvGrpSpPr/>
          <p:nvPr/>
        </p:nvGrpSpPr>
        <p:grpSpPr>
          <a:xfrm>
            <a:off x="7403574" y="2557596"/>
            <a:ext cx="897261" cy="1091265"/>
            <a:chOff x="8190443" y="2524388"/>
            <a:chExt cx="921989" cy="109126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9DC99A4-4CA1-4B1D-B87E-171EE6CA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313" l="3213" r="983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90443" y="2524388"/>
              <a:ext cx="840313" cy="80603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C9EA2E-6445-450D-A99F-6BDE032A7BB8}"/>
                </a:ext>
              </a:extLst>
            </p:cNvPr>
            <p:cNvSpPr txBox="1"/>
            <p:nvPr/>
          </p:nvSpPr>
          <p:spPr>
            <a:xfrm>
              <a:off x="8248962" y="3307876"/>
              <a:ext cx="863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소비자</a:t>
              </a: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3F6AD17-0CC7-49B8-95C3-5075CEC4D690}"/>
              </a:ext>
            </a:extLst>
          </p:cNvPr>
          <p:cNvSpPr/>
          <p:nvPr/>
        </p:nvSpPr>
        <p:spPr>
          <a:xfrm>
            <a:off x="8432280" y="2741591"/>
            <a:ext cx="2992843" cy="2906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상품구매 편의성 증진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15E1255-54AF-456D-8E0F-E989EC3E2597}"/>
              </a:ext>
            </a:extLst>
          </p:cNvPr>
          <p:cNvSpPr/>
          <p:nvPr/>
        </p:nvSpPr>
        <p:spPr>
          <a:xfrm>
            <a:off x="8432281" y="4404723"/>
            <a:ext cx="2992841" cy="3190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판매제품가격정책 설정에 도움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43F9659-8B77-45B1-A1F0-2E481F699D40}"/>
              </a:ext>
            </a:extLst>
          </p:cNvPr>
          <p:cNvSpPr/>
          <p:nvPr/>
        </p:nvSpPr>
        <p:spPr>
          <a:xfrm>
            <a:off x="8432281" y="4828515"/>
            <a:ext cx="2992841" cy="3179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매출 증진에 도움 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1AFA165-8BF0-42B9-AAE4-FEAAD3523C50}"/>
              </a:ext>
            </a:extLst>
          </p:cNvPr>
          <p:cNvSpPr/>
          <p:nvPr/>
        </p:nvSpPr>
        <p:spPr>
          <a:xfrm>
            <a:off x="593631" y="2496131"/>
            <a:ext cx="3231626" cy="883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소비자의 상품구매편의를 극대화한 희망가격 관리 및 알림 시스템 구축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8A81D8C-69FE-4917-983E-8D722BB02EFE}"/>
              </a:ext>
            </a:extLst>
          </p:cNvPr>
          <p:cNvSpPr/>
          <p:nvPr/>
        </p:nvSpPr>
        <p:spPr>
          <a:xfrm>
            <a:off x="8432281" y="3134865"/>
            <a:ext cx="2992844" cy="3017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합리적 구매를 통한 경제적인 도움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E29ED-010F-4090-900E-90FF23AB661A}"/>
              </a:ext>
            </a:extLst>
          </p:cNvPr>
          <p:cNvSpPr txBox="1"/>
          <p:nvPr/>
        </p:nvSpPr>
        <p:spPr>
          <a:xfrm>
            <a:off x="721268" y="3578670"/>
            <a:ext cx="360547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7A7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희망가격 </a:t>
            </a:r>
            <a:r>
              <a:rPr lang="ko-KR" altLang="en-US" sz="1400" b="1" dirty="0"/>
              <a:t>관리</a:t>
            </a:r>
            <a:r>
              <a:rPr lang="ko-KR" altLang="en-US" sz="1400" dirty="0"/>
              <a:t> 서비스 구현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Clr>
                <a:srgbClr val="0067A7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희망가격 </a:t>
            </a:r>
            <a:r>
              <a:rPr lang="ko-KR" altLang="en-US" sz="1400" b="1" dirty="0"/>
              <a:t>알림</a:t>
            </a:r>
            <a:r>
              <a:rPr lang="ko-KR" altLang="en-US" sz="1400" dirty="0"/>
              <a:t> 서비스 구현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Clr>
                <a:srgbClr val="0067A7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희망가격 도달 </a:t>
            </a:r>
            <a:r>
              <a:rPr lang="ko-KR" altLang="en-US" sz="1400" b="1" dirty="0"/>
              <a:t>예측</a:t>
            </a:r>
            <a:r>
              <a:rPr lang="ko-KR" altLang="en-US" sz="1400" dirty="0"/>
              <a:t> 서비스 구현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Clr>
                <a:srgbClr val="0067A7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희망가격과 현재 최저가 </a:t>
            </a:r>
            <a:r>
              <a:rPr lang="ko-KR" altLang="en-US" sz="1400" b="1" dirty="0"/>
              <a:t>비교 </a:t>
            </a:r>
            <a:r>
              <a:rPr lang="ko-KR" altLang="en-US" sz="1400" dirty="0"/>
              <a:t>기능 구현 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Clr>
                <a:srgbClr val="0067A7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가격하락폭이 큰 상품 </a:t>
            </a:r>
            <a:r>
              <a:rPr lang="ko-KR" altLang="en-US" sz="1400" b="1" dirty="0"/>
              <a:t>추천 </a:t>
            </a:r>
            <a:r>
              <a:rPr lang="ko-KR" altLang="en-US" sz="1400" dirty="0"/>
              <a:t>기능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6EDC9-818C-4F62-B40A-E2977E39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3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7A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374</Words>
  <Application>Microsoft Office PowerPoint</Application>
  <PresentationFormat>와이드스크린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 @산돌퍼즐Bk</vt:lpstr>
      <vt:lpstr>맑은 고딕</vt:lpstr>
      <vt:lpstr>Arial</vt:lpstr>
      <vt:lpstr>Wingdings</vt:lpstr>
      <vt:lpstr>Office 테마</vt:lpstr>
      <vt:lpstr>PowerPoint 프레젠테이션</vt:lpstr>
      <vt:lpstr>목차</vt:lpstr>
      <vt:lpstr>01.  개요</vt:lpstr>
      <vt:lpstr>아이디어 선정과정</vt:lpstr>
      <vt:lpstr>아이디어 선정과정</vt:lpstr>
      <vt:lpstr>로고 및 슬로건</vt:lpstr>
      <vt:lpstr>As-Is &amp; To-Be</vt:lpstr>
      <vt:lpstr>시스템 구성도</vt:lpstr>
      <vt:lpstr>개발목표 및 기대효과</vt:lpstr>
      <vt:lpstr>02.  분석</vt:lpstr>
      <vt:lpstr>업무분석</vt:lpstr>
      <vt:lpstr>업무분석</vt:lpstr>
      <vt:lpstr>업무흐름도(회원)</vt:lpstr>
      <vt:lpstr>업무흐름도(비회원)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윤석 장</dc:creator>
  <cp:lastModifiedBy>윤석 장</cp:lastModifiedBy>
  <cp:revision>347</cp:revision>
  <dcterms:created xsi:type="dcterms:W3CDTF">2018-05-28T09:08:09Z</dcterms:created>
  <dcterms:modified xsi:type="dcterms:W3CDTF">2019-04-01T08:21:41Z</dcterms:modified>
</cp:coreProperties>
</file>