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5" r:id="rId2"/>
    <p:sldId id="407" r:id="rId3"/>
    <p:sldId id="436" r:id="rId4"/>
    <p:sldId id="433" r:id="rId5"/>
    <p:sldId id="441" r:id="rId6"/>
    <p:sldId id="434" r:id="rId7"/>
    <p:sldId id="442" r:id="rId8"/>
    <p:sldId id="437" r:id="rId9"/>
    <p:sldId id="438" r:id="rId10"/>
    <p:sldId id="439" r:id="rId11"/>
    <p:sldId id="299" r:id="rId12"/>
  </p:sldIdLst>
  <p:sldSz cx="12192000" cy="6858000"/>
  <p:notesSz cx="9926638" cy="6669088"/>
  <p:embeddedFontLst>
    <p:embeddedFont>
      <p:font typeface=" @산돌퍼즐Bk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A7"/>
    <a:srgbClr val="FF6699"/>
    <a:srgbClr val="00C73C"/>
    <a:srgbClr val="964F8E"/>
    <a:srgbClr val="09A1FF"/>
    <a:srgbClr val="93D6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1589" autoAdjust="0"/>
  </p:normalViewPr>
  <p:slideViewPr>
    <p:cSldViewPr snapToGrid="0">
      <p:cViewPr varScale="1">
        <p:scale>
          <a:sx n="56" d="100"/>
          <a:sy n="56" d="100"/>
        </p:scale>
        <p:origin x="53" y="2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15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BC847E-3C7D-4EE9-99CB-425B874BD4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417ED8-A5FB-48ED-9066-9DCB3897AB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33FC6-98F2-4288-88E1-AD707DAF1050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9856F-B450-4524-AE65-BC4BDD2F12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34477"/>
            <a:ext cx="4301543" cy="33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E825FF-46DB-48AC-B86A-8215C3B351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8" y="6334477"/>
            <a:ext cx="4301543" cy="33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A9BA9-97D6-49F1-A422-049D3992D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338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B25E9-6F16-4401-98D6-D172857311D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62275" y="833438"/>
            <a:ext cx="4002088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09498"/>
            <a:ext cx="7941310" cy="2625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34477"/>
            <a:ext cx="4301543" cy="33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334477"/>
            <a:ext cx="4301543" cy="33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49DA3-756E-4941-A0A7-9FC774EB8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480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04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4186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9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133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63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286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883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8657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127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804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725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15C69-D1A0-474E-9616-AFAE40C6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416" y="1122363"/>
            <a:ext cx="4152583" cy="955139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A6679-3E45-4378-84A2-B1643DA25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022724"/>
            <a:ext cx="4572000" cy="1235075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E4D26-0306-489A-A443-B3D3D11A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10C4-CA13-4649-BB6A-40902426CFCC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FF497-E27C-4C8C-AA03-9B642D12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E154F-3263-4B0E-B242-716D995B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98545B-23ED-4C85-A4E0-D72BCBD1511A}"/>
              </a:ext>
            </a:extLst>
          </p:cNvPr>
          <p:cNvSpPr/>
          <p:nvPr userDrawn="1"/>
        </p:nvSpPr>
        <p:spPr>
          <a:xfrm>
            <a:off x="5418667" y="609601"/>
            <a:ext cx="6773334" cy="482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91B4EA-A3AE-4BBB-A60D-69A6D232B462}"/>
              </a:ext>
            </a:extLst>
          </p:cNvPr>
          <p:cNvSpPr/>
          <p:nvPr userDrawn="1"/>
        </p:nvSpPr>
        <p:spPr>
          <a:xfrm>
            <a:off x="6028267" y="2369606"/>
            <a:ext cx="2125133" cy="114302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AFEF86-AFE8-4E8E-8F54-E08AF8384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176" t="16905" r="12489" b="32700"/>
          <a:stretch/>
        </p:blipFill>
        <p:spPr>
          <a:xfrm>
            <a:off x="672773" y="1013718"/>
            <a:ext cx="3792416" cy="12074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B8545A-D580-44BF-8617-D8547E15614F}"/>
              </a:ext>
            </a:extLst>
          </p:cNvPr>
          <p:cNvSpPr/>
          <p:nvPr userDrawn="1"/>
        </p:nvSpPr>
        <p:spPr>
          <a:xfrm>
            <a:off x="635898" y="2221195"/>
            <a:ext cx="3868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0067A7"/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Set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하고</a:t>
            </a:r>
            <a:r>
              <a:rPr lang="en-US" altLang="ko-KR" sz="3600" dirty="0">
                <a:solidFill>
                  <a:srgbClr val="0067A7"/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Get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하라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 @산돌퍼즐Bk" panose="02030504000101010101" pitchFamily="18" charset="-127"/>
                <a:ea typeface=" @산돌퍼즐Bk" panose="02030504000101010101" pitchFamily="18" charset="-127"/>
              </a:rPr>
              <a:t>!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 @산돌퍼즐Bk" panose="02030504000101010101" pitchFamily="18" charset="-127"/>
              <a:ea typeface=" @산돌퍼즐Bk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85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3EFB-6D1C-4020-A3C0-DE6A5F38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6DACF5-3817-4F58-BE9F-B9E979B67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96557-751A-469E-A3EA-7B87B35B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9D47-5308-441F-A23C-7C054E92AD7E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3C70C-8380-405A-8AD8-BE3B962A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B945D-1DDB-4D69-AA3A-4CDB3D8A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7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55851-AADB-4FCC-8813-A548E969C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F3E06-F090-4F24-BE52-3997C7D0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8E20E-77F4-45A0-A8B4-9211190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224C-504B-4EDA-A587-1999B7BB2F38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620B7-0CDD-41D9-A4BE-744BE27A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65D-7273-4AE4-B4E7-9B60E6C5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06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41C10-B53C-4A8A-BEA3-FA4758A7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3A497-CB6E-42D9-84E9-DF274348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3321D-AB47-4060-B1A5-DCE6DBD7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1E28-2DB6-4717-9681-7A5C4E3DF58B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8749B-8A2F-4AC6-B977-F45A595C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A36E2-EED6-4D62-8392-C2091917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95F4-9DEF-497F-9AFC-D7B6C7BB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6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65A9955-B34B-4DF2-82B5-33196523E4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1093" y="11585"/>
            <a:ext cx="1490907" cy="7096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33FB4A0-F35F-4A4C-BFA1-142ACF7F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72368"/>
            <a:ext cx="10515600" cy="89764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C7BF6-3885-4B50-B4C2-539F16DB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91" y="1712925"/>
            <a:ext cx="11297709" cy="410051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A3ACF-5D9A-477E-A988-763641A5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CF3B-63C0-49BB-9828-5F78E2BC3636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DAB3F-F544-45F4-A023-7344BDD1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B3B6C-D096-42F4-A2D5-1DD114E1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3BCA6D-ABD8-4E75-A617-0A80F4891958}"/>
              </a:ext>
            </a:extLst>
          </p:cNvPr>
          <p:cNvSpPr/>
          <p:nvPr userDrawn="1"/>
        </p:nvSpPr>
        <p:spPr>
          <a:xfrm>
            <a:off x="567266" y="1021119"/>
            <a:ext cx="2125133" cy="114302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47F7F96-64EE-406D-977A-FF092D8992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79" y="168793"/>
            <a:ext cx="5140325" cy="5762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3">
                    <a:lumMod val="75000"/>
                  </a:schemeClr>
                </a:solidFill>
                <a:ea typeface="HJ돋움체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59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B305F-88CB-4DE6-B343-64F13B8DC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6719" y="868363"/>
            <a:ext cx="4373155" cy="461962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C4E64-C4C7-406C-83BE-527683A2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15C2-30BA-44B8-BE55-A32B82A2BA68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0BFB5-75EA-4850-85D9-6301205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EE34-B4AB-4134-85E4-23ED6FD7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054793-D27E-40F8-A42C-7701C4C55AEF}"/>
              </a:ext>
            </a:extLst>
          </p:cNvPr>
          <p:cNvSpPr/>
          <p:nvPr userDrawn="1"/>
        </p:nvSpPr>
        <p:spPr>
          <a:xfrm>
            <a:off x="961292" y="0"/>
            <a:ext cx="4888523" cy="6858000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935D8B-0EA2-4B93-8E23-B96EFF5D3F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126" y="1919257"/>
            <a:ext cx="4209073" cy="1024456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숫자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87D0BC-5E91-4403-BE69-5C9B8731A1B7}"/>
              </a:ext>
            </a:extLst>
          </p:cNvPr>
          <p:cNvSpPr/>
          <p:nvPr userDrawn="1"/>
        </p:nvSpPr>
        <p:spPr>
          <a:xfrm>
            <a:off x="2324095" y="3189286"/>
            <a:ext cx="2125133" cy="114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952F2-6014-4AFA-9566-4DFE6645F851}"/>
              </a:ext>
            </a:extLst>
          </p:cNvPr>
          <p:cNvSpPr/>
          <p:nvPr userDrawn="1"/>
        </p:nvSpPr>
        <p:spPr>
          <a:xfrm>
            <a:off x="5976399" y="0"/>
            <a:ext cx="190184" cy="6858000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4AB0F-FA54-4AFF-9176-4D650052DE13}"/>
              </a:ext>
            </a:extLst>
          </p:cNvPr>
          <p:cNvSpPr/>
          <p:nvPr userDrawn="1"/>
        </p:nvSpPr>
        <p:spPr>
          <a:xfrm>
            <a:off x="652824" y="0"/>
            <a:ext cx="190184" cy="6858000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8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F82E6-470F-44E5-9B60-8246CF0A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D5D3-C110-48B4-A658-16137B9298BB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F15EE-8C89-4646-9F90-4EF72C3E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53EB41-6FAA-47C5-8D0C-B05A99E1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CC960D49-795D-4DA9-9BCD-2229DD11CE9A}"/>
              </a:ext>
            </a:extLst>
          </p:cNvPr>
          <p:cNvSpPr/>
          <p:nvPr userDrawn="1"/>
        </p:nvSpPr>
        <p:spPr>
          <a:xfrm>
            <a:off x="2482611" y="2256129"/>
            <a:ext cx="7608864" cy="3582062"/>
          </a:xfrm>
          <a:prstGeom prst="cube">
            <a:avLst>
              <a:gd name="adj" fmla="val 17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슬라이드 번호 개체 틀 3">
            <a:extLst>
              <a:ext uri="{FF2B5EF4-FFF2-40B4-BE49-F238E27FC236}">
                <a16:creationId xmlns:a16="http://schemas.microsoft.com/office/drawing/2014/main" id="{470165CF-AC84-43AB-BFE7-D79935111ED6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8CBF0-2010-4DFF-AE3A-D0A1D545D0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7C4078-DF47-47DC-AAF8-30C6C6AD547E}"/>
              </a:ext>
            </a:extLst>
          </p:cNvPr>
          <p:cNvSpPr txBox="1"/>
          <p:nvPr userDrawn="1"/>
        </p:nvSpPr>
        <p:spPr>
          <a:xfrm>
            <a:off x="4426611" y="5952296"/>
            <a:ext cx="2931646" cy="39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Servlet Container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D4077A-3CC7-45D0-BBA9-F7B011806723}"/>
              </a:ext>
            </a:extLst>
          </p:cNvPr>
          <p:cNvSpPr txBox="1"/>
          <p:nvPr userDrawn="1"/>
        </p:nvSpPr>
        <p:spPr>
          <a:xfrm>
            <a:off x="10599031" y="4932509"/>
            <a:ext cx="1311172" cy="36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DB(Oracle)</a:t>
            </a:r>
            <a:endParaRPr lang="ko-KR" altLang="en-US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D60B311-C154-4774-8154-5A95B68AE689}"/>
              </a:ext>
            </a:extLst>
          </p:cNvPr>
          <p:cNvGrpSpPr/>
          <p:nvPr userDrawn="1"/>
        </p:nvGrpSpPr>
        <p:grpSpPr>
          <a:xfrm>
            <a:off x="526116" y="1630388"/>
            <a:ext cx="1542739" cy="4685444"/>
            <a:chOff x="135421" y="1630388"/>
            <a:chExt cx="1542739" cy="468544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25F22C-92E9-4BE1-8EF8-0EE787891415}"/>
                </a:ext>
              </a:extLst>
            </p:cNvPr>
            <p:cNvSpPr txBox="1"/>
            <p:nvPr userDrawn="1"/>
          </p:nvSpPr>
          <p:spPr>
            <a:xfrm>
              <a:off x="135421" y="5952296"/>
              <a:ext cx="1456410" cy="36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>
                  <a:solidFill>
                    <a:srgbClr val="C00000"/>
                  </a:solidFill>
                </a:defRPr>
              </a:lvl1pPr>
            </a:lstStyle>
            <a:p>
              <a:r>
                <a:rPr lang="en-US" altLang="ko-KR" dirty="0"/>
                <a:t>UI(Browser)</a:t>
              </a:r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197B8C1-9917-4573-A000-AF50D25C092F}"/>
                </a:ext>
              </a:extLst>
            </p:cNvPr>
            <p:cNvSpPr/>
            <p:nvPr userDrawn="1"/>
          </p:nvSpPr>
          <p:spPr>
            <a:xfrm>
              <a:off x="152312" y="1630388"/>
              <a:ext cx="1525848" cy="42387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FD790D5-9C81-4893-BA07-8D89245847AB}"/>
                </a:ext>
              </a:extLst>
            </p:cNvPr>
            <p:cNvGrpSpPr/>
            <p:nvPr userDrawn="1"/>
          </p:nvGrpSpPr>
          <p:grpSpPr>
            <a:xfrm>
              <a:off x="220128" y="2371085"/>
              <a:ext cx="1367419" cy="981045"/>
              <a:chOff x="178020" y="3192771"/>
              <a:chExt cx="1367419" cy="981045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7BF81362-8165-49C5-8F1A-61FD68E90E9D}"/>
                  </a:ext>
                </a:extLst>
              </p:cNvPr>
              <p:cNvSpPr/>
              <p:nvPr/>
            </p:nvSpPr>
            <p:spPr>
              <a:xfrm>
                <a:off x="178020" y="3192771"/>
                <a:ext cx="1367419" cy="981045"/>
              </a:xfrm>
              <a:prstGeom prst="cube">
                <a:avLst>
                  <a:gd name="adj" fmla="val 730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AB123E09-FE2B-4FCE-829C-A928477EC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9894" y="3341445"/>
                <a:ext cx="1070456" cy="7716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317500" dir="18900000" sy="23000" kx="-1200000" algn="bl" rotWithShape="0">
                  <a:prstClr val="black">
                    <a:alpha val="0"/>
                  </a:prstClr>
                </a:outerShdw>
              </a:effectLst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E3CFB50-4530-4554-BE8F-C0676B0B9C68}"/>
                </a:ext>
              </a:extLst>
            </p:cNvPr>
            <p:cNvGrpSpPr/>
            <p:nvPr userDrawn="1"/>
          </p:nvGrpSpPr>
          <p:grpSpPr>
            <a:xfrm>
              <a:off x="454590" y="4133297"/>
              <a:ext cx="812165" cy="1308699"/>
              <a:chOff x="321259" y="4437690"/>
              <a:chExt cx="812165" cy="1308699"/>
            </a:xfrm>
          </p:grpSpPr>
          <p:sp>
            <p:nvSpPr>
              <p:cNvPr id="80" name="정육면체 79">
                <a:extLst>
                  <a:ext uri="{FF2B5EF4-FFF2-40B4-BE49-F238E27FC236}">
                    <a16:creationId xmlns:a16="http://schemas.microsoft.com/office/drawing/2014/main" id="{F5D49BB6-AC41-41F1-B570-271577C60D5F}"/>
                  </a:ext>
                </a:extLst>
              </p:cNvPr>
              <p:cNvSpPr/>
              <p:nvPr/>
            </p:nvSpPr>
            <p:spPr>
              <a:xfrm>
                <a:off x="321259" y="4437690"/>
                <a:ext cx="812165" cy="1308699"/>
              </a:xfrm>
              <a:prstGeom prst="cube">
                <a:avLst>
                  <a:gd name="adj" fmla="val 730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98D4472B-AB50-4CF9-8B0C-6A3BA8635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06" y="4597109"/>
                <a:ext cx="594639" cy="1062552"/>
              </a:xfrm>
              <a:prstGeom prst="rect">
                <a:avLst/>
              </a:prstGeom>
            </p:spPr>
          </p:pic>
        </p:grp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EBFA2CC-7F94-4542-B5BE-BA458E7AEF71}"/>
              </a:ext>
            </a:extLst>
          </p:cNvPr>
          <p:cNvGrpSpPr/>
          <p:nvPr userDrawn="1"/>
        </p:nvGrpSpPr>
        <p:grpSpPr>
          <a:xfrm>
            <a:off x="10545501" y="1505355"/>
            <a:ext cx="1311172" cy="1050396"/>
            <a:chOff x="10534409" y="1505355"/>
            <a:chExt cx="1311172" cy="1050396"/>
          </a:xfrm>
        </p:grpSpPr>
        <p:sp>
          <p:nvSpPr>
            <p:cNvPr id="119" name="정육면체 118">
              <a:extLst>
                <a:ext uri="{FF2B5EF4-FFF2-40B4-BE49-F238E27FC236}">
                  <a16:creationId xmlns:a16="http://schemas.microsoft.com/office/drawing/2014/main" id="{4F40F5AD-9371-4E9A-B41D-2AE85D3BAFCA}"/>
                </a:ext>
              </a:extLst>
            </p:cNvPr>
            <p:cNvSpPr/>
            <p:nvPr/>
          </p:nvSpPr>
          <p:spPr>
            <a:xfrm>
              <a:off x="10702967" y="1505355"/>
              <a:ext cx="974056" cy="685885"/>
            </a:xfrm>
            <a:prstGeom prst="cube">
              <a:avLst>
                <a:gd name="adj" fmla="val 103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769447C-1B4C-4DC7-9A41-AE9DA13177A6}"/>
                </a:ext>
              </a:extLst>
            </p:cNvPr>
            <p:cNvSpPr txBox="1"/>
            <p:nvPr/>
          </p:nvSpPr>
          <p:spPr>
            <a:xfrm>
              <a:off x="10534409" y="2186419"/>
              <a:ext cx="131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>
                  <a:solidFill>
                    <a:srgbClr val="C00000"/>
                  </a:solidFill>
                </a:defRPr>
              </a:lvl1pPr>
            </a:lstStyle>
            <a:p>
              <a:r>
                <a:rPr lang="en-US" altLang="ko-KR" dirty="0"/>
                <a:t>API</a:t>
              </a:r>
              <a:endParaRPr lang="ko-KR" altLang="en-US" dirty="0"/>
            </a:p>
          </p:txBody>
        </p:sp>
      </p:grpSp>
      <p:sp>
        <p:nvSpPr>
          <p:cNvPr id="124" name="원통형 123">
            <a:extLst>
              <a:ext uri="{FF2B5EF4-FFF2-40B4-BE49-F238E27FC236}">
                <a16:creationId xmlns:a16="http://schemas.microsoft.com/office/drawing/2014/main" id="{87B0F520-4FE3-40FF-B4AB-FCD9F2102446}"/>
              </a:ext>
            </a:extLst>
          </p:cNvPr>
          <p:cNvSpPr/>
          <p:nvPr/>
        </p:nvSpPr>
        <p:spPr>
          <a:xfrm>
            <a:off x="11046685" y="3926959"/>
            <a:ext cx="593170" cy="952432"/>
          </a:xfrm>
          <a:prstGeom prst="ca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9E8C40E-096F-418A-B373-A1467F3D820F}"/>
              </a:ext>
            </a:extLst>
          </p:cNvPr>
          <p:cNvCxnSpPr>
            <a:cxnSpLocks/>
          </p:cNvCxnSpPr>
          <p:nvPr/>
        </p:nvCxnSpPr>
        <p:spPr>
          <a:xfrm>
            <a:off x="10181133" y="4507562"/>
            <a:ext cx="76828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E3430E9-A25A-4CF2-8C68-9AE9B8E58A88}"/>
              </a:ext>
            </a:extLst>
          </p:cNvPr>
          <p:cNvCxnSpPr>
            <a:cxnSpLocks/>
          </p:cNvCxnSpPr>
          <p:nvPr userDrawn="1"/>
        </p:nvCxnSpPr>
        <p:spPr>
          <a:xfrm>
            <a:off x="2200841" y="1931481"/>
            <a:ext cx="83981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제목 1">
            <a:extLst>
              <a:ext uri="{FF2B5EF4-FFF2-40B4-BE49-F238E27FC236}">
                <a16:creationId xmlns:a16="http://schemas.microsoft.com/office/drawing/2014/main" id="{2558956F-6909-486D-82D6-D017D754DA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49791" y="270591"/>
            <a:ext cx="10515600" cy="89764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1B53456-EC61-489C-B5F7-F65EBEA2B84D}"/>
              </a:ext>
            </a:extLst>
          </p:cNvPr>
          <p:cNvSpPr/>
          <p:nvPr userDrawn="1"/>
        </p:nvSpPr>
        <p:spPr>
          <a:xfrm>
            <a:off x="567266" y="1019342"/>
            <a:ext cx="2125133" cy="114302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텍스트 개체 틀 10">
            <a:extLst>
              <a:ext uri="{FF2B5EF4-FFF2-40B4-BE49-F238E27FC236}">
                <a16:creationId xmlns:a16="http://schemas.microsoft.com/office/drawing/2014/main" id="{F339F8BB-7039-418E-8C2E-A53523CB0633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68079" y="167016"/>
            <a:ext cx="5140325" cy="5762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3">
                    <a:lumMod val="75000"/>
                  </a:schemeClr>
                </a:solidFill>
                <a:ea typeface="HJ돋움체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E7EE36F-A8E0-44AC-8883-4EF77F2480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01093" y="11585"/>
            <a:ext cx="1490907" cy="7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4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3C4F-59EC-4F45-8619-B5A414D7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B29C0-35D1-41D4-9482-EE5BC4650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1D9FEA-A65F-419F-83C4-4376C97D4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BF9686-6A2D-4B49-9ABD-753232725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41C7B2-41E2-4375-9AD9-1592770D2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78F80A-085E-43D1-82B1-C2A0306E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2E8E-0AD1-44A3-91D6-B4BFD07D33D7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5EC47-4074-41A4-9427-A61093F5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14BC1B-745E-420E-A675-15D0C5B5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2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C83E0-EA78-4B55-B3AC-158C5053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E1C72-FEB2-47FC-9367-8D691315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484A-DD85-420B-8859-4E74F89BCDAD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5DCF-30B9-43D4-B96F-8EE051B4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41743D-643E-4208-9D63-089CE43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4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DD6694-1FE7-4D48-8835-4CE45D5C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93A0-3271-4CF8-8BF3-640740DEF2AE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F0EEF0-CF56-4DE2-B755-A505AA8B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00ADF9-44B7-452A-B782-65113A67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CE542-5900-4E68-B781-9C9D725B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80EB-1BEE-4425-94A3-CDEEF6D3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97C5B-3CA2-478C-A637-86411FC00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470BB-DDA3-4723-8F80-FEE46609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555A-A2FF-490D-8862-ABE8341272F9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1A912-8F9B-4731-8B8C-11446789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A360D-41A3-4484-BF83-E17B4CD3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3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EE5E6-9C58-4FA4-A9A5-B05A8DBC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F0C7A5-4AE2-420C-8122-736269979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AF0AC-550A-4524-B42E-B626531D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FC009-029D-447D-A8C3-EF3D6DC9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7DF-8929-4526-BD56-5D2756C43B8C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9E131-D80A-40BE-ABE7-05CF6CCE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6825B-E215-409E-949A-8ABFA5E3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2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DF72F0-16FB-4176-9D71-340A24CD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2F9C7-894D-4DA8-9851-5EC24D86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187E-920D-44EA-8D3B-B9ABC77DE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62E4-5707-4D95-97D5-D71AC926026D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2C0E3-8F7C-4C68-8076-2A97AA3F2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80D11-786A-42A6-84DA-05331C27E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CBF0-2010-4DFF-AE3A-D0A1D545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724DD44-E70A-47AA-BAB9-FD3FF90FEA49}"/>
              </a:ext>
            </a:extLst>
          </p:cNvPr>
          <p:cNvGrpSpPr/>
          <p:nvPr/>
        </p:nvGrpSpPr>
        <p:grpSpPr>
          <a:xfrm>
            <a:off x="3313406" y="1170412"/>
            <a:ext cx="5590240" cy="2333332"/>
            <a:chOff x="2936393" y="1544486"/>
            <a:chExt cx="5590240" cy="23333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295FC80-AB50-4A65-AAAA-A1D258256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76" t="16905" r="12489" b="32700"/>
            <a:stretch/>
          </p:blipFill>
          <p:spPr>
            <a:xfrm>
              <a:off x="2936393" y="1544486"/>
              <a:ext cx="5590240" cy="177989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1893B3-CE8F-44C5-BCA6-C8C83BDA52E3}"/>
                </a:ext>
              </a:extLst>
            </p:cNvPr>
            <p:cNvSpPr/>
            <p:nvPr/>
          </p:nvSpPr>
          <p:spPr>
            <a:xfrm>
              <a:off x="3791162" y="3231487"/>
              <a:ext cx="38807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solidFill>
                    <a:srgbClr val="0067A7"/>
                  </a:solidFill>
                  <a:latin typeface="+mj-ea"/>
                  <a:ea typeface=" @산돌퍼즐Bk" panose="02030504000101010101" pitchFamily="18" charset="-127"/>
                </a:rPr>
                <a:t>Set</a:t>
              </a:r>
              <a:r>
                <a:rPr lang="ko-KR" altLang="en-US" sz="3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 @산돌퍼즐Bk" panose="02030504000101010101" pitchFamily="18" charset="-127"/>
                </a:rPr>
                <a:t>하고</a:t>
              </a:r>
              <a:r>
                <a:rPr lang="en-US" altLang="ko-KR" sz="3600" dirty="0">
                  <a:solidFill>
                    <a:srgbClr val="0067A7"/>
                  </a:solidFill>
                  <a:latin typeface="+mj-ea"/>
                  <a:ea typeface=" @산돌퍼즐Bk" panose="02030504000101010101" pitchFamily="18" charset="-127"/>
                </a:rPr>
                <a:t>Get</a:t>
              </a:r>
              <a:r>
                <a:rPr lang="ko-KR" altLang="en-US" sz="3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 @산돌퍼즐Bk" panose="02030504000101010101" pitchFamily="18" charset="-127"/>
                </a:rPr>
                <a:t>하라</a:t>
              </a:r>
              <a:r>
                <a:rPr lang="en-US" altLang="ko-KR" sz="3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 @산돌퍼즐Bk" panose="02030504000101010101" pitchFamily="18" charset="-127"/>
                </a:rPr>
                <a:t>!</a:t>
              </a:r>
              <a:endParaRPr lang="ko-KR" altLang="en-US" sz="3600" dirty="0">
                <a:solidFill>
                  <a:schemeClr val="bg1">
                    <a:lumMod val="50000"/>
                  </a:schemeClr>
                </a:solidFill>
                <a:latin typeface="+mj-ea"/>
                <a:ea typeface=" @산돌퍼즐Bk" panose="0203050400010101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03CC68-C44A-4E35-A2AB-AFC1251E079A}"/>
              </a:ext>
            </a:extLst>
          </p:cNvPr>
          <p:cNvSpPr/>
          <p:nvPr/>
        </p:nvSpPr>
        <p:spPr>
          <a:xfrm>
            <a:off x="3866367" y="3503744"/>
            <a:ext cx="4484318" cy="151698"/>
          </a:xfrm>
          <a:prstGeom prst="rect">
            <a:avLst/>
          </a:prstGeom>
          <a:solidFill>
            <a:srgbClr val="00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ED1713-1007-4282-B2F0-DAF78FEC4165}"/>
              </a:ext>
            </a:extLst>
          </p:cNvPr>
          <p:cNvSpPr/>
          <p:nvPr/>
        </p:nvSpPr>
        <p:spPr>
          <a:xfrm>
            <a:off x="8903646" y="5485466"/>
            <a:ext cx="23134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201222718 </a:t>
            </a:r>
            <a:r>
              <a:rPr lang="ko-KR" altLang="en-US" sz="2000" dirty="0"/>
              <a:t>최철녕</a:t>
            </a:r>
          </a:p>
          <a:p>
            <a:r>
              <a:rPr lang="en-US" altLang="ko-KR" sz="2000" dirty="0"/>
              <a:t>201523533 </a:t>
            </a:r>
            <a:r>
              <a:rPr lang="ko-KR" altLang="en-US" sz="2000" dirty="0"/>
              <a:t>장윤석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1A42B-8056-46B9-A237-EC1E423E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8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56A7-093D-4875-AE42-69B35C5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 상황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0960D-A116-4CE5-9B71-EE2653B2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170" name="Picture 2" descr="íìíë¡ì ëí ì´ë¯¸ì§ ê²ìê²°ê³¼">
            <a:extLst>
              <a:ext uri="{FF2B5EF4-FFF2-40B4-BE49-F238E27FC236}">
                <a16:creationId xmlns:a16="http://schemas.microsoft.com/office/drawing/2014/main" id="{9C4E4FA5-6B01-4AD5-82A2-FF35295BC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16" y="2171057"/>
            <a:ext cx="3019063" cy="251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ws rdsì ëí ì´ë¯¸ì§ ê²ìê²°ê³¼">
            <a:extLst>
              <a:ext uri="{FF2B5EF4-FFF2-40B4-BE49-F238E27FC236}">
                <a16:creationId xmlns:a16="http://schemas.microsoft.com/office/drawing/2014/main" id="{6D915680-D81A-46AE-ACC6-21FD6069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506" y="2494826"/>
            <a:ext cx="4384234" cy="219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5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D01F7D-B46D-42DC-960C-BF41B7C3E9FF}"/>
              </a:ext>
            </a:extLst>
          </p:cNvPr>
          <p:cNvSpPr txBox="1"/>
          <p:nvPr/>
        </p:nvSpPr>
        <p:spPr>
          <a:xfrm>
            <a:off x="4427839" y="2028616"/>
            <a:ext cx="3336322" cy="28007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8800" dirty="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E752DF-5EDF-4EA6-A6BA-73F9F807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695F4-9DEF-497F-9AFC-D7B6C7BB59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1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E026-A90A-4AE1-8289-3D325592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91" y="272368"/>
            <a:ext cx="10515600" cy="897646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0C3B77-18A5-439A-BADD-41E169C33159}"/>
              </a:ext>
            </a:extLst>
          </p:cNvPr>
          <p:cNvGrpSpPr/>
          <p:nvPr/>
        </p:nvGrpSpPr>
        <p:grpSpPr>
          <a:xfrm>
            <a:off x="3548129" y="1150353"/>
            <a:ext cx="5396684" cy="774206"/>
            <a:chOff x="1629832" y="1434508"/>
            <a:chExt cx="4690409" cy="672884"/>
          </a:xfrm>
        </p:grpSpPr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C63F9692-D33B-4D6C-A0EF-D5CC0B6B9C0C}"/>
                </a:ext>
              </a:extLst>
            </p:cNvPr>
            <p:cNvSpPr/>
            <p:nvPr/>
          </p:nvSpPr>
          <p:spPr>
            <a:xfrm>
              <a:off x="1629832" y="1434508"/>
              <a:ext cx="4294145" cy="665355"/>
            </a:xfrm>
            <a:prstGeom prst="parallelogram">
              <a:avLst/>
            </a:prstGeom>
            <a:solidFill>
              <a:srgbClr val="006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835C4DCC-BE06-43FC-A52C-A473C7781A64}"/>
                </a:ext>
              </a:extLst>
            </p:cNvPr>
            <p:cNvSpPr/>
            <p:nvPr/>
          </p:nvSpPr>
          <p:spPr>
            <a:xfrm>
              <a:off x="2387699" y="1891204"/>
              <a:ext cx="3932542" cy="216188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2DF9D33-CBA6-42CA-A2F3-1D43B7BBE658}"/>
                </a:ext>
              </a:extLst>
            </p:cNvPr>
            <p:cNvSpPr/>
            <p:nvPr/>
          </p:nvSpPr>
          <p:spPr>
            <a:xfrm>
              <a:off x="1682588" y="1536060"/>
              <a:ext cx="801854" cy="4899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01</a:t>
              </a:r>
              <a:endParaRPr lang="ko-KR" altLang="en-US" sz="1200" b="1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06CF61-EB24-41E7-9F3E-BD689510D455}"/>
                </a:ext>
              </a:extLst>
            </p:cNvPr>
            <p:cNvSpPr/>
            <p:nvPr/>
          </p:nvSpPr>
          <p:spPr>
            <a:xfrm>
              <a:off x="2603124" y="1535041"/>
              <a:ext cx="2898949" cy="227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b="1" dirty="0"/>
                <a:t>프로젝트 소개</a:t>
              </a:r>
              <a:endParaRPr lang="ko-KR" altLang="en-US" sz="1400" b="1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508A23-1599-4D93-9B1D-1FEC01CB205A}"/>
              </a:ext>
            </a:extLst>
          </p:cNvPr>
          <p:cNvGrpSpPr/>
          <p:nvPr/>
        </p:nvGrpSpPr>
        <p:grpSpPr>
          <a:xfrm>
            <a:off x="3548129" y="3837025"/>
            <a:ext cx="5396684" cy="774206"/>
            <a:chOff x="1629832" y="2282182"/>
            <a:chExt cx="4690409" cy="672884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0F7FB2C5-2F52-472A-AB67-AF4C934FF5E8}"/>
                </a:ext>
              </a:extLst>
            </p:cNvPr>
            <p:cNvSpPr/>
            <p:nvPr/>
          </p:nvSpPr>
          <p:spPr>
            <a:xfrm>
              <a:off x="1629832" y="2282182"/>
              <a:ext cx="4294145" cy="665355"/>
            </a:xfrm>
            <a:prstGeom prst="parallelogram">
              <a:avLst/>
            </a:prstGeom>
            <a:solidFill>
              <a:srgbClr val="006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265BA330-1F2A-45D7-9573-08F8B771BE02}"/>
                </a:ext>
              </a:extLst>
            </p:cNvPr>
            <p:cNvSpPr/>
            <p:nvPr/>
          </p:nvSpPr>
          <p:spPr>
            <a:xfrm>
              <a:off x="2387699" y="2738878"/>
              <a:ext cx="3932542" cy="216188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7A1EF0A-B277-4868-B9FF-9A23B46E5E89}"/>
                </a:ext>
              </a:extLst>
            </p:cNvPr>
            <p:cNvSpPr/>
            <p:nvPr/>
          </p:nvSpPr>
          <p:spPr>
            <a:xfrm>
              <a:off x="1682588" y="2383734"/>
              <a:ext cx="801854" cy="4899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03</a:t>
              </a:r>
              <a:endParaRPr lang="ko-KR" altLang="en-US" sz="1200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B51A792-7940-4E48-8001-D1DAE2404D1A}"/>
                </a:ext>
              </a:extLst>
            </p:cNvPr>
            <p:cNvSpPr/>
            <p:nvPr/>
          </p:nvSpPr>
          <p:spPr>
            <a:xfrm>
              <a:off x="2603124" y="2355618"/>
              <a:ext cx="2373914" cy="2571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dirty="0" err="1"/>
                <a:t>Palim</a:t>
              </a:r>
              <a:r>
                <a:rPr lang="ko-KR" altLang="en-US" sz="2800" b="1" dirty="0"/>
                <a:t>의 </a:t>
              </a:r>
              <a:r>
                <a:rPr lang="ko-KR" altLang="en-US" sz="2800" b="1" dirty="0" err="1"/>
                <a:t>차별점</a:t>
              </a:r>
              <a:endParaRPr lang="ko-KR" altLang="en-US" sz="1400" b="1" dirty="0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B9F7-376B-48A6-A1AB-4162FA19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8A209C-24CD-461F-A7DC-D7E9C8F70EEB}"/>
              </a:ext>
            </a:extLst>
          </p:cNvPr>
          <p:cNvGrpSpPr/>
          <p:nvPr/>
        </p:nvGrpSpPr>
        <p:grpSpPr>
          <a:xfrm>
            <a:off x="3505211" y="5197985"/>
            <a:ext cx="5396684" cy="774206"/>
            <a:chOff x="1629832" y="2282182"/>
            <a:chExt cx="4690409" cy="672884"/>
          </a:xfrm>
        </p:grpSpPr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676A6DC-5A6D-4CE9-B8C0-7568AFD9E27C}"/>
                </a:ext>
              </a:extLst>
            </p:cNvPr>
            <p:cNvSpPr/>
            <p:nvPr/>
          </p:nvSpPr>
          <p:spPr>
            <a:xfrm>
              <a:off x="1629832" y="2282182"/>
              <a:ext cx="4294145" cy="665355"/>
            </a:xfrm>
            <a:prstGeom prst="parallelogram">
              <a:avLst/>
            </a:prstGeom>
            <a:solidFill>
              <a:srgbClr val="006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B9F42EA1-6BCA-4E99-9118-6287B9467A19}"/>
                </a:ext>
              </a:extLst>
            </p:cNvPr>
            <p:cNvSpPr/>
            <p:nvPr/>
          </p:nvSpPr>
          <p:spPr>
            <a:xfrm>
              <a:off x="2387699" y="2738878"/>
              <a:ext cx="3932542" cy="216188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F5590F7-6FE9-4BD2-A1AA-A4F7D7A9874C}"/>
                </a:ext>
              </a:extLst>
            </p:cNvPr>
            <p:cNvSpPr/>
            <p:nvPr/>
          </p:nvSpPr>
          <p:spPr>
            <a:xfrm>
              <a:off x="1682588" y="2383734"/>
              <a:ext cx="801854" cy="4899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04</a:t>
              </a:r>
              <a:endParaRPr lang="ko-KR" altLang="en-US" sz="12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352B591-A22C-426B-97A8-A026AD7CD04D}"/>
                </a:ext>
              </a:extLst>
            </p:cNvPr>
            <p:cNvSpPr/>
            <p:nvPr/>
          </p:nvSpPr>
          <p:spPr>
            <a:xfrm>
              <a:off x="2603124" y="2355618"/>
              <a:ext cx="2373914" cy="2571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b="1" dirty="0"/>
                <a:t>진행 상황</a:t>
              </a:r>
              <a:endParaRPr lang="ko-KR" altLang="en-US" sz="14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607358-B87B-43F3-8947-3EC9B03BEA76}"/>
              </a:ext>
            </a:extLst>
          </p:cNvPr>
          <p:cNvGrpSpPr/>
          <p:nvPr/>
        </p:nvGrpSpPr>
        <p:grpSpPr>
          <a:xfrm>
            <a:off x="3548129" y="2487190"/>
            <a:ext cx="5396684" cy="774206"/>
            <a:chOff x="1629832" y="1434508"/>
            <a:chExt cx="4690409" cy="672884"/>
          </a:xfrm>
        </p:grpSpPr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900F01AF-C6EA-4FA7-82EF-E71D38A76B70}"/>
                </a:ext>
              </a:extLst>
            </p:cNvPr>
            <p:cNvSpPr/>
            <p:nvPr/>
          </p:nvSpPr>
          <p:spPr>
            <a:xfrm>
              <a:off x="1629832" y="1434508"/>
              <a:ext cx="4294145" cy="665355"/>
            </a:xfrm>
            <a:prstGeom prst="parallelogram">
              <a:avLst/>
            </a:prstGeom>
            <a:solidFill>
              <a:srgbClr val="006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02A46DD4-9EBC-4C0B-A797-9829B2201F55}"/>
                </a:ext>
              </a:extLst>
            </p:cNvPr>
            <p:cNvSpPr/>
            <p:nvPr/>
          </p:nvSpPr>
          <p:spPr>
            <a:xfrm>
              <a:off x="2387699" y="1891204"/>
              <a:ext cx="3932542" cy="216188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3D36AE-BA98-464C-80EA-AF911BA37C49}"/>
                </a:ext>
              </a:extLst>
            </p:cNvPr>
            <p:cNvSpPr/>
            <p:nvPr/>
          </p:nvSpPr>
          <p:spPr>
            <a:xfrm>
              <a:off x="1682588" y="1536060"/>
              <a:ext cx="801854" cy="4899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02</a:t>
              </a:r>
              <a:endParaRPr lang="ko-KR" altLang="en-US" sz="12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5FD147C-52AF-4D43-8FF3-D2E1526D4212}"/>
                </a:ext>
              </a:extLst>
            </p:cNvPr>
            <p:cNvSpPr/>
            <p:nvPr/>
          </p:nvSpPr>
          <p:spPr>
            <a:xfrm>
              <a:off x="2603124" y="1535041"/>
              <a:ext cx="2898949" cy="227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b="1" dirty="0"/>
                <a:t>유사 서비스 분석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41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56A7-093D-4875-AE42-69B35C5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프로젝트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0960D-A116-4CE5-9B71-EE2653B2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784A2-BA77-4552-8EA5-2155FEFB92B6}"/>
              </a:ext>
            </a:extLst>
          </p:cNvPr>
          <p:cNvSpPr/>
          <p:nvPr/>
        </p:nvSpPr>
        <p:spPr>
          <a:xfrm>
            <a:off x="1293246" y="5188433"/>
            <a:ext cx="4972836" cy="319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Clr>
                <a:srgbClr val="0067A7"/>
              </a:buClr>
              <a:buFont typeface="Wingdings" panose="05000000000000000000" pitchFamily="2" charset="2"/>
              <a:buChar char="l"/>
            </a:pPr>
            <a:r>
              <a:rPr lang="ko-KR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희망구매가격을 </a:t>
            </a:r>
            <a:r>
              <a:rPr lang="en-US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Set</a:t>
            </a:r>
            <a:r>
              <a:rPr lang="ko-KR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하고 희망상품을 </a:t>
            </a:r>
            <a:r>
              <a:rPr lang="en-US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Get</a:t>
            </a:r>
            <a:r>
              <a:rPr lang="ko-KR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하라는 의미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0E11A3-0E2D-4937-8EF9-C11B0D4E5E2D}"/>
              </a:ext>
            </a:extLst>
          </p:cNvPr>
          <p:cNvSpPr/>
          <p:nvPr/>
        </p:nvSpPr>
        <p:spPr>
          <a:xfrm>
            <a:off x="945735" y="4503723"/>
            <a:ext cx="3549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0067A7"/>
                </a:solidFill>
                <a:latin typeface="+mj-lt"/>
                <a:ea typeface=" @산돌퍼즐Bk" panose="02030504000101010101" pitchFamily="18" charset="-127"/>
              </a:rPr>
              <a:t>Set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+mj-lt"/>
                <a:ea typeface=" @산돌퍼즐Bk" panose="02030504000101010101" pitchFamily="18" charset="-127"/>
              </a:rPr>
              <a:t>하고</a:t>
            </a:r>
            <a:r>
              <a:rPr lang="en-US" altLang="ko-KR" sz="3600" dirty="0">
                <a:solidFill>
                  <a:srgbClr val="0067A7"/>
                </a:solidFill>
                <a:latin typeface="+mj-lt"/>
                <a:ea typeface=" @산돌퍼즐Bk" panose="02030504000101010101" pitchFamily="18" charset="-127"/>
              </a:rPr>
              <a:t>Get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+mj-lt"/>
                <a:ea typeface=" @산돌퍼즐Bk" panose="02030504000101010101" pitchFamily="18" charset="-127"/>
              </a:rPr>
              <a:t>하라</a:t>
            </a:r>
            <a:r>
              <a:rPr lang="en-US" altLang="ko-KR" sz="3600" dirty="0">
                <a:solidFill>
                  <a:srgbClr val="0067A7"/>
                </a:solidFill>
                <a:latin typeface="+mj-lt"/>
                <a:ea typeface=" @산돌퍼즐Bk" panose="02030504000101010101" pitchFamily="18" charset="-127"/>
              </a:rPr>
              <a:t>!</a:t>
            </a:r>
            <a:endParaRPr lang="ko-KR" altLang="en-US" sz="3600" dirty="0">
              <a:solidFill>
                <a:srgbClr val="0067A7"/>
              </a:solidFill>
              <a:latin typeface="+mj-lt"/>
              <a:ea typeface=" @산돌퍼즐Bk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BDA83-752E-4399-9F3D-79E114C7D553}"/>
              </a:ext>
            </a:extLst>
          </p:cNvPr>
          <p:cNvSpPr txBox="1"/>
          <p:nvPr/>
        </p:nvSpPr>
        <p:spPr>
          <a:xfrm>
            <a:off x="1293246" y="2506593"/>
            <a:ext cx="7441461" cy="942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67A7"/>
              </a:buClr>
              <a:buFont typeface="Wingdings" panose="05000000000000000000" pitchFamily="2" charset="2"/>
              <a:buChar char="l"/>
            </a:pPr>
            <a:r>
              <a:rPr lang="en-US" altLang="ko-KR" sz="1500" b="1" dirty="0"/>
              <a:t>[ </a:t>
            </a:r>
            <a:r>
              <a:rPr lang="en-US" altLang="ko-KR" sz="1500" dirty="0"/>
              <a:t>Price(</a:t>
            </a:r>
            <a:r>
              <a:rPr lang="ko-KR" altLang="en-US" sz="1500" dirty="0"/>
              <a:t>가격</a:t>
            </a:r>
            <a:r>
              <a:rPr lang="en-US" altLang="ko-KR" sz="1500" dirty="0"/>
              <a:t>) + </a:t>
            </a:r>
            <a:r>
              <a:rPr lang="ko-KR" altLang="en-US" sz="1500" dirty="0"/>
              <a:t>알림 </a:t>
            </a:r>
            <a:r>
              <a:rPr lang="en-US" altLang="ko-KR" sz="1500" b="1" dirty="0"/>
              <a:t>]</a:t>
            </a:r>
            <a:r>
              <a:rPr lang="ko-KR" altLang="en-US" sz="1500" dirty="0"/>
              <a:t>의 합성어로</a:t>
            </a:r>
            <a:r>
              <a:rPr lang="en-US" altLang="ko-KR" sz="1500" dirty="0"/>
              <a:t>,</a:t>
            </a:r>
            <a:r>
              <a:rPr lang="ko-KR" altLang="en-US" sz="1500" dirty="0"/>
              <a:t> 희망가격에 도달했을 때 알림을 받는다는 의미</a:t>
            </a:r>
            <a:endParaRPr lang="en-US" altLang="ko-KR" sz="1500" dirty="0"/>
          </a:p>
          <a:p>
            <a:pPr marL="342900" indent="-342900">
              <a:lnSpc>
                <a:spcPct val="200000"/>
              </a:lnSpc>
              <a:buClr>
                <a:srgbClr val="0067A7"/>
              </a:buClr>
              <a:buFont typeface="Wingdings" panose="05000000000000000000" pitchFamily="2" charset="2"/>
              <a:buChar char="l"/>
            </a:pPr>
            <a:r>
              <a:rPr lang="ko-KR" altLang="en-US" sz="1500" dirty="0"/>
              <a:t>알림을 받고 빨리 구매하지 않으면 상품이 팔린</a:t>
            </a:r>
            <a:r>
              <a:rPr lang="en-US" altLang="ko-KR" sz="1500" dirty="0"/>
              <a:t>(</a:t>
            </a:r>
            <a:r>
              <a:rPr lang="en-US" altLang="ko-KR" sz="1500" dirty="0" err="1"/>
              <a:t>Palim</a:t>
            </a:r>
            <a:r>
              <a:rPr lang="en-US" altLang="ko-KR" sz="1500" dirty="0"/>
              <a:t>)</a:t>
            </a:r>
            <a:r>
              <a:rPr lang="ko-KR" altLang="en-US" sz="1500" dirty="0"/>
              <a:t>다는 의미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C87EC5-6D39-4893-8DAF-B18012C6B59B}"/>
              </a:ext>
            </a:extLst>
          </p:cNvPr>
          <p:cNvSpPr/>
          <p:nvPr/>
        </p:nvSpPr>
        <p:spPr>
          <a:xfrm>
            <a:off x="945735" y="1957977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>
                <a:solidFill>
                  <a:srgbClr val="0067A7"/>
                </a:solidFill>
                <a:latin typeface="+mj-lt"/>
                <a:ea typeface=" @산돌퍼즐Bk" panose="02030504000101010101" pitchFamily="18" charset="-127"/>
              </a:rPr>
              <a:t>Palim</a:t>
            </a:r>
            <a:endParaRPr lang="ko-KR" altLang="en-US" sz="3600" dirty="0">
              <a:solidFill>
                <a:srgbClr val="0067A7"/>
              </a:solidFill>
              <a:latin typeface="+mj-lt"/>
              <a:ea typeface=" @산돌퍼즐Bk" panose="02030504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8D2C75-DD83-4898-AE3F-CB919B336B35}"/>
              </a:ext>
            </a:extLst>
          </p:cNvPr>
          <p:cNvCxnSpPr/>
          <p:nvPr/>
        </p:nvCxnSpPr>
        <p:spPr>
          <a:xfrm>
            <a:off x="2859314" y="2293257"/>
            <a:ext cx="7924800" cy="0"/>
          </a:xfrm>
          <a:prstGeom prst="line">
            <a:avLst/>
          </a:prstGeom>
          <a:ln w="57150">
            <a:solidFill>
              <a:srgbClr val="006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3FEEC1-2CC8-49E9-A688-2AEC8D843E58}"/>
              </a:ext>
            </a:extLst>
          </p:cNvPr>
          <p:cNvCxnSpPr>
            <a:cxnSpLocks/>
          </p:cNvCxnSpPr>
          <p:nvPr/>
        </p:nvCxnSpPr>
        <p:spPr>
          <a:xfrm>
            <a:off x="5035090" y="4840514"/>
            <a:ext cx="5769428" cy="0"/>
          </a:xfrm>
          <a:prstGeom prst="line">
            <a:avLst/>
          </a:prstGeom>
          <a:ln w="57150">
            <a:solidFill>
              <a:srgbClr val="006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3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56A7-093D-4875-AE42-69B35C5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유사 서비스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0960D-A116-4CE5-9B71-EE2653B2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2" descr="ë¤ëìì ëí ì´ë¯¸ì§ ê²ìê²°ê³¼">
            <a:extLst>
              <a:ext uri="{FF2B5EF4-FFF2-40B4-BE49-F238E27FC236}">
                <a16:creationId xmlns:a16="http://schemas.microsoft.com/office/drawing/2014/main" id="{7BFA5A07-BA48-43F9-86C9-9AC96A776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40" y="2809698"/>
            <a:ext cx="3705225" cy="123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6BB925C-59F1-46AA-BCB7-9005D55CA040}"/>
              </a:ext>
            </a:extLst>
          </p:cNvPr>
          <p:cNvSpPr txBox="1">
            <a:spLocks/>
          </p:cNvSpPr>
          <p:nvPr/>
        </p:nvSpPr>
        <p:spPr>
          <a:xfrm>
            <a:off x="1903259" y="4218250"/>
            <a:ext cx="3391074" cy="897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/>
              <a:t>다나와</a:t>
            </a:r>
            <a:endParaRPr lang="ko-KR" altLang="en-US" sz="2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2C3AEAB-C78B-4B49-83FA-D345CE1EF8B0}"/>
              </a:ext>
            </a:extLst>
          </p:cNvPr>
          <p:cNvSpPr txBox="1">
            <a:spLocks/>
          </p:cNvSpPr>
          <p:nvPr/>
        </p:nvSpPr>
        <p:spPr>
          <a:xfrm>
            <a:off x="6096000" y="2360875"/>
            <a:ext cx="4887718" cy="366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-</a:t>
            </a:r>
            <a:r>
              <a:rPr lang="ko-KR" altLang="en-US" sz="2400" b="0" dirty="0"/>
              <a:t>최저가 비교 검색</a:t>
            </a:r>
            <a:endParaRPr lang="en-US" altLang="ko-KR" sz="2400" b="0" dirty="0"/>
          </a:p>
          <a:p>
            <a:endParaRPr lang="en-US" altLang="ko-KR" sz="2400" b="0" dirty="0"/>
          </a:p>
          <a:p>
            <a:r>
              <a:rPr lang="en-US" altLang="ko-KR" sz="2400" b="0" dirty="0"/>
              <a:t>-</a:t>
            </a:r>
            <a:r>
              <a:rPr lang="ko-KR" altLang="en-US" sz="2400" b="0" dirty="0"/>
              <a:t>가격 변동 그래프 제공</a:t>
            </a:r>
            <a:endParaRPr lang="en-US" altLang="ko-KR" sz="2400" b="0" dirty="0"/>
          </a:p>
          <a:p>
            <a:endParaRPr lang="en-US" altLang="ko-KR" sz="2400" b="0" dirty="0"/>
          </a:p>
          <a:p>
            <a:r>
              <a:rPr lang="en-US" altLang="ko-KR" sz="2400" b="0" dirty="0"/>
              <a:t>-</a:t>
            </a:r>
            <a:r>
              <a:rPr lang="ko-KR" altLang="en-US" sz="2400" b="0" dirty="0"/>
              <a:t>함께 찾아본 상품</a:t>
            </a:r>
            <a:r>
              <a:rPr lang="en-US" altLang="ko-KR" sz="2400" b="0" dirty="0"/>
              <a:t>(</a:t>
            </a:r>
            <a:r>
              <a:rPr lang="ko-KR" altLang="en-US" sz="2400" b="0" dirty="0"/>
              <a:t>상품 추천</a:t>
            </a:r>
            <a:r>
              <a:rPr lang="en-US" altLang="ko-KR" sz="2400" b="0" dirty="0"/>
              <a:t>)</a:t>
            </a:r>
          </a:p>
          <a:p>
            <a:endParaRPr lang="en-US" altLang="ko-KR" sz="2400" b="0" dirty="0"/>
          </a:p>
          <a:p>
            <a:r>
              <a:rPr lang="en-US" altLang="ko-KR" sz="2400" b="0" dirty="0"/>
              <a:t>-</a:t>
            </a:r>
            <a:r>
              <a:rPr lang="ko-KR" altLang="en-US" sz="2400" b="0" dirty="0"/>
              <a:t>상품과 관련된 기사 제공 </a:t>
            </a:r>
            <a:endParaRPr lang="en-US" altLang="ko-KR" sz="2400" b="0" dirty="0"/>
          </a:p>
          <a:p>
            <a:endParaRPr lang="en-US" altLang="ko-KR" sz="2400" b="0" dirty="0"/>
          </a:p>
          <a:p>
            <a:endParaRPr lang="en-US" altLang="ko-KR" sz="2400" b="0" dirty="0"/>
          </a:p>
          <a:p>
            <a:endParaRPr lang="en-US" altLang="ko-KR" sz="2400" b="0" dirty="0"/>
          </a:p>
          <a:p>
            <a:r>
              <a:rPr lang="ko-KR" altLang="en-US" sz="2400" b="0" dirty="0"/>
              <a:t> </a:t>
            </a:r>
            <a:endParaRPr lang="en-US" altLang="ko-KR" sz="2400" b="0" dirty="0"/>
          </a:p>
          <a:p>
            <a:endParaRPr lang="ko-KR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30362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56A7-093D-4875-AE42-69B35C5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유사 서비스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0960D-A116-4CE5-9B71-EE2653B2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2C3AEAB-C78B-4B49-83FA-D345CE1EF8B0}"/>
              </a:ext>
            </a:extLst>
          </p:cNvPr>
          <p:cNvSpPr txBox="1">
            <a:spLocks/>
          </p:cNvSpPr>
          <p:nvPr/>
        </p:nvSpPr>
        <p:spPr>
          <a:xfrm>
            <a:off x="6096000" y="2360875"/>
            <a:ext cx="4887718" cy="897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-</a:t>
            </a:r>
            <a:r>
              <a:rPr lang="ko-KR" altLang="en-US" sz="2400" b="0" dirty="0"/>
              <a:t>네이버 쇼핑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8AAB27-4FBF-4031-87D9-3F9CEDA4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88" y="1357167"/>
            <a:ext cx="8339624" cy="49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6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56A7-093D-4875-AE42-69B35C5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유사 서비스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0960D-A116-4CE5-9B71-EE2653B2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098" name="Picture 2" descr="ë¤ì´ë²ì¼íì ëí ì´ë¯¸ì§ ê²ìê²°ê³¼">
            <a:extLst>
              <a:ext uri="{FF2B5EF4-FFF2-40B4-BE49-F238E27FC236}">
                <a16:creationId xmlns:a16="http://schemas.microsoft.com/office/drawing/2014/main" id="{CE13C694-2D14-4464-B765-4FC0C423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15" y="2387278"/>
            <a:ext cx="3472405" cy="20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F0BFD45-EA0D-4EE1-BBF3-A33966C5EA96}"/>
              </a:ext>
            </a:extLst>
          </p:cNvPr>
          <p:cNvSpPr txBox="1">
            <a:spLocks/>
          </p:cNvSpPr>
          <p:nvPr/>
        </p:nvSpPr>
        <p:spPr>
          <a:xfrm>
            <a:off x="1760933" y="4661103"/>
            <a:ext cx="3391074" cy="897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네이버 쇼핑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697315-B473-4D1D-BDBD-EE4FF639E112}"/>
              </a:ext>
            </a:extLst>
          </p:cNvPr>
          <p:cNvSpPr txBox="1">
            <a:spLocks/>
          </p:cNvSpPr>
          <p:nvPr/>
        </p:nvSpPr>
        <p:spPr>
          <a:xfrm>
            <a:off x="6077673" y="1714645"/>
            <a:ext cx="4887718" cy="4097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-</a:t>
            </a:r>
            <a:r>
              <a:rPr lang="ko-KR" altLang="en-US" sz="2400" b="0" dirty="0"/>
              <a:t>최저가 비교 검색</a:t>
            </a:r>
            <a:endParaRPr lang="en-US" altLang="ko-KR" sz="2400" b="0" dirty="0"/>
          </a:p>
          <a:p>
            <a:endParaRPr lang="en-US" altLang="ko-KR" sz="2400" b="0" dirty="0"/>
          </a:p>
          <a:p>
            <a:r>
              <a:rPr lang="en-US" altLang="ko-KR" sz="2400" b="0" dirty="0"/>
              <a:t>-</a:t>
            </a:r>
            <a:r>
              <a:rPr lang="ko-KR" altLang="en-US" sz="2400" b="0" dirty="0"/>
              <a:t>연령별 인기도 제공</a:t>
            </a:r>
            <a:endParaRPr lang="en-US" altLang="ko-KR" sz="2400" b="0" dirty="0"/>
          </a:p>
          <a:p>
            <a:endParaRPr lang="en-US" altLang="ko-KR" sz="2400" b="0" dirty="0"/>
          </a:p>
          <a:p>
            <a:r>
              <a:rPr lang="en-US" altLang="ko-KR" sz="2400" b="0" dirty="0"/>
              <a:t>-</a:t>
            </a:r>
            <a:r>
              <a:rPr lang="ko-KR" altLang="en-US" sz="2400" b="0" dirty="0" err="1"/>
              <a:t>상품수</a:t>
            </a:r>
            <a:r>
              <a:rPr lang="ko-KR" altLang="en-US" sz="2400" b="0" dirty="0"/>
              <a:t> 추이 그래프 제공</a:t>
            </a:r>
            <a:endParaRPr lang="en-US" altLang="ko-KR" sz="2400" b="0" dirty="0"/>
          </a:p>
          <a:p>
            <a:r>
              <a:rPr lang="ko-KR" altLang="en-US" sz="2400" b="0" dirty="0"/>
              <a:t> </a:t>
            </a:r>
            <a:endParaRPr lang="en-US" altLang="ko-KR" sz="2400" b="0" dirty="0"/>
          </a:p>
          <a:p>
            <a:r>
              <a:rPr lang="en-US" altLang="ko-KR" sz="2400" b="0" dirty="0"/>
              <a:t>-</a:t>
            </a:r>
            <a:r>
              <a:rPr lang="ko-KR" altLang="en-US" sz="2400" b="0" dirty="0"/>
              <a:t>가격 변동 그래프 제공 </a:t>
            </a:r>
            <a:endParaRPr lang="en-US" altLang="ko-KR" sz="2400" b="0" dirty="0"/>
          </a:p>
        </p:txBody>
      </p:sp>
    </p:spTree>
    <p:extLst>
      <p:ext uri="{BB962C8B-B14F-4D97-AF65-F5344CB8AC3E}">
        <p14:creationId xmlns:p14="http://schemas.microsoft.com/office/powerpoint/2010/main" val="256969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56A7-093D-4875-AE42-69B35C5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유사 서비스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0960D-A116-4CE5-9B71-EE2653B2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F0BFD45-EA0D-4EE1-BBF3-A33966C5EA96}"/>
              </a:ext>
            </a:extLst>
          </p:cNvPr>
          <p:cNvSpPr txBox="1">
            <a:spLocks/>
          </p:cNvSpPr>
          <p:nvPr/>
        </p:nvSpPr>
        <p:spPr>
          <a:xfrm>
            <a:off x="1760933" y="4661103"/>
            <a:ext cx="3391074" cy="897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네이버 쇼핑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697315-B473-4D1D-BDBD-EE4FF639E112}"/>
              </a:ext>
            </a:extLst>
          </p:cNvPr>
          <p:cNvSpPr txBox="1">
            <a:spLocks/>
          </p:cNvSpPr>
          <p:nvPr/>
        </p:nvSpPr>
        <p:spPr>
          <a:xfrm>
            <a:off x="5717894" y="2151326"/>
            <a:ext cx="4887718" cy="897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-</a:t>
            </a:r>
            <a:r>
              <a:rPr lang="ko-KR" altLang="en-US" sz="2400" b="0" dirty="0"/>
              <a:t>네이버 쇼핑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DB145A-82DA-454F-98BE-C074D0ED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106" y="1452089"/>
            <a:ext cx="8912506" cy="44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9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56A7-093D-4875-AE42-69B35C5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Palim</a:t>
            </a:r>
            <a:r>
              <a:rPr lang="ko-KR" altLang="en-US" sz="3200" dirty="0"/>
              <a:t>의 </a:t>
            </a:r>
            <a:r>
              <a:rPr lang="ko-KR" altLang="en-US" sz="3200" dirty="0" err="1"/>
              <a:t>차별점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0960D-A116-4CE5-9B71-EE2653B2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8CBF0-2010-4DFF-AE3A-D0A1D545D09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B479F4-BA08-418B-BD66-B3539DE77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0" y="2633662"/>
            <a:ext cx="4914900" cy="1590675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304C77DE-D920-418F-81D0-99C961968261}"/>
              </a:ext>
            </a:extLst>
          </p:cNvPr>
          <p:cNvSpPr txBox="1">
            <a:spLocks/>
          </p:cNvSpPr>
          <p:nvPr/>
        </p:nvSpPr>
        <p:spPr>
          <a:xfrm>
            <a:off x="6400800" y="1516283"/>
            <a:ext cx="5257799" cy="4313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buClr>
                <a:srgbClr val="0067A7"/>
              </a:buClr>
            </a:pPr>
            <a:endParaRPr lang="en-US" altLang="ko-KR" sz="2200" b="0" dirty="0"/>
          </a:p>
          <a:p>
            <a:pPr>
              <a:lnSpc>
                <a:spcPct val="150000"/>
              </a:lnSpc>
              <a:buClr>
                <a:srgbClr val="0067A7"/>
              </a:buClr>
            </a:pPr>
            <a:r>
              <a:rPr lang="en-US" altLang="ko-KR" sz="2200" b="0" dirty="0"/>
              <a:t>-</a:t>
            </a:r>
            <a:r>
              <a:rPr lang="ko-KR" altLang="en-US" sz="2200" b="0" dirty="0"/>
              <a:t>희망가격 알림 서비스 구현</a:t>
            </a:r>
            <a:endParaRPr lang="en-US" altLang="ko-KR" sz="2200" b="0" dirty="0"/>
          </a:p>
          <a:p>
            <a:pPr>
              <a:lnSpc>
                <a:spcPct val="150000"/>
              </a:lnSpc>
              <a:buClr>
                <a:srgbClr val="0067A7"/>
              </a:buClr>
            </a:pPr>
            <a:endParaRPr lang="en-US" altLang="ko-KR" sz="2200" b="0" dirty="0"/>
          </a:p>
          <a:p>
            <a:pPr>
              <a:lnSpc>
                <a:spcPct val="150000"/>
              </a:lnSpc>
              <a:buClr>
                <a:srgbClr val="0067A7"/>
              </a:buClr>
            </a:pPr>
            <a:r>
              <a:rPr lang="en-US" altLang="ko-KR" sz="2200" b="0" dirty="0"/>
              <a:t>-</a:t>
            </a:r>
            <a:r>
              <a:rPr lang="ko-KR" altLang="en-US" sz="2200" b="0" dirty="0"/>
              <a:t>희망가격 도달 예측 서비스 구현</a:t>
            </a:r>
            <a:endParaRPr lang="en-US" altLang="ko-KR" sz="2200" b="0" dirty="0"/>
          </a:p>
          <a:p>
            <a:pPr>
              <a:lnSpc>
                <a:spcPct val="150000"/>
              </a:lnSpc>
              <a:buClr>
                <a:srgbClr val="0067A7"/>
              </a:buClr>
            </a:pPr>
            <a:endParaRPr lang="en-US" altLang="ko-KR" sz="2200" b="0" dirty="0"/>
          </a:p>
          <a:p>
            <a:pPr>
              <a:lnSpc>
                <a:spcPct val="150000"/>
              </a:lnSpc>
              <a:buClr>
                <a:srgbClr val="0067A7"/>
              </a:buClr>
            </a:pPr>
            <a:r>
              <a:rPr lang="en-US" altLang="ko-KR" sz="2200" b="0" dirty="0"/>
              <a:t>-</a:t>
            </a:r>
            <a:r>
              <a:rPr lang="ko-KR" altLang="en-US" sz="2200" b="0" dirty="0"/>
              <a:t>가격하락폭이 큰 상품 추천 기능 구현</a:t>
            </a:r>
            <a:endParaRPr lang="ko-KR" altLang="en-US" sz="2200" dirty="0"/>
          </a:p>
          <a:p>
            <a:endParaRPr lang="ko-KR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50516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56A7-093D-4875-AE42-69B35C5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 상황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0960D-A116-4CE5-9B71-EE2653B2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CBF0-2010-4DFF-AE3A-D0A1D545D09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2A750F-86D7-4B83-9D3C-02EB22F9F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36" y="2471507"/>
            <a:ext cx="2813571" cy="1574353"/>
          </a:xfrm>
          <a:prstGeom prst="rect">
            <a:avLst/>
          </a:prstGeom>
        </p:spPr>
      </p:pic>
      <p:pic>
        <p:nvPicPr>
          <p:cNvPr id="6146" name="Picture 2" descr="html css jsì ëí ì´ë¯¸ì§ ê²ìê²°ê³¼">
            <a:extLst>
              <a:ext uri="{FF2B5EF4-FFF2-40B4-BE49-F238E27FC236}">
                <a16:creationId xmlns:a16="http://schemas.microsoft.com/office/drawing/2014/main" id="{F9834C2A-2121-4BB8-8E08-8AB11A5A4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60" y="2217547"/>
            <a:ext cx="3265509" cy="191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oracle db logoì ëí ì´ë¯¸ì§ ê²ìê²°ê³¼">
            <a:extLst>
              <a:ext uri="{FF2B5EF4-FFF2-40B4-BE49-F238E27FC236}">
                <a16:creationId xmlns:a16="http://schemas.microsoft.com/office/drawing/2014/main" id="{A3F83FAB-2194-4726-B7B8-F67BD2AF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54" y="2361039"/>
            <a:ext cx="3226114" cy="175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9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67A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7301</TotalTime>
  <Words>171</Words>
  <Application>Microsoft Office PowerPoint</Application>
  <PresentationFormat>와이드스크린</PresentationFormat>
  <Paragraphs>67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Wingdings</vt:lpstr>
      <vt:lpstr>맑은 고딕</vt:lpstr>
      <vt:lpstr> @산돌퍼즐Bk</vt:lpstr>
      <vt:lpstr>Arial</vt:lpstr>
      <vt:lpstr>Office 테마</vt:lpstr>
      <vt:lpstr>PowerPoint 프레젠테이션</vt:lpstr>
      <vt:lpstr>목차</vt:lpstr>
      <vt:lpstr>프로젝트 소개</vt:lpstr>
      <vt:lpstr>유사 서비스 분석</vt:lpstr>
      <vt:lpstr>유사 서비스 분석</vt:lpstr>
      <vt:lpstr>유사 서비스 분석</vt:lpstr>
      <vt:lpstr>유사 서비스 분석</vt:lpstr>
      <vt:lpstr>Palim의 차별점</vt:lpstr>
      <vt:lpstr>진행 상황</vt:lpstr>
      <vt:lpstr>진행 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윤석 장</dc:creator>
  <cp:lastModifiedBy>철녕 최</cp:lastModifiedBy>
  <cp:revision>368</cp:revision>
  <dcterms:created xsi:type="dcterms:W3CDTF">2018-05-28T09:08:09Z</dcterms:created>
  <dcterms:modified xsi:type="dcterms:W3CDTF">2019-05-13T05:39:31Z</dcterms:modified>
</cp:coreProperties>
</file>