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7" r:id="rId2"/>
    <p:sldId id="275" r:id="rId3"/>
    <p:sldId id="274" r:id="rId4"/>
    <p:sldId id="278" r:id="rId5"/>
    <p:sldId id="270" r:id="rId6"/>
    <p:sldId id="273" r:id="rId7"/>
    <p:sldId id="279" r:id="rId8"/>
    <p:sldId id="277" r:id="rId9"/>
    <p:sldId id="280" r:id="rId10"/>
    <p:sldId id="281" r:id="rId11"/>
    <p:sldId id="283" r:id="rId12"/>
    <p:sldId id="282" r:id="rId13"/>
    <p:sldId id="284" r:id="rId14"/>
    <p:sldId id="291" r:id="rId15"/>
    <p:sldId id="285" r:id="rId16"/>
    <p:sldId id="286" r:id="rId17"/>
    <p:sldId id="287" r:id="rId18"/>
    <p:sldId id="289" r:id="rId19"/>
    <p:sldId id="288" r:id="rId20"/>
    <p:sldId id="290" r:id="rId21"/>
    <p:sldId id="292" r:id="rId22"/>
    <p:sldId id="293" r:id="rId23"/>
    <p:sldId id="294" r:id="rId24"/>
    <p:sldId id="295" r:id="rId25"/>
    <p:sldId id="296" r:id="rId26"/>
    <p:sldId id="297" r:id="rId27"/>
    <p:sldId id="306" r:id="rId28"/>
    <p:sldId id="298" r:id="rId29"/>
    <p:sldId id="299" r:id="rId30"/>
    <p:sldId id="300" r:id="rId31"/>
    <p:sldId id="301" r:id="rId32"/>
    <p:sldId id="302" r:id="rId33"/>
    <p:sldId id="305" r:id="rId34"/>
    <p:sldId id="304" r:id="rId35"/>
    <p:sldId id="308" r:id="rId36"/>
    <p:sldId id="307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923BF-63E4-490B-9BA2-A9B715518AF6}" type="datetimeFigureOut">
              <a:rPr lang="fr-FR" smtClean="0"/>
              <a:t>09/10/2019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1017A-5B59-455F-9199-A077A6AF2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46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9CF9F-6A5D-4F32-8DB1-A26AA17B1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F362C4-0295-4875-A127-DB0E67518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89BD7D-B1F8-4637-9ED3-12FA0541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44C8-D508-4A9C-BF86-853C35F81AB5}" type="datetime1">
              <a:rPr lang="fr-FR" smtClean="0"/>
              <a:t>09/10/2019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E5EAF3-44D5-4856-B2A1-174DAF3E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D57BE-1021-4555-A39A-2034B347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74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03467-EF52-4FCF-A0D4-AF597619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51390A-95A5-4887-8E72-504D4BDE1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44E89C-DEAC-4889-8405-209BB521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A270-8861-4E65-BCCA-3A1FD3530AF7}" type="datetime1">
              <a:rPr lang="fr-FR" smtClean="0"/>
              <a:t>09/10/2019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E0161-601B-47C9-ACBB-A295A7C2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48FCB3-3A00-4759-A322-71C22D7C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06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2E8DDE-1193-477B-A33C-169B4B57F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CC9130-1A4E-43A5-B995-64AFB44DE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42F6EC-10CC-40AD-A0EA-03EE31EF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223D-98CF-4E51-8252-CA2A0B3F327A}" type="datetime1">
              <a:rPr lang="fr-FR" smtClean="0"/>
              <a:t>09/10/2019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F92B37-852C-4557-968D-527D83CC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3923E8-7C8D-4F5A-BE6A-96EEB0C1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40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956D2-372D-453B-A6F7-40A840D4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77283D-B1AB-4F76-902A-9A3848A8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5BA5A7-3178-4EFF-868D-A2239274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1638-F5FC-469C-9D26-CDCDDFE3D543}" type="datetime1">
              <a:rPr lang="fr-FR" smtClean="0"/>
              <a:t>09/10/2019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C1449A-E652-4900-8643-E74F43A0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6B2466-A9B5-4E16-BBC4-F728DB50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59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1E2CF-34BC-48AD-A171-57ECEDA6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B910A9-D03A-403D-B4FA-FAF88A3B9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39DF82-8376-4275-9AC9-54507B28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5005-260E-4763-9F18-EAADF3ED38A5}" type="datetime1">
              <a:rPr lang="fr-FR" smtClean="0"/>
              <a:t>09/10/2019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2FAE4-57BF-47E5-87FB-1109A506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F4D9D5-7839-404C-A3B5-DC979D89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18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739C1-B31E-4787-83DD-FFB91957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BB7C51-936B-4226-995C-1848D9DAE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8B880A-BC4A-4CB0-B344-887DCFC5C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08B8F4-D37A-43EA-8D68-4DF89AD1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FB3F-AE55-481E-B88D-0A76E9DEFE5B}" type="datetime1">
              <a:rPr lang="fr-FR" smtClean="0"/>
              <a:t>09/10/2019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C3AB62-21B2-49F5-B388-06D7E787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DBDA11-3B71-4BB3-BCC7-9B19B69E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90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F507B3-24A7-442E-9AB4-80BF0A1C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CE560F-4184-4F8B-A685-8861CD8E4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ED22D8-07F8-4204-A555-B49CD86FA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094CA2-2BE2-411D-9824-21F4AFDB4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253A66-9F4C-4480-A270-F6A17C3F0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666A57-D980-4FD4-B423-657FF4DE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3953-7BAF-452C-8B94-2ED1D26A34E0}" type="datetime1">
              <a:rPr lang="fr-FR" smtClean="0"/>
              <a:t>09/10/2019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781150-8C43-442D-AC7F-D639C272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ECFE4E-A2F3-4FDF-8386-A22C6477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3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0F8D8-7F0E-4D31-81CD-71D35DBD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CA701E-35AB-4C5C-8CF2-08284D76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9275-CF7F-453C-AAEF-C56D89AF1BDB}" type="datetime1">
              <a:rPr lang="fr-FR" smtClean="0"/>
              <a:t>09/10/2019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9E5C8C-CF32-4687-811E-915AF279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35F40B-0EBF-4452-905F-3676916B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52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D1F62F-C47F-4451-9886-2F2C306D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F371-7072-419E-8732-C1B35F24D853}" type="datetime1">
              <a:rPr lang="fr-FR" smtClean="0"/>
              <a:t>09/10/2019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D0523B-C8FD-487A-93BA-A34071E2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081E90-7A95-450A-8901-8A83647C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37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01200-7B01-4820-8747-3112491F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DD84-2DFF-4A9D-92C2-2F8D631F9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163486-95FF-4660-B339-3FD1D6DD8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10D5B3-BCBE-47C3-B01C-F3A92116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BF86-B200-45DE-9D11-69802A76F0B2}" type="datetime1">
              <a:rPr lang="fr-FR" smtClean="0"/>
              <a:t>09/10/2019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CE08B7-DE84-43BE-8DDB-5556C223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03E8-940F-4792-847B-E34FC40D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24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045CB-C473-4530-95BA-CF475548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E282C4-E945-43EF-8A59-5F8292FDD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F28BC6-60F2-4F87-AD39-8F7A4FFB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9BF275-730C-4642-BF05-38F61F69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ABB3-4E2F-48AB-A8E5-DEAA484AE94C}" type="datetime1">
              <a:rPr lang="fr-FR" smtClean="0"/>
              <a:t>09/10/2019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48478E-EA81-455E-BF22-63FC14BB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BD40B2-622C-443D-8996-C70C543E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68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F32293-3062-496C-8D68-92194888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AD669E-321B-476C-978B-61962CBF8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109B63-4E6F-4013-AF34-CF2A2D10A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1EA53-A227-486D-8D65-AC93A7AB0641}" type="datetime1">
              <a:rPr lang="fr-FR" smtClean="0"/>
              <a:t>09/10/2019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3BFCF2-95BE-49CB-8DE7-6EAD1BC65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C0E159-A7B9-49DE-BD1A-173D83ED3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0CA5-8C0D-47F2-9F30-20F39801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1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9ECDB-03A7-4ACB-9C76-1F7008F3B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332" y="1676037"/>
            <a:ext cx="9144000" cy="2387600"/>
          </a:xfrm>
        </p:spPr>
        <p:txBody>
          <a:bodyPr/>
          <a:lstStyle/>
          <a:p>
            <a:r>
              <a:rPr lang="fr-FR" dirty="0">
                <a:latin typeface="Baskerville Old Face" panose="02020602080505020303" pitchFamily="18" charset="0"/>
              </a:rPr>
              <a:t>Introduction </a:t>
            </a:r>
            <a:br>
              <a:rPr lang="fr-FR" dirty="0">
                <a:latin typeface="Baskerville Old Face" panose="02020602080505020303" pitchFamily="18" charset="0"/>
              </a:rPr>
            </a:br>
            <a:r>
              <a:rPr lang="fr-FR" dirty="0">
                <a:latin typeface="Baskerville Old Face" panose="02020602080505020303" pitchFamily="18" charset="0"/>
              </a:rPr>
              <a:t>à l’algorithmie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A17DF-3E1F-46DA-B874-A3C6D38C763D}"/>
              </a:ext>
            </a:extLst>
          </p:cNvPr>
          <p:cNvSpPr/>
          <p:nvPr/>
        </p:nvSpPr>
        <p:spPr>
          <a:xfrm>
            <a:off x="1307345" y="1785094"/>
            <a:ext cx="9375974" cy="262751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B11CD4-5FEF-4A86-9D91-BF53F463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6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Les conditions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10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3"/>
            <a:ext cx="11241247" cy="9136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E6F52-3D34-422E-BE39-1757D8310800}"/>
              </a:ext>
            </a:extLst>
          </p:cNvPr>
          <p:cNvSpPr/>
          <p:nvPr/>
        </p:nvSpPr>
        <p:spPr>
          <a:xfrm>
            <a:off x="556469" y="1691317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Permet de ne pas avoir un code linéaire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F90BD8-5332-43C0-96E3-D0C9F6B250F9}"/>
              </a:ext>
            </a:extLst>
          </p:cNvPr>
          <p:cNvSpPr/>
          <p:nvPr/>
        </p:nvSpPr>
        <p:spPr>
          <a:xfrm>
            <a:off x="394283" y="2515337"/>
            <a:ext cx="11241247" cy="913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7E4D65-DAA3-45C6-95EB-D33A8C316411}"/>
              </a:ext>
            </a:extLst>
          </p:cNvPr>
          <p:cNvSpPr/>
          <p:nvPr/>
        </p:nvSpPr>
        <p:spPr>
          <a:xfrm>
            <a:off x="556469" y="2726252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Teste une condition, exemple : 2&gt;3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7EAA1C-4A2A-462B-AA1D-8A04AAA9ED95}"/>
              </a:ext>
            </a:extLst>
          </p:cNvPr>
          <p:cNvSpPr/>
          <p:nvPr/>
        </p:nvSpPr>
        <p:spPr>
          <a:xfrm>
            <a:off x="394283" y="3560122"/>
            <a:ext cx="11241247" cy="18680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3370BF-8ED1-402F-954E-CE00C7F9A6D8}"/>
              </a:ext>
            </a:extLst>
          </p:cNvPr>
          <p:cNvSpPr/>
          <p:nvPr/>
        </p:nvSpPr>
        <p:spPr>
          <a:xfrm>
            <a:off x="556469" y="3691854"/>
            <a:ext cx="10613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If a &gt; 3 : #Condition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</a:t>
            </a:r>
            <a:r>
              <a:rPr lang="fr-FR" sz="2400" dirty="0" err="1">
                <a:latin typeface="Baskerville Old Face" panose="02020602080505020303" pitchFamily="18" charset="0"/>
              </a:rPr>
              <a:t>print</a:t>
            </a:r>
            <a:r>
              <a:rPr lang="fr-FR" sz="2400" dirty="0">
                <a:latin typeface="Baskerville Old Face" panose="02020602080505020303" pitchFamily="18" charset="0"/>
              </a:rPr>
              <a:t> (‘Ok ’)     #Bloc d’instruction 1</a:t>
            </a:r>
          </a:p>
          <a:p>
            <a:r>
              <a:rPr lang="fr-FR" sz="2400" dirty="0" err="1">
                <a:latin typeface="Baskerville Old Face" panose="02020602080505020303" pitchFamily="18" charset="0"/>
              </a:rPr>
              <a:t>Else</a:t>
            </a:r>
            <a:r>
              <a:rPr lang="fr-FR" sz="2400" dirty="0">
                <a:latin typeface="Baskerville Old Face" panose="02020602080505020303" pitchFamily="18" charset="0"/>
              </a:rPr>
              <a:t> :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</a:t>
            </a:r>
            <a:r>
              <a:rPr lang="fr-FR" sz="2400" dirty="0" err="1">
                <a:latin typeface="Baskerville Old Face" panose="02020602080505020303" pitchFamily="18" charset="0"/>
              </a:rPr>
              <a:t>print</a:t>
            </a:r>
            <a:r>
              <a:rPr lang="fr-FR" sz="2400" dirty="0">
                <a:latin typeface="Baskerville Old Face" panose="02020602080505020303" pitchFamily="18" charset="0"/>
              </a:rPr>
              <a:t>(‘Pas Ok’) #Bloc d’instruction 2 (optionnel)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57A7D8-607E-4A06-953E-BA2CDBCAE574}"/>
              </a:ext>
            </a:extLst>
          </p:cNvPr>
          <p:cNvSpPr/>
          <p:nvPr/>
        </p:nvSpPr>
        <p:spPr>
          <a:xfrm>
            <a:off x="394283" y="5669281"/>
            <a:ext cx="11241247" cy="68707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1A4DF-4333-4336-91E0-2B6421B3A07F}"/>
              </a:ext>
            </a:extLst>
          </p:cNvPr>
          <p:cNvSpPr/>
          <p:nvPr/>
        </p:nvSpPr>
        <p:spPr>
          <a:xfrm>
            <a:off x="556468" y="5773242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Attention à l’indentation !!</a:t>
            </a:r>
          </a:p>
        </p:txBody>
      </p:sp>
    </p:spTree>
    <p:extLst>
      <p:ext uri="{BB962C8B-B14F-4D97-AF65-F5344CB8AC3E}">
        <p14:creationId xmlns:p14="http://schemas.microsoft.com/office/powerpoint/2010/main" val="301064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Les conditions imbriquées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11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3"/>
            <a:ext cx="11241247" cy="9136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E6F52-3D34-422E-BE39-1757D8310800}"/>
              </a:ext>
            </a:extLst>
          </p:cNvPr>
          <p:cNvSpPr/>
          <p:nvPr/>
        </p:nvSpPr>
        <p:spPr>
          <a:xfrm>
            <a:off x="556469" y="1691317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Un bloc d’instruction peut lui-même contenir une condition (ou plusieurs)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7EAA1C-4A2A-462B-AA1D-8A04AAA9ED95}"/>
              </a:ext>
            </a:extLst>
          </p:cNvPr>
          <p:cNvSpPr/>
          <p:nvPr/>
        </p:nvSpPr>
        <p:spPr>
          <a:xfrm>
            <a:off x="394283" y="2604980"/>
            <a:ext cx="11241247" cy="28232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3370BF-8ED1-402F-954E-CE00C7F9A6D8}"/>
              </a:ext>
            </a:extLst>
          </p:cNvPr>
          <p:cNvSpPr/>
          <p:nvPr/>
        </p:nvSpPr>
        <p:spPr>
          <a:xfrm>
            <a:off x="556468" y="2712286"/>
            <a:ext cx="106139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If a &gt; 3 : #Condition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if a &gt; 10: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	</a:t>
            </a:r>
            <a:r>
              <a:rPr lang="fr-FR" sz="2400" dirty="0" err="1">
                <a:latin typeface="Baskerville Old Face" panose="02020602080505020303" pitchFamily="18" charset="0"/>
              </a:rPr>
              <a:t>print</a:t>
            </a:r>
            <a:r>
              <a:rPr lang="fr-FR" sz="2400" dirty="0">
                <a:latin typeface="Baskerville Old Face" panose="02020602080505020303" pitchFamily="18" charset="0"/>
              </a:rPr>
              <a:t> (‘Sup à 10’)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</a:t>
            </a:r>
            <a:r>
              <a:rPr lang="fr-FR" sz="2400" dirty="0" err="1">
                <a:latin typeface="Baskerville Old Face" panose="02020602080505020303" pitchFamily="18" charset="0"/>
              </a:rPr>
              <a:t>else</a:t>
            </a:r>
            <a:r>
              <a:rPr lang="fr-FR" sz="2400" dirty="0">
                <a:latin typeface="Baskerville Old Face" panose="02020602080505020303" pitchFamily="18" charset="0"/>
              </a:rPr>
              <a:t> :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	</a:t>
            </a:r>
            <a:r>
              <a:rPr lang="fr-FR" sz="2400" dirty="0" err="1">
                <a:latin typeface="Baskerville Old Face" panose="02020602080505020303" pitchFamily="18" charset="0"/>
              </a:rPr>
              <a:t>print</a:t>
            </a:r>
            <a:r>
              <a:rPr lang="fr-FR" sz="2400" dirty="0">
                <a:latin typeface="Baskerville Old Face" panose="02020602080505020303" pitchFamily="18" charset="0"/>
              </a:rPr>
              <a:t>(‘</a:t>
            </a:r>
            <a:r>
              <a:rPr lang="fr-FR" sz="2400" dirty="0" err="1">
                <a:latin typeface="Baskerville Old Face" panose="02020602080505020303" pitchFamily="18" charset="0"/>
              </a:rPr>
              <a:t>Inf</a:t>
            </a:r>
            <a:r>
              <a:rPr lang="fr-FR" sz="2400" dirty="0">
                <a:latin typeface="Baskerville Old Face" panose="02020602080505020303" pitchFamily="18" charset="0"/>
              </a:rPr>
              <a:t> à 10)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</a:t>
            </a:r>
            <a:r>
              <a:rPr lang="fr-FR" sz="2400" dirty="0" err="1">
                <a:latin typeface="Baskerville Old Face" panose="02020602080505020303" pitchFamily="18" charset="0"/>
              </a:rPr>
              <a:t>print</a:t>
            </a:r>
            <a:r>
              <a:rPr lang="fr-FR" sz="2400" dirty="0">
                <a:latin typeface="Baskerville Old Face" panose="02020602080505020303" pitchFamily="18" charset="0"/>
              </a:rPr>
              <a:t> (‘Sup à 3)</a:t>
            </a:r>
          </a:p>
          <a:p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57A7D8-607E-4A06-953E-BA2CDBCAE574}"/>
              </a:ext>
            </a:extLst>
          </p:cNvPr>
          <p:cNvSpPr/>
          <p:nvPr/>
        </p:nvSpPr>
        <p:spPr>
          <a:xfrm>
            <a:off x="394283" y="5669281"/>
            <a:ext cx="11241247" cy="68707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1A4DF-4333-4336-91E0-2B6421B3A07F}"/>
              </a:ext>
            </a:extLst>
          </p:cNvPr>
          <p:cNvSpPr/>
          <p:nvPr/>
        </p:nvSpPr>
        <p:spPr>
          <a:xfrm>
            <a:off x="556468" y="5773242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Attention à l’indentation !!</a:t>
            </a:r>
          </a:p>
        </p:txBody>
      </p:sp>
    </p:spTree>
    <p:extLst>
      <p:ext uri="{BB962C8B-B14F-4D97-AF65-F5344CB8AC3E}">
        <p14:creationId xmlns:p14="http://schemas.microsoft.com/office/powerpoint/2010/main" val="414779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/>
      <p:bldP spid="11" grpId="0" animBg="1"/>
      <p:bldP spid="12" grpId="0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Type de conditions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12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3"/>
            <a:ext cx="11241247" cy="267765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Egalité : 2 == 3 </a:t>
            </a:r>
          </a:p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Différent : 2 != 3</a:t>
            </a:r>
          </a:p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Strictement supérieur : 2 &gt; 3</a:t>
            </a:r>
          </a:p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Supérieur ou égal : 2 &gt;= 3</a:t>
            </a:r>
          </a:p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Strictement inférieur : 2 &lt; 3</a:t>
            </a:r>
          </a:p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Inférieur ou égal : 2 &lt;= 3</a:t>
            </a:r>
          </a:p>
          <a:p>
            <a:pPr algn="ctr"/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353A13-CEA5-4D25-BA6A-3B0560A37D13}"/>
              </a:ext>
            </a:extLst>
          </p:cNvPr>
          <p:cNvSpPr/>
          <p:nvPr/>
        </p:nvSpPr>
        <p:spPr>
          <a:xfrm>
            <a:off x="394283" y="4406739"/>
            <a:ext cx="11241247" cy="5892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151CB2-8A2A-4E4D-B56A-8C38290F78DA}"/>
              </a:ext>
            </a:extLst>
          </p:cNvPr>
          <p:cNvSpPr/>
          <p:nvPr/>
        </p:nvSpPr>
        <p:spPr>
          <a:xfrm>
            <a:off x="489967" y="4476280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Chaque condition doit retourner un </a:t>
            </a:r>
            <a:r>
              <a:rPr lang="fr-FR" sz="2400" dirty="0" err="1">
                <a:latin typeface="Baskerville Old Face" panose="02020602080505020303" pitchFamily="18" charset="0"/>
              </a:rPr>
              <a:t>booléan</a:t>
            </a:r>
            <a:r>
              <a:rPr lang="fr-FR" sz="2400" dirty="0">
                <a:latin typeface="Baskerville Old Face" panose="02020602080505020303" pitchFamily="18" charset="0"/>
              </a:rPr>
              <a:t> (</a:t>
            </a:r>
            <a:r>
              <a:rPr lang="fr-FR" sz="2400" dirty="0" err="1">
                <a:latin typeface="Baskerville Old Face" panose="02020602080505020303" pitchFamily="18" charset="0"/>
              </a:rPr>
              <a:t>True</a:t>
            </a:r>
            <a:r>
              <a:rPr lang="fr-FR" sz="2400" dirty="0">
                <a:latin typeface="Baskerville Old Face" panose="02020602080505020303" pitchFamily="18" charset="0"/>
              </a:rPr>
              <a:t> ou False)</a:t>
            </a:r>
          </a:p>
        </p:txBody>
      </p:sp>
    </p:spTree>
    <p:extLst>
      <p:ext uri="{BB962C8B-B14F-4D97-AF65-F5344CB8AC3E}">
        <p14:creationId xmlns:p14="http://schemas.microsoft.com/office/powerpoint/2010/main" val="46698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And Or Not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13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556470" y="2826068"/>
            <a:ext cx="11241247" cy="10421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Plutôt que de faire des conditions imbriquées il est possible de fusionner plusieurs Conditions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A6C16-FB45-4799-BC67-CE76C5DEF8DA}"/>
              </a:ext>
            </a:extLst>
          </p:cNvPr>
          <p:cNvSpPr/>
          <p:nvPr/>
        </p:nvSpPr>
        <p:spPr>
          <a:xfrm>
            <a:off x="546683" y="1632802"/>
            <a:ext cx="11241247" cy="10421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770EF2-3C9A-4610-B7A9-B0888823D25E}"/>
              </a:ext>
            </a:extLst>
          </p:cNvPr>
          <p:cNvSpPr/>
          <p:nvPr/>
        </p:nvSpPr>
        <p:spPr>
          <a:xfrm>
            <a:off x="870097" y="2914764"/>
            <a:ext cx="10613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And permet de tester si deux conditions son </a:t>
            </a:r>
            <a:r>
              <a:rPr lang="fr-FR" sz="2400" dirty="0" err="1">
                <a:latin typeface="Baskerville Old Face" panose="02020602080505020303" pitchFamily="18" charset="0"/>
              </a:rPr>
              <a:t>True</a:t>
            </a:r>
            <a:endParaRPr lang="fr-FR" sz="2400" dirty="0">
              <a:latin typeface="Baskerville Old Face" panose="02020602080505020303" pitchFamily="18" charset="0"/>
            </a:endParaRPr>
          </a:p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Exemple : a&gt;2 and a&lt;10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A40D6C-D6EC-448D-912B-5D3775E1B85F}"/>
              </a:ext>
            </a:extLst>
          </p:cNvPr>
          <p:cNvSpPr/>
          <p:nvPr/>
        </p:nvSpPr>
        <p:spPr>
          <a:xfrm>
            <a:off x="556470" y="4019334"/>
            <a:ext cx="11241247" cy="10421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C38F65-7291-458F-99C3-187F19B589C2}"/>
              </a:ext>
            </a:extLst>
          </p:cNvPr>
          <p:cNvSpPr/>
          <p:nvPr/>
        </p:nvSpPr>
        <p:spPr>
          <a:xfrm>
            <a:off x="870097" y="4108030"/>
            <a:ext cx="10613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Or permet de tester si une des deux conditions est </a:t>
            </a:r>
            <a:r>
              <a:rPr lang="fr-FR" sz="2400" dirty="0" err="1">
                <a:latin typeface="Baskerville Old Face" panose="02020602080505020303" pitchFamily="18" charset="0"/>
              </a:rPr>
              <a:t>True</a:t>
            </a:r>
            <a:endParaRPr lang="fr-FR" sz="2400" dirty="0">
              <a:latin typeface="Baskerville Old Face" panose="02020602080505020303" pitchFamily="18" charset="0"/>
            </a:endParaRPr>
          </a:p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Exemple : a&lt;2 or a&gt;10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1F1A3-0442-4D5D-B438-F666ECD5AD06}"/>
              </a:ext>
            </a:extLst>
          </p:cNvPr>
          <p:cNvSpPr/>
          <p:nvPr/>
        </p:nvSpPr>
        <p:spPr>
          <a:xfrm>
            <a:off x="556470" y="5225198"/>
            <a:ext cx="11241247" cy="10421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688BDC-E5CF-4D46-8B92-46508C2800A1}"/>
              </a:ext>
            </a:extLst>
          </p:cNvPr>
          <p:cNvSpPr/>
          <p:nvPr/>
        </p:nvSpPr>
        <p:spPr>
          <a:xfrm>
            <a:off x="870097" y="5313894"/>
            <a:ext cx="10613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Not permet de tester le contraire d’une condition</a:t>
            </a:r>
          </a:p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Exemple : not a&gt;2</a:t>
            </a:r>
          </a:p>
        </p:txBody>
      </p:sp>
    </p:spTree>
    <p:extLst>
      <p:ext uri="{BB962C8B-B14F-4D97-AF65-F5344CB8AC3E}">
        <p14:creationId xmlns:p14="http://schemas.microsoft.com/office/powerpoint/2010/main" val="405114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Les commentaires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14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556470" y="2826068"/>
            <a:ext cx="11241247" cy="193899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738390"/>
            <a:ext cx="10613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Les commentaires sont des lignes intégrés dans le code qui ne seront pas prises en compte lors de l’exécution du programme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A6C16-FB45-4799-BC67-CE76C5DEF8DA}"/>
              </a:ext>
            </a:extLst>
          </p:cNvPr>
          <p:cNvSpPr/>
          <p:nvPr/>
        </p:nvSpPr>
        <p:spPr>
          <a:xfrm>
            <a:off x="546683" y="1632802"/>
            <a:ext cx="11241247" cy="10421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770EF2-3C9A-4610-B7A9-B0888823D25E}"/>
              </a:ext>
            </a:extLst>
          </p:cNvPr>
          <p:cNvSpPr/>
          <p:nvPr/>
        </p:nvSpPr>
        <p:spPr>
          <a:xfrm>
            <a:off x="870097" y="3013501"/>
            <a:ext cx="106139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Le commentaire ne fait qu’une ligne et doit être précédé de #</a:t>
            </a:r>
          </a:p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Exemple: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A = 2 # Création d’une variable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# A </a:t>
            </a:r>
            <a:r>
              <a:rPr lang="fr-FR" sz="2400" dirty="0" err="1">
                <a:latin typeface="Baskerville Old Face" panose="02020602080505020303" pitchFamily="18" charset="0"/>
              </a:rPr>
              <a:t>a</a:t>
            </a:r>
            <a:r>
              <a:rPr lang="fr-FR" sz="2400" dirty="0">
                <a:latin typeface="Baskerville Old Face" panose="02020602080505020303" pitchFamily="18" charset="0"/>
              </a:rPr>
              <a:t> une valeur de 2</a:t>
            </a:r>
          </a:p>
          <a:p>
            <a:endParaRPr lang="fr-FR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22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Exercice 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15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3"/>
            <a:ext cx="11241247" cy="9136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E6F52-3D34-422E-BE39-1757D8310800}"/>
              </a:ext>
            </a:extLst>
          </p:cNvPr>
          <p:cNvSpPr/>
          <p:nvPr/>
        </p:nvSpPr>
        <p:spPr>
          <a:xfrm>
            <a:off x="556469" y="1574254"/>
            <a:ext cx="107761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Faire un programme qui demande l'Age d'une personne et qui affiche si cette personne est majeure ou non.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F90BD8-5332-43C0-96E3-D0C9F6B250F9}"/>
              </a:ext>
            </a:extLst>
          </p:cNvPr>
          <p:cNvSpPr/>
          <p:nvPr/>
        </p:nvSpPr>
        <p:spPr>
          <a:xfrm>
            <a:off x="394283" y="2515338"/>
            <a:ext cx="11241247" cy="8309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7E4D65-DAA3-45C6-95EB-D33A8C316411}"/>
              </a:ext>
            </a:extLst>
          </p:cNvPr>
          <p:cNvSpPr/>
          <p:nvPr/>
        </p:nvSpPr>
        <p:spPr>
          <a:xfrm>
            <a:off x="556469" y="2726252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Faire un programme qui demande deux valeurs et qui affiche la plus petite des deux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7EAA1C-4A2A-462B-AA1D-8A04AAA9ED95}"/>
              </a:ext>
            </a:extLst>
          </p:cNvPr>
          <p:cNvSpPr/>
          <p:nvPr/>
        </p:nvSpPr>
        <p:spPr>
          <a:xfrm>
            <a:off x="394282" y="3511666"/>
            <a:ext cx="11241247" cy="76107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3370BF-8ED1-402F-954E-CE00C7F9A6D8}"/>
              </a:ext>
            </a:extLst>
          </p:cNvPr>
          <p:cNvSpPr/>
          <p:nvPr/>
        </p:nvSpPr>
        <p:spPr>
          <a:xfrm>
            <a:off x="637562" y="3626862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Même exercice que le 2 mais cette fois le programme demande 3 valeurs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57A7D8-607E-4A06-953E-BA2CDBCAE574}"/>
              </a:ext>
            </a:extLst>
          </p:cNvPr>
          <p:cNvSpPr/>
          <p:nvPr/>
        </p:nvSpPr>
        <p:spPr>
          <a:xfrm>
            <a:off x="394283" y="5337725"/>
            <a:ext cx="11241247" cy="76107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1A4DF-4333-4336-91E0-2B6421B3A07F}"/>
              </a:ext>
            </a:extLst>
          </p:cNvPr>
          <p:cNvSpPr/>
          <p:nvPr/>
        </p:nvSpPr>
        <p:spPr>
          <a:xfrm>
            <a:off x="556469" y="5548639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Ecrire un programme qui détecte si une année est bissextile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6E885-93A0-4A0D-BBAC-D34E6965CEBD}"/>
              </a:ext>
            </a:extLst>
          </p:cNvPr>
          <p:cNvSpPr/>
          <p:nvPr/>
        </p:nvSpPr>
        <p:spPr>
          <a:xfrm>
            <a:off x="394282" y="4412726"/>
            <a:ext cx="11241247" cy="76107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81DA25-C1A6-499B-9F36-0B175C40B99D}"/>
              </a:ext>
            </a:extLst>
          </p:cNvPr>
          <p:cNvSpPr/>
          <p:nvPr/>
        </p:nvSpPr>
        <p:spPr>
          <a:xfrm>
            <a:off x="637562" y="4553268"/>
            <a:ext cx="110461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Faire un programme qui demande une note et qui affiche la mention assignée à cette note</a:t>
            </a:r>
          </a:p>
        </p:txBody>
      </p:sp>
    </p:spTree>
    <p:extLst>
      <p:ext uri="{BB962C8B-B14F-4D97-AF65-F5344CB8AC3E}">
        <p14:creationId xmlns:p14="http://schemas.microsoft.com/office/powerpoint/2010/main" val="415648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La boucle </a:t>
            </a:r>
            <a:r>
              <a:rPr lang="fr-FR" i="1" dirty="0" err="1">
                <a:latin typeface="Baskerville Old Face" panose="02020602080505020303" pitchFamily="18" charset="0"/>
              </a:rPr>
              <a:t>While</a:t>
            </a:r>
            <a:endParaRPr lang="fr-FR" i="1" dirty="0">
              <a:latin typeface="Baskerville Old Face" panose="02020602080505020303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16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556470" y="2826068"/>
            <a:ext cx="11241247" cy="124759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838200" y="1912351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Permet de réaliser plusieurs fois la même opération en fonction d’une condition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A6C16-FB45-4799-BC67-CE76C5DEF8DA}"/>
              </a:ext>
            </a:extLst>
          </p:cNvPr>
          <p:cNvSpPr/>
          <p:nvPr/>
        </p:nvSpPr>
        <p:spPr>
          <a:xfrm>
            <a:off x="546683" y="1632802"/>
            <a:ext cx="11241247" cy="10421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B437AB-AFFB-4B7A-B60D-751305B933A5}"/>
              </a:ext>
            </a:extLst>
          </p:cNvPr>
          <p:cNvSpPr/>
          <p:nvPr/>
        </p:nvSpPr>
        <p:spPr>
          <a:xfrm>
            <a:off x="870097" y="3087044"/>
            <a:ext cx="10613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latin typeface="Baskerville Old Face" panose="02020602080505020303" pitchFamily="18" charset="0"/>
              </a:rPr>
              <a:t>while</a:t>
            </a:r>
            <a:r>
              <a:rPr lang="fr-FR" sz="2400" dirty="0">
                <a:latin typeface="Baskerville Old Face" panose="02020602080505020303" pitchFamily="18" charset="0"/>
              </a:rPr>
              <a:t> a &lt; 10:			#Condition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</a:t>
            </a:r>
            <a:r>
              <a:rPr lang="fr-FR" sz="2400" dirty="0" err="1">
                <a:latin typeface="Baskerville Old Face" panose="02020602080505020303" pitchFamily="18" charset="0"/>
              </a:rPr>
              <a:t>print</a:t>
            </a:r>
            <a:r>
              <a:rPr lang="fr-FR" sz="2400" dirty="0">
                <a:latin typeface="Baskerville Old Face" panose="02020602080505020303" pitchFamily="18" charset="0"/>
              </a:rPr>
              <a:t> (‘coucou’) 	#Bloc d’instruction</a:t>
            </a:r>
          </a:p>
          <a:p>
            <a:endParaRPr lang="fr-FR" sz="2400" dirty="0">
              <a:latin typeface="Baskerville Old Face" panose="02020602080505020303" pitchFamily="18" charset="0"/>
            </a:endParaRPr>
          </a:p>
          <a:p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916DEC-42C9-4D46-B43C-73ED7DB48D54}"/>
              </a:ext>
            </a:extLst>
          </p:cNvPr>
          <p:cNvSpPr/>
          <p:nvPr/>
        </p:nvSpPr>
        <p:spPr>
          <a:xfrm>
            <a:off x="847987" y="4504302"/>
            <a:ext cx="10613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Attention à la condition ! Si rien ne fait varier la condition dans le bloc d’instruction la boucle peut être infini et donc bloquer le programme.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75048-C2F8-4ABF-9128-44C5AA92A46A}"/>
              </a:ext>
            </a:extLst>
          </p:cNvPr>
          <p:cNvSpPr/>
          <p:nvPr/>
        </p:nvSpPr>
        <p:spPr>
          <a:xfrm>
            <a:off x="556470" y="4224753"/>
            <a:ext cx="11241247" cy="124759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26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5" grpId="0"/>
      <p:bldP spid="16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La boucle For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17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556470" y="2826068"/>
            <a:ext cx="11241247" cy="325884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838200" y="1912351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Permet de réaliser plusieurs fois la même opération sur un ensemble de données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A6C16-FB45-4799-BC67-CE76C5DEF8DA}"/>
              </a:ext>
            </a:extLst>
          </p:cNvPr>
          <p:cNvSpPr/>
          <p:nvPr/>
        </p:nvSpPr>
        <p:spPr>
          <a:xfrm>
            <a:off x="546683" y="1632802"/>
            <a:ext cx="11241247" cy="10421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B437AB-AFFB-4B7A-B60D-751305B933A5}"/>
              </a:ext>
            </a:extLst>
          </p:cNvPr>
          <p:cNvSpPr/>
          <p:nvPr/>
        </p:nvSpPr>
        <p:spPr>
          <a:xfrm>
            <a:off x="870097" y="3087044"/>
            <a:ext cx="106139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phrase = ‘</a:t>
            </a:r>
            <a:r>
              <a:rPr lang="fr-FR" sz="2400" dirty="0" err="1">
                <a:latin typeface="Baskerville Old Face" panose="02020602080505020303" pitchFamily="18" charset="0"/>
              </a:rPr>
              <a:t>jai</a:t>
            </a:r>
            <a:r>
              <a:rPr lang="fr-FR" sz="2400" dirty="0">
                <a:latin typeface="Baskerville Old Face" panose="02020602080505020303" pitchFamily="18" charset="0"/>
              </a:rPr>
              <a:t> faim’		#Création d’un ensemble de données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For lettre in phrase:		#Création de la boucle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</a:t>
            </a:r>
            <a:r>
              <a:rPr lang="fr-FR" sz="2400" dirty="0" err="1">
                <a:latin typeface="Baskerville Old Face" panose="02020602080505020303" pitchFamily="18" charset="0"/>
              </a:rPr>
              <a:t>print</a:t>
            </a:r>
            <a:r>
              <a:rPr lang="fr-FR" sz="2400" dirty="0">
                <a:latin typeface="Baskerville Old Face" panose="02020602080505020303" pitchFamily="18" charset="0"/>
              </a:rPr>
              <a:t> (lettre) 		#Bloc d’instruction</a:t>
            </a:r>
          </a:p>
          <a:p>
            <a:endParaRPr lang="fr-FR" sz="2400" dirty="0">
              <a:latin typeface="Baskerville Old Face" panose="02020602080505020303" pitchFamily="18" charset="0"/>
            </a:endParaRPr>
          </a:p>
          <a:p>
            <a:r>
              <a:rPr lang="fr-FR" sz="2400" dirty="0">
                <a:latin typeface="Baskerville Old Face" panose="02020602080505020303" pitchFamily="18" charset="0"/>
              </a:rPr>
              <a:t>Ici lettre correspond à chaque lettre de l’ensemble de données phrase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Donc les actions du bloc de condition, ici un </a:t>
            </a:r>
            <a:r>
              <a:rPr lang="fr-FR" sz="2400" dirty="0" err="1">
                <a:latin typeface="Baskerville Old Face" panose="02020602080505020303" pitchFamily="18" charset="0"/>
              </a:rPr>
              <a:t>print</a:t>
            </a:r>
            <a:r>
              <a:rPr lang="fr-FR" sz="2400" dirty="0">
                <a:latin typeface="Baskerville Old Face" panose="02020602080505020303" pitchFamily="18" charset="0"/>
              </a:rPr>
              <a:t>, vont être réalisées sur toutes les lettres de la phrase</a:t>
            </a:r>
          </a:p>
        </p:txBody>
      </p:sp>
    </p:spTree>
    <p:extLst>
      <p:ext uri="{BB962C8B-B14F-4D97-AF65-F5344CB8AC3E}">
        <p14:creationId xmlns:p14="http://schemas.microsoft.com/office/powerpoint/2010/main" val="42902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Break et Continue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18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538370" y="3707476"/>
            <a:ext cx="11241247" cy="288451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838198" y="1334462"/>
            <a:ext cx="106139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Le mot clef break permet de stopper une boucle sans la laisser itérer</a:t>
            </a:r>
          </a:p>
          <a:p>
            <a:r>
              <a:rPr lang="fr-FR" sz="2400" dirty="0" err="1">
                <a:latin typeface="Baskerville Old Face" panose="02020602080505020303" pitchFamily="18" charset="0"/>
              </a:rPr>
              <a:t>While</a:t>
            </a:r>
            <a:r>
              <a:rPr lang="fr-FR" sz="2400" dirty="0">
                <a:latin typeface="Baskerville Old Face" panose="02020602080505020303" pitchFamily="18" charset="0"/>
              </a:rPr>
              <a:t> 1 == 1: 			#Condition (toujours </a:t>
            </a:r>
            <a:r>
              <a:rPr lang="fr-FR" sz="2400" dirty="0" err="1">
                <a:latin typeface="Baskerville Old Face" panose="02020602080505020303" pitchFamily="18" charset="0"/>
              </a:rPr>
              <a:t>True</a:t>
            </a:r>
            <a:r>
              <a:rPr lang="fr-FR" sz="2400" dirty="0">
                <a:latin typeface="Baskerville Old Face" panose="02020602080505020303" pitchFamily="18" charset="0"/>
              </a:rPr>
              <a:t> ici)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a = input()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if a ==0 :		#Test d’une valeur récupérée en Input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	break		#Si la valeur est égale à Zéro alors on arrête le </a:t>
            </a:r>
            <a:r>
              <a:rPr lang="fr-FR" sz="2400" dirty="0" err="1">
                <a:latin typeface="Baskerville Old Face" panose="02020602080505020303" pitchFamily="18" charset="0"/>
              </a:rPr>
              <a:t>while</a:t>
            </a:r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A6C16-FB45-4799-BC67-CE76C5DEF8DA}"/>
              </a:ext>
            </a:extLst>
          </p:cNvPr>
          <p:cNvSpPr/>
          <p:nvPr/>
        </p:nvSpPr>
        <p:spPr>
          <a:xfrm>
            <a:off x="538370" y="1162182"/>
            <a:ext cx="11241247" cy="226681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B437AB-AFFB-4B7A-B60D-751305B933A5}"/>
              </a:ext>
            </a:extLst>
          </p:cNvPr>
          <p:cNvSpPr/>
          <p:nvPr/>
        </p:nvSpPr>
        <p:spPr>
          <a:xfrm>
            <a:off x="838199" y="4010372"/>
            <a:ext cx="106139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Le mot clef Continue permet lui de stopper l’itération sans stopper la boucle</a:t>
            </a:r>
          </a:p>
          <a:p>
            <a:r>
              <a:rPr lang="fr-FR" sz="2400" dirty="0" err="1">
                <a:latin typeface="Baskerville Old Face" panose="02020602080505020303" pitchFamily="18" charset="0"/>
              </a:rPr>
              <a:t>While</a:t>
            </a:r>
            <a:r>
              <a:rPr lang="fr-FR" sz="2400" dirty="0">
                <a:latin typeface="Baskerville Old Face" panose="02020602080505020303" pitchFamily="18" charset="0"/>
              </a:rPr>
              <a:t> a&lt;10:			#Condition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a+=1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if a == 5:		#test de la valeur de a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	continue	#si a est égale à zéro on arrête le bloc d’instruction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</a:t>
            </a:r>
            <a:r>
              <a:rPr lang="fr-FR" sz="2400" dirty="0" err="1">
                <a:latin typeface="Baskerville Old Face" panose="02020602080505020303" pitchFamily="18" charset="0"/>
              </a:rPr>
              <a:t>print</a:t>
            </a:r>
            <a:r>
              <a:rPr lang="fr-FR" sz="2400" dirty="0">
                <a:latin typeface="Baskerville Old Face" panose="02020602080505020303" pitchFamily="18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31522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Exercice 3.1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19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3"/>
            <a:ext cx="11241247" cy="9136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E6F52-3D34-422E-BE39-1757D8310800}"/>
              </a:ext>
            </a:extLst>
          </p:cNvPr>
          <p:cNvSpPr/>
          <p:nvPr/>
        </p:nvSpPr>
        <p:spPr>
          <a:xfrm>
            <a:off x="556470" y="1677096"/>
            <a:ext cx="107761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Via une boucle </a:t>
            </a:r>
            <a:r>
              <a:rPr lang="fr-FR" sz="2400" dirty="0" err="1">
                <a:latin typeface="Baskerville Old Face" panose="02020602080505020303" pitchFamily="18" charset="0"/>
              </a:rPr>
              <a:t>while</a:t>
            </a:r>
            <a:r>
              <a:rPr lang="fr-FR" sz="2400" dirty="0">
                <a:latin typeface="Baskerville Old Face" panose="02020602080505020303" pitchFamily="18" charset="0"/>
              </a:rPr>
              <a:t> afficher tout les chiffres entiers de 100 à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F90BD8-5332-43C0-96E3-D0C9F6B250F9}"/>
              </a:ext>
            </a:extLst>
          </p:cNvPr>
          <p:cNvSpPr/>
          <p:nvPr/>
        </p:nvSpPr>
        <p:spPr>
          <a:xfrm>
            <a:off x="394283" y="2515338"/>
            <a:ext cx="11241247" cy="8309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7E4D65-DAA3-45C6-95EB-D33A8C316411}"/>
              </a:ext>
            </a:extLst>
          </p:cNvPr>
          <p:cNvSpPr/>
          <p:nvPr/>
        </p:nvSpPr>
        <p:spPr>
          <a:xfrm>
            <a:off x="556470" y="2701466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Ecrire un programme qui calcule la somme des 10 premiers chiffres entiers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7EAA1C-4A2A-462B-AA1D-8A04AAA9ED95}"/>
              </a:ext>
            </a:extLst>
          </p:cNvPr>
          <p:cNvSpPr/>
          <p:nvPr/>
        </p:nvSpPr>
        <p:spPr>
          <a:xfrm>
            <a:off x="394282" y="3511666"/>
            <a:ext cx="11241247" cy="76107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3370BF-8ED1-402F-954E-CE00C7F9A6D8}"/>
              </a:ext>
            </a:extLst>
          </p:cNvPr>
          <p:cNvSpPr/>
          <p:nvPr/>
        </p:nvSpPr>
        <p:spPr>
          <a:xfrm>
            <a:off x="437988" y="3616814"/>
            <a:ext cx="110461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Faire un programme qui demande à l'utilisateur dix notes et affiche la moyenne des notes.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57A7D8-607E-4A06-953E-BA2CDBCAE574}"/>
              </a:ext>
            </a:extLst>
          </p:cNvPr>
          <p:cNvSpPr/>
          <p:nvPr/>
        </p:nvSpPr>
        <p:spPr>
          <a:xfrm>
            <a:off x="394281" y="5487561"/>
            <a:ext cx="11241247" cy="76107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1A4DF-4333-4336-91E0-2B6421B3A07F}"/>
              </a:ext>
            </a:extLst>
          </p:cNvPr>
          <p:cNvSpPr/>
          <p:nvPr/>
        </p:nvSpPr>
        <p:spPr>
          <a:xfrm>
            <a:off x="556470" y="5596557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Ecrire un programme qui demande un nombre et calcule la factorielle de ce nombre.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6E885-93A0-4A0D-BBAC-D34E6965CEBD}"/>
              </a:ext>
            </a:extLst>
          </p:cNvPr>
          <p:cNvSpPr/>
          <p:nvPr/>
        </p:nvSpPr>
        <p:spPr>
          <a:xfrm>
            <a:off x="394282" y="4412725"/>
            <a:ext cx="11241247" cy="96487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81DA25-C1A6-499B-9F36-0B175C40B99D}"/>
              </a:ext>
            </a:extLst>
          </p:cNvPr>
          <p:cNvSpPr/>
          <p:nvPr/>
        </p:nvSpPr>
        <p:spPr>
          <a:xfrm>
            <a:off x="437989" y="4491703"/>
            <a:ext cx="11359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Ecrire un programme qui demande un chiffre à l'utilisateur et qui affiche sa table de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350126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Baskerville Old Face" panose="02020602080505020303" pitchFamily="18" charset="0"/>
              </a:rPr>
              <a:t>Exemple d’Algorithmes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2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F836FB95-9F2F-4B4B-BC09-16BBF34FC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80" y="1230919"/>
            <a:ext cx="5410120" cy="5261956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2146E110-6130-4814-A12E-8DF1EB57B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10" y="1230919"/>
            <a:ext cx="5410120" cy="533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02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Exercice 3.2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20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2"/>
            <a:ext cx="11241247" cy="282087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E6F52-3D34-422E-BE39-1757D8310800}"/>
              </a:ext>
            </a:extLst>
          </p:cNvPr>
          <p:cNvSpPr/>
          <p:nvPr/>
        </p:nvSpPr>
        <p:spPr>
          <a:xfrm>
            <a:off x="556470" y="1580511"/>
            <a:ext cx="109713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 Ecrire un programme qui essaye de faire deviner un chiffre à l'utilisateur. Tant que l'utilisateur n'a pas rentré le bon chiffre le programme lui redemande un chiffre.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    Si le chiffre que l'utilisateur rentre est plus grand que le chiffre demandé le programme affiche : "Le chiffre recherché est plus petit".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    Si le chiffre que l'utilisateur rentre est plus petit que le chiffre demandé le programme affiche : "Le chiffre recherché est plus grand".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    Le programme affiche "Victoire" si le chiffre rentré par l'utilisateur est le bon.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57A7D8-607E-4A06-953E-BA2CDBCAE574}"/>
              </a:ext>
            </a:extLst>
          </p:cNvPr>
          <p:cNvSpPr/>
          <p:nvPr/>
        </p:nvSpPr>
        <p:spPr>
          <a:xfrm>
            <a:off x="394281" y="5487561"/>
            <a:ext cx="11241247" cy="76107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1A4DF-4333-4336-91E0-2B6421B3A07F}"/>
              </a:ext>
            </a:extLst>
          </p:cNvPr>
          <p:cNvSpPr/>
          <p:nvPr/>
        </p:nvSpPr>
        <p:spPr>
          <a:xfrm>
            <a:off x="556470" y="5596557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Ecrire un programme détectant les nombres de Armstrong compris entre 0 et 999.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6E885-93A0-4A0D-BBAC-D34E6965CEBD}"/>
              </a:ext>
            </a:extLst>
          </p:cNvPr>
          <p:cNvSpPr/>
          <p:nvPr/>
        </p:nvSpPr>
        <p:spPr>
          <a:xfrm>
            <a:off x="394282" y="4412725"/>
            <a:ext cx="11241247" cy="96487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81DA25-C1A6-499B-9F36-0B175C40B99D}"/>
              </a:ext>
            </a:extLst>
          </p:cNvPr>
          <p:cNvSpPr/>
          <p:nvPr/>
        </p:nvSpPr>
        <p:spPr>
          <a:xfrm>
            <a:off x="556470" y="4664327"/>
            <a:ext cx="11359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Ecrire un programme qui calcule la 20eme valeur de la suite de Fibonacci.</a:t>
            </a:r>
          </a:p>
        </p:txBody>
      </p:sp>
    </p:spTree>
    <p:extLst>
      <p:ext uri="{BB962C8B-B14F-4D97-AF65-F5344CB8AC3E}">
        <p14:creationId xmlns:p14="http://schemas.microsoft.com/office/powerpoint/2010/main" val="27162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/>
      <p:bldP spid="13" grpId="0" animBg="1"/>
      <p:bldP spid="14" grpId="0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Les Fonctions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21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3"/>
            <a:ext cx="11241247" cy="6627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E6F52-3D34-422E-BE39-1757D8310800}"/>
              </a:ext>
            </a:extLst>
          </p:cNvPr>
          <p:cNvSpPr/>
          <p:nvPr/>
        </p:nvSpPr>
        <p:spPr>
          <a:xfrm>
            <a:off x="556470" y="1580511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 Permet de factoriser le 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FE1C8B-793D-4283-A700-AB809D9908C0}"/>
              </a:ext>
            </a:extLst>
          </p:cNvPr>
          <p:cNvSpPr/>
          <p:nvPr/>
        </p:nvSpPr>
        <p:spPr>
          <a:xfrm>
            <a:off x="394283" y="2302745"/>
            <a:ext cx="11241247" cy="6627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1DBC49-5758-4D02-B730-9ECFB5BED3F6}"/>
              </a:ext>
            </a:extLst>
          </p:cNvPr>
          <p:cNvSpPr/>
          <p:nvPr/>
        </p:nvSpPr>
        <p:spPr>
          <a:xfrm>
            <a:off x="556470" y="2402853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 Permet de rendre son code modulaire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52D4E0-CEB4-4E63-9063-2381F340ABF1}"/>
              </a:ext>
            </a:extLst>
          </p:cNvPr>
          <p:cNvSpPr/>
          <p:nvPr/>
        </p:nvSpPr>
        <p:spPr>
          <a:xfrm>
            <a:off x="394283" y="3098059"/>
            <a:ext cx="11241247" cy="6627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F280B7-E25C-4534-9D46-FCB05ED97D16}"/>
              </a:ext>
            </a:extLst>
          </p:cNvPr>
          <p:cNvSpPr/>
          <p:nvPr/>
        </p:nvSpPr>
        <p:spPr>
          <a:xfrm>
            <a:off x="556470" y="3198167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 </a:t>
            </a:r>
            <a:r>
              <a:rPr lang="fr-FR" sz="2400" dirty="0" err="1">
                <a:latin typeface="Baskerville Old Face" panose="02020602080505020303" pitchFamily="18" charset="0"/>
              </a:rPr>
              <a:t>Print</a:t>
            </a:r>
            <a:r>
              <a:rPr lang="fr-FR" sz="2400" dirty="0">
                <a:latin typeface="Baskerville Old Face" panose="02020602080505020303" pitchFamily="18" charset="0"/>
              </a:rPr>
              <a:t> et Input sont des fonctions prédéfinies</a:t>
            </a:r>
          </a:p>
        </p:txBody>
      </p:sp>
    </p:spTree>
    <p:extLst>
      <p:ext uri="{BB962C8B-B14F-4D97-AF65-F5344CB8AC3E}">
        <p14:creationId xmlns:p14="http://schemas.microsoft.com/office/powerpoint/2010/main" val="403575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/>
      <p:bldP spid="19" grpId="0" animBg="1"/>
      <p:bldP spid="20" grpId="0"/>
      <p:bldP spid="21" grpId="0" animBg="1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Créer une fonction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22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3515080"/>
            <a:ext cx="11241247" cy="193899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E6F52-3D34-422E-BE39-1757D8310800}"/>
              </a:ext>
            </a:extLst>
          </p:cNvPr>
          <p:cNvSpPr/>
          <p:nvPr/>
        </p:nvSpPr>
        <p:spPr>
          <a:xfrm>
            <a:off x="610337" y="3636013"/>
            <a:ext cx="109713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latin typeface="Baskerville Old Face" panose="02020602080505020303" pitchFamily="18" charset="0"/>
              </a:rPr>
              <a:t>def</a:t>
            </a:r>
            <a:r>
              <a:rPr lang="fr-FR" sz="2400" dirty="0">
                <a:latin typeface="Baskerville Old Face" panose="02020602080505020303" pitchFamily="18" charset="0"/>
              </a:rPr>
              <a:t> </a:t>
            </a:r>
            <a:r>
              <a:rPr lang="fr-FR" sz="2400" dirty="0" err="1">
                <a:latin typeface="Baskerville Old Face" panose="02020602080505020303" pitchFamily="18" charset="0"/>
              </a:rPr>
              <a:t>NomDeLaFonction</a:t>
            </a:r>
            <a:r>
              <a:rPr lang="fr-FR" sz="2400" dirty="0">
                <a:latin typeface="Baskerville Old Face" panose="02020602080505020303" pitchFamily="18" charset="0"/>
              </a:rPr>
              <a:t> (Parametre1, parametre2 ) :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# Actions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# Action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return </a:t>
            </a:r>
            <a:r>
              <a:rPr lang="fr-FR" sz="2400" dirty="0" err="1">
                <a:latin typeface="Baskerville Old Face" panose="02020602080505020303" pitchFamily="18" charset="0"/>
              </a:rPr>
              <a:t>resultat</a:t>
            </a:r>
            <a:endParaRPr lang="fr-FR" sz="2400" dirty="0">
              <a:latin typeface="Baskerville Old Face" panose="02020602080505020303" pitchFamily="18" charset="0"/>
            </a:endParaRPr>
          </a:p>
          <a:p>
            <a:r>
              <a:rPr lang="fr-FR" sz="2400" dirty="0">
                <a:latin typeface="Baskerville Old Face" panose="02020602080505020303" pitchFamily="18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DDD684-5F60-4B6D-A93E-346527609B07}"/>
              </a:ext>
            </a:extLst>
          </p:cNvPr>
          <p:cNvSpPr/>
          <p:nvPr/>
        </p:nvSpPr>
        <p:spPr>
          <a:xfrm>
            <a:off x="394283" y="1282995"/>
            <a:ext cx="11241247" cy="193899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2C9EDE-3CBE-4168-87CA-85C929BFC95D}"/>
              </a:ext>
            </a:extLst>
          </p:cNvPr>
          <p:cNvSpPr/>
          <p:nvPr/>
        </p:nvSpPr>
        <p:spPr>
          <a:xfrm>
            <a:off x="610337" y="1507646"/>
            <a:ext cx="109713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Une fonction est définie par plusieurs choses : 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- </a:t>
            </a:r>
            <a:r>
              <a:rPr lang="fr-FR" sz="2400" dirty="0" err="1">
                <a:latin typeface="Baskerville Old Face" panose="02020602080505020303" pitchFamily="18" charset="0"/>
              </a:rPr>
              <a:t>def</a:t>
            </a:r>
            <a:r>
              <a:rPr lang="fr-FR" sz="2400" dirty="0">
                <a:latin typeface="Baskerville Old Face" panose="02020602080505020303" pitchFamily="18" charset="0"/>
              </a:rPr>
              <a:t> pour </a:t>
            </a:r>
            <a:r>
              <a:rPr lang="fr-FR" sz="2400" dirty="0" err="1">
                <a:latin typeface="Baskerville Old Face" panose="02020602080505020303" pitchFamily="18" charset="0"/>
              </a:rPr>
              <a:t>define</a:t>
            </a:r>
            <a:r>
              <a:rPr lang="fr-FR" sz="2400" dirty="0">
                <a:latin typeface="Baskerville Old Face" panose="02020602080505020303" pitchFamily="18" charset="0"/>
              </a:rPr>
              <a:t> qui va lancer un processus de création de fonction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- Un nombre indéfini de paramètres compris dans des parenthèses (obligatoire !)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- Optionnellement un return donnant un résultat à la fonction</a:t>
            </a:r>
          </a:p>
        </p:txBody>
      </p:sp>
    </p:spTree>
    <p:extLst>
      <p:ext uri="{BB962C8B-B14F-4D97-AF65-F5344CB8AC3E}">
        <p14:creationId xmlns:p14="http://schemas.microsoft.com/office/powerpoint/2010/main" val="43819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  <p:bldP spid="12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La signature d’une fonction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23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3"/>
            <a:ext cx="11241247" cy="6627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E6F52-3D34-422E-BE39-1757D8310800}"/>
              </a:ext>
            </a:extLst>
          </p:cNvPr>
          <p:cNvSpPr/>
          <p:nvPr/>
        </p:nvSpPr>
        <p:spPr>
          <a:xfrm>
            <a:off x="556470" y="1580511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Chaque fonction est définie par son nom et uniquement son nom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FE1C8B-793D-4283-A700-AB809D9908C0}"/>
              </a:ext>
            </a:extLst>
          </p:cNvPr>
          <p:cNvSpPr/>
          <p:nvPr/>
        </p:nvSpPr>
        <p:spPr>
          <a:xfrm>
            <a:off x="394283" y="2302745"/>
            <a:ext cx="11241247" cy="6627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1DBC49-5758-4D02-B730-9ECFB5BED3F6}"/>
              </a:ext>
            </a:extLst>
          </p:cNvPr>
          <p:cNvSpPr/>
          <p:nvPr/>
        </p:nvSpPr>
        <p:spPr>
          <a:xfrm>
            <a:off x="556470" y="2402853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Le nom ne peut pas être composé d’espaces ou de charactères spéciaux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52D4E0-CEB4-4E63-9063-2381F340ABF1}"/>
              </a:ext>
            </a:extLst>
          </p:cNvPr>
          <p:cNvSpPr/>
          <p:nvPr/>
        </p:nvSpPr>
        <p:spPr>
          <a:xfrm>
            <a:off x="394283" y="3098059"/>
            <a:ext cx="11241247" cy="6627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F280B7-E25C-4534-9D46-FCB05ED97D16}"/>
              </a:ext>
            </a:extLst>
          </p:cNvPr>
          <p:cNvSpPr/>
          <p:nvPr/>
        </p:nvSpPr>
        <p:spPr>
          <a:xfrm>
            <a:off x="556470" y="3198167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Si deux fonction ont le même nom, la deuxième écrase la première</a:t>
            </a:r>
          </a:p>
        </p:txBody>
      </p:sp>
    </p:spTree>
    <p:extLst>
      <p:ext uri="{BB962C8B-B14F-4D97-AF65-F5344CB8AC3E}">
        <p14:creationId xmlns:p14="http://schemas.microsoft.com/office/powerpoint/2010/main" val="249656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/>
      <p:bldP spid="19" grpId="0" animBg="1"/>
      <p:bldP spid="20" grpId="0"/>
      <p:bldP spid="21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Exercice 4.1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24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3"/>
            <a:ext cx="11241247" cy="6627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E6F52-3D34-422E-BE39-1757D8310800}"/>
              </a:ext>
            </a:extLst>
          </p:cNvPr>
          <p:cNvSpPr/>
          <p:nvPr/>
        </p:nvSpPr>
        <p:spPr>
          <a:xfrm>
            <a:off x="556470" y="1580511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Ecrire une fonction qui affiche la table de multiplication de 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FE1C8B-793D-4283-A700-AB809D9908C0}"/>
              </a:ext>
            </a:extLst>
          </p:cNvPr>
          <p:cNvSpPr/>
          <p:nvPr/>
        </p:nvSpPr>
        <p:spPr>
          <a:xfrm>
            <a:off x="394283" y="2302744"/>
            <a:ext cx="11241247" cy="96506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1DBC49-5758-4D02-B730-9ECFB5BED3F6}"/>
              </a:ext>
            </a:extLst>
          </p:cNvPr>
          <p:cNvSpPr/>
          <p:nvPr/>
        </p:nvSpPr>
        <p:spPr>
          <a:xfrm>
            <a:off x="556470" y="2402853"/>
            <a:ext cx="10971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Ecrire une fonction qui prend un paramètre et qui affiche la table de multiplication de ce paramètre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52D4E0-CEB4-4E63-9063-2381F340ABF1}"/>
              </a:ext>
            </a:extLst>
          </p:cNvPr>
          <p:cNvSpPr/>
          <p:nvPr/>
        </p:nvSpPr>
        <p:spPr>
          <a:xfrm>
            <a:off x="394283" y="3424117"/>
            <a:ext cx="11241247" cy="6627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F280B7-E25C-4534-9D46-FCB05ED97D16}"/>
              </a:ext>
            </a:extLst>
          </p:cNvPr>
          <p:cNvSpPr/>
          <p:nvPr/>
        </p:nvSpPr>
        <p:spPr>
          <a:xfrm>
            <a:off x="556471" y="3501985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Créer une fonction prenant 2 paramètres et retournant le plus grand des deux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6505A9-713A-4D7B-9B14-B5F4BA7743E2}"/>
              </a:ext>
            </a:extLst>
          </p:cNvPr>
          <p:cNvSpPr/>
          <p:nvPr/>
        </p:nvSpPr>
        <p:spPr>
          <a:xfrm>
            <a:off x="394282" y="4233759"/>
            <a:ext cx="11241247" cy="6627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204BD9-48FB-464F-83F7-64581FA674E9}"/>
              </a:ext>
            </a:extLst>
          </p:cNvPr>
          <p:cNvSpPr/>
          <p:nvPr/>
        </p:nvSpPr>
        <p:spPr>
          <a:xfrm>
            <a:off x="556470" y="4311627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Créer une fonction prenant deux paramètres et retournant le plus petit des deux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BC9177-D776-466C-9402-1983B11B76FD}"/>
              </a:ext>
            </a:extLst>
          </p:cNvPr>
          <p:cNvSpPr/>
          <p:nvPr/>
        </p:nvSpPr>
        <p:spPr>
          <a:xfrm>
            <a:off x="394282" y="5049686"/>
            <a:ext cx="11241247" cy="100453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66B32-3FF2-4ED7-8286-C6C462318E9D}"/>
              </a:ext>
            </a:extLst>
          </p:cNvPr>
          <p:cNvSpPr/>
          <p:nvPr/>
        </p:nvSpPr>
        <p:spPr>
          <a:xfrm>
            <a:off x="556470" y="5127554"/>
            <a:ext cx="10971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Créer une fonction prenant deux paramètres et, en utilisant les exercices précédant, propose à l’utilisateur de d’afficher soit le plus petit soit le plus grand des deux chiffres </a:t>
            </a:r>
          </a:p>
        </p:txBody>
      </p:sp>
    </p:spTree>
    <p:extLst>
      <p:ext uri="{BB962C8B-B14F-4D97-AF65-F5344CB8AC3E}">
        <p14:creationId xmlns:p14="http://schemas.microsoft.com/office/powerpoint/2010/main" val="5252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/>
      <p:bldP spid="19" grpId="0" animBg="1"/>
      <p:bldP spid="20" grpId="0"/>
      <p:bldP spid="21" grpId="0" animBg="1"/>
      <p:bldP spid="22" grpId="0"/>
      <p:bldP spid="12" grpId="0" animBg="1"/>
      <p:bldP spid="13" grpId="0"/>
      <p:bldP spid="14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Exercice 4.2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25</a:t>
            </a:fld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475376" y="989901"/>
            <a:ext cx="11241247" cy="6627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637563" y="1114241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E6F52-3D34-422E-BE39-1757D8310800}"/>
              </a:ext>
            </a:extLst>
          </p:cNvPr>
          <p:cNvSpPr/>
          <p:nvPr/>
        </p:nvSpPr>
        <p:spPr>
          <a:xfrm>
            <a:off x="637563" y="1090009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Créer une fonction qui prenant en entrée deux paramètres et retournant a exposant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52D4E0-CEB4-4E63-9063-2381F340ABF1}"/>
              </a:ext>
            </a:extLst>
          </p:cNvPr>
          <p:cNvSpPr/>
          <p:nvPr/>
        </p:nvSpPr>
        <p:spPr>
          <a:xfrm>
            <a:off x="475375" y="4142597"/>
            <a:ext cx="11241247" cy="10045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F280B7-E25C-4534-9D46-FCB05ED97D16}"/>
              </a:ext>
            </a:extLst>
          </p:cNvPr>
          <p:cNvSpPr/>
          <p:nvPr/>
        </p:nvSpPr>
        <p:spPr>
          <a:xfrm>
            <a:off x="637563" y="4220466"/>
            <a:ext cx="10971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Créer une fonction qui prend en paramètre un chiffre et qui affiche tout les chiffres premiers inférieur au paramètre.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B3FFD9-85A5-4C40-A636-67EFB1ACFDA2}"/>
              </a:ext>
            </a:extLst>
          </p:cNvPr>
          <p:cNvSpPr/>
          <p:nvPr/>
        </p:nvSpPr>
        <p:spPr>
          <a:xfrm>
            <a:off x="475375" y="1753843"/>
            <a:ext cx="11241247" cy="105652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CF6E45-E38D-4508-8EDA-77F39B467D47}"/>
              </a:ext>
            </a:extLst>
          </p:cNvPr>
          <p:cNvSpPr/>
          <p:nvPr/>
        </p:nvSpPr>
        <p:spPr>
          <a:xfrm>
            <a:off x="637562" y="1853952"/>
            <a:ext cx="10971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Créer une fonction qui prenant en entrée un paramètre et calculant la sommes des carrés des chiffres inférieurs au chiffre en paramètre. (pour 4 -&gt; 1^1 + 2^2 + 3^3 + 4^4)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8F4333-8191-4C3A-B8E7-2E83809F6097}"/>
              </a:ext>
            </a:extLst>
          </p:cNvPr>
          <p:cNvSpPr/>
          <p:nvPr/>
        </p:nvSpPr>
        <p:spPr>
          <a:xfrm>
            <a:off x="475375" y="2927807"/>
            <a:ext cx="11241247" cy="105652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B6E20-9517-47FB-9418-9231543B2143}"/>
              </a:ext>
            </a:extLst>
          </p:cNvPr>
          <p:cNvSpPr/>
          <p:nvPr/>
        </p:nvSpPr>
        <p:spPr>
          <a:xfrm>
            <a:off x="637562" y="3027916"/>
            <a:ext cx="10971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Créer une fonction qui répond oui ou non au fait que le paramètre donné soit un chiffre premier ou pas.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1E6C87-69EA-4089-9B24-6593187054A0}"/>
              </a:ext>
            </a:extLst>
          </p:cNvPr>
          <p:cNvSpPr/>
          <p:nvPr/>
        </p:nvSpPr>
        <p:spPr>
          <a:xfrm>
            <a:off x="475375" y="5256142"/>
            <a:ext cx="11241247" cy="10045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D607-7B2B-4DC1-815B-F17C18DDF22F}"/>
              </a:ext>
            </a:extLst>
          </p:cNvPr>
          <p:cNvSpPr/>
          <p:nvPr/>
        </p:nvSpPr>
        <p:spPr>
          <a:xfrm>
            <a:off x="637563" y="5334011"/>
            <a:ext cx="10971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Ecrire une fonction qui prend en entrée un chiffre compris entre 2 et 12 et qui affiche toutes les combinaisons possibles de faire le résultat via deux dés à 6 faces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802299-5E29-4CEF-9FFB-F25ADB477D73}"/>
              </a:ext>
            </a:extLst>
          </p:cNvPr>
          <p:cNvSpPr/>
          <p:nvPr/>
        </p:nvSpPr>
        <p:spPr>
          <a:xfrm>
            <a:off x="475376" y="6396468"/>
            <a:ext cx="11241247" cy="10045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7D4BA9-561D-4558-BB7A-C915BB25C74B}"/>
              </a:ext>
            </a:extLst>
          </p:cNvPr>
          <p:cNvSpPr/>
          <p:nvPr/>
        </p:nvSpPr>
        <p:spPr>
          <a:xfrm>
            <a:off x="637564" y="6474337"/>
            <a:ext cx="10971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Ecrire une fonction qui prend un nombre compris entre 1 et 3999 et qui affiche son équivalent en chiffre romain. </a:t>
            </a:r>
          </a:p>
        </p:txBody>
      </p:sp>
    </p:spTree>
    <p:extLst>
      <p:ext uri="{BB962C8B-B14F-4D97-AF65-F5344CB8AC3E}">
        <p14:creationId xmlns:p14="http://schemas.microsoft.com/office/powerpoint/2010/main" val="71522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/>
      <p:bldP spid="21" grpId="0" animBg="1"/>
      <p:bldP spid="22" grpId="0"/>
      <p:bldP spid="16" grpId="0" animBg="1"/>
      <p:bldP spid="18" grpId="0"/>
      <p:bldP spid="23" grpId="0" animBg="1"/>
      <p:bldP spid="24" grpId="0"/>
      <p:bldP spid="14" grpId="0" animBg="1"/>
      <p:bldP spid="15" grpId="0"/>
      <p:bldP spid="19" grpId="0" animBg="1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Les fonctions récursives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26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3"/>
            <a:ext cx="11241247" cy="6627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E6F52-3D34-422E-BE39-1757D8310800}"/>
              </a:ext>
            </a:extLst>
          </p:cNvPr>
          <p:cNvSpPr/>
          <p:nvPr/>
        </p:nvSpPr>
        <p:spPr>
          <a:xfrm>
            <a:off x="556470" y="1580511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Une fonction récursive est une fonction qui s’appelle elle même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B3FFD9-85A5-4C40-A636-67EFB1ACFDA2}"/>
              </a:ext>
            </a:extLst>
          </p:cNvPr>
          <p:cNvSpPr/>
          <p:nvPr/>
        </p:nvSpPr>
        <p:spPr>
          <a:xfrm>
            <a:off x="394282" y="2244345"/>
            <a:ext cx="11241247" cy="259366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CF6E45-E38D-4508-8EDA-77F39B467D47}"/>
              </a:ext>
            </a:extLst>
          </p:cNvPr>
          <p:cNvSpPr/>
          <p:nvPr/>
        </p:nvSpPr>
        <p:spPr>
          <a:xfrm>
            <a:off x="556469" y="2344454"/>
            <a:ext cx="109713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Exemple : la somme des chiffre entiers</a:t>
            </a:r>
          </a:p>
          <a:p>
            <a:r>
              <a:rPr lang="fr-FR" sz="2400" dirty="0" err="1">
                <a:latin typeface="Baskerville Old Face" panose="02020602080505020303" pitchFamily="18" charset="0"/>
              </a:rPr>
              <a:t>def</a:t>
            </a:r>
            <a:r>
              <a:rPr lang="fr-FR" sz="2400" dirty="0">
                <a:latin typeface="Baskerville Old Face" panose="02020602080505020303" pitchFamily="18" charset="0"/>
              </a:rPr>
              <a:t> somme (limite) :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if (limite==0) :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	return 0;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</a:t>
            </a:r>
            <a:r>
              <a:rPr lang="fr-FR" sz="2400" dirty="0" err="1">
                <a:latin typeface="Baskerville Old Face" panose="02020602080505020303" pitchFamily="18" charset="0"/>
              </a:rPr>
              <a:t>else</a:t>
            </a:r>
            <a:r>
              <a:rPr lang="fr-FR" sz="2400" dirty="0">
                <a:latin typeface="Baskerville Old Face" panose="02020602080505020303" pitchFamily="18" charset="0"/>
              </a:rPr>
              <a:t> :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	return limite + somme (limite -1)</a:t>
            </a:r>
          </a:p>
        </p:txBody>
      </p:sp>
    </p:spTree>
    <p:extLst>
      <p:ext uri="{BB962C8B-B14F-4D97-AF65-F5344CB8AC3E}">
        <p14:creationId xmlns:p14="http://schemas.microsoft.com/office/powerpoint/2010/main" val="155050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/>
      <p:bldP spid="16" grpId="0" animBg="1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Contrôle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27</a:t>
            </a:fld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475376" y="989901"/>
            <a:ext cx="11241247" cy="10565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637563" y="1114241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E6F52-3D34-422E-BE39-1757D8310800}"/>
              </a:ext>
            </a:extLst>
          </p:cNvPr>
          <p:cNvSpPr/>
          <p:nvPr/>
        </p:nvSpPr>
        <p:spPr>
          <a:xfrm>
            <a:off x="637563" y="1090009"/>
            <a:ext cx="10971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Ecrire un algorithme ayant deux variables A et B, donner des valeurs à A et B puis tenter de trouver un moyen d’intervertir les deux valeurs contenues dans A et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52D4E0-CEB4-4E63-9063-2381F340ABF1}"/>
              </a:ext>
            </a:extLst>
          </p:cNvPr>
          <p:cNvSpPr/>
          <p:nvPr/>
        </p:nvSpPr>
        <p:spPr>
          <a:xfrm>
            <a:off x="475375" y="3305854"/>
            <a:ext cx="11241247" cy="10045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F280B7-E25C-4534-9D46-FCB05ED97D16}"/>
              </a:ext>
            </a:extLst>
          </p:cNvPr>
          <p:cNvSpPr/>
          <p:nvPr/>
        </p:nvSpPr>
        <p:spPr>
          <a:xfrm>
            <a:off x="637563" y="3352820"/>
            <a:ext cx="10971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Faire un programme qui demande à l'utilisateur dix notes et affiche la moyenne des notes.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8F4333-8191-4C3A-B8E7-2E83809F6097}"/>
              </a:ext>
            </a:extLst>
          </p:cNvPr>
          <p:cNvSpPr/>
          <p:nvPr/>
        </p:nvSpPr>
        <p:spPr>
          <a:xfrm>
            <a:off x="475375" y="2146032"/>
            <a:ext cx="11241247" cy="105652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B6E20-9517-47FB-9418-9231543B2143}"/>
              </a:ext>
            </a:extLst>
          </p:cNvPr>
          <p:cNvSpPr/>
          <p:nvPr/>
        </p:nvSpPr>
        <p:spPr>
          <a:xfrm>
            <a:off x="637563" y="2246139"/>
            <a:ext cx="10971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Faire une fonction qui demande trois valeurs à l’utilisateur et qui affiche la plus petite des trois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1E6C87-69EA-4089-9B24-6593187054A0}"/>
              </a:ext>
            </a:extLst>
          </p:cNvPr>
          <p:cNvSpPr/>
          <p:nvPr/>
        </p:nvSpPr>
        <p:spPr>
          <a:xfrm>
            <a:off x="475374" y="4433635"/>
            <a:ext cx="11241247" cy="10045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D607-7B2B-4DC1-815B-F17C18DDF22F}"/>
              </a:ext>
            </a:extLst>
          </p:cNvPr>
          <p:cNvSpPr/>
          <p:nvPr/>
        </p:nvSpPr>
        <p:spPr>
          <a:xfrm>
            <a:off x="610334" y="4520404"/>
            <a:ext cx="10971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Créer une fonction qui répond oui ou non au fait que le paramètre donné soit un chiffre premier ou pas.</a:t>
            </a:r>
          </a:p>
        </p:txBody>
      </p:sp>
    </p:spTree>
    <p:extLst>
      <p:ext uri="{BB962C8B-B14F-4D97-AF65-F5344CB8AC3E}">
        <p14:creationId xmlns:p14="http://schemas.microsoft.com/office/powerpoint/2010/main" val="216638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/>
      <p:bldP spid="21" grpId="0" animBg="1"/>
      <p:bldP spid="22" grpId="0"/>
      <p:bldP spid="23" grpId="0" animBg="1"/>
      <p:bldP spid="24" grpId="0"/>
      <p:bldP spid="14" grpId="0" animBg="1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Exercice 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28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2"/>
            <a:ext cx="11241247" cy="105651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E6F52-3D34-422E-BE39-1757D8310800}"/>
              </a:ext>
            </a:extLst>
          </p:cNvPr>
          <p:cNvSpPr/>
          <p:nvPr/>
        </p:nvSpPr>
        <p:spPr>
          <a:xfrm>
            <a:off x="556470" y="1580511"/>
            <a:ext cx="10971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Créer une fonction qui prend en paramètre un chiffre X et qui affiche X fois ‘coucou’ via une fonction récursive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52D4E0-CEB4-4E63-9063-2381F340ABF1}"/>
              </a:ext>
            </a:extLst>
          </p:cNvPr>
          <p:cNvSpPr/>
          <p:nvPr/>
        </p:nvSpPr>
        <p:spPr>
          <a:xfrm>
            <a:off x="394281" y="3597739"/>
            <a:ext cx="11241247" cy="6276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F280B7-E25C-4534-9D46-FCB05ED97D16}"/>
              </a:ext>
            </a:extLst>
          </p:cNvPr>
          <p:cNvSpPr/>
          <p:nvPr/>
        </p:nvSpPr>
        <p:spPr>
          <a:xfrm>
            <a:off x="475374" y="3675607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Calculer la factorielle d’un nombre via une fonction récursive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8F4333-8191-4C3A-B8E7-2E83809F6097}"/>
              </a:ext>
            </a:extLst>
          </p:cNvPr>
          <p:cNvSpPr/>
          <p:nvPr/>
        </p:nvSpPr>
        <p:spPr>
          <a:xfrm>
            <a:off x="394281" y="2688962"/>
            <a:ext cx="11241247" cy="74003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B6E20-9517-47FB-9418-9231543B2143}"/>
              </a:ext>
            </a:extLst>
          </p:cNvPr>
          <p:cNvSpPr/>
          <p:nvPr/>
        </p:nvSpPr>
        <p:spPr>
          <a:xfrm>
            <a:off x="529241" y="2801722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Recréer la fonction power via une fonction récursive</a:t>
            </a:r>
          </a:p>
        </p:txBody>
      </p:sp>
    </p:spTree>
    <p:extLst>
      <p:ext uri="{BB962C8B-B14F-4D97-AF65-F5344CB8AC3E}">
        <p14:creationId xmlns:p14="http://schemas.microsoft.com/office/powerpoint/2010/main" val="29069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/>
      <p:bldP spid="21" grpId="0" animBg="1"/>
      <p:bldP spid="22" grpId="0"/>
      <p:bldP spid="23" grpId="0" animBg="1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Les Listes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29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2"/>
            <a:ext cx="11241247" cy="7400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E6F52-3D34-422E-BE39-1757D8310800}"/>
              </a:ext>
            </a:extLst>
          </p:cNvPr>
          <p:cNvSpPr/>
          <p:nvPr/>
        </p:nvSpPr>
        <p:spPr>
          <a:xfrm>
            <a:off x="556470" y="1580511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Permet de stocker plusieurs variables au même endroit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52D4E0-CEB4-4E63-9063-2381F340ABF1}"/>
              </a:ext>
            </a:extLst>
          </p:cNvPr>
          <p:cNvSpPr/>
          <p:nvPr/>
        </p:nvSpPr>
        <p:spPr>
          <a:xfrm>
            <a:off x="394280" y="3303275"/>
            <a:ext cx="11241247" cy="72008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8F4333-8191-4C3A-B8E7-2E83809F6097}"/>
              </a:ext>
            </a:extLst>
          </p:cNvPr>
          <p:cNvSpPr/>
          <p:nvPr/>
        </p:nvSpPr>
        <p:spPr>
          <a:xfrm>
            <a:off x="394280" y="2391838"/>
            <a:ext cx="11241247" cy="74003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B6E20-9517-47FB-9418-9231543B2143}"/>
              </a:ext>
            </a:extLst>
          </p:cNvPr>
          <p:cNvSpPr/>
          <p:nvPr/>
        </p:nvSpPr>
        <p:spPr>
          <a:xfrm>
            <a:off x="529240" y="2562378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Permet de trier, chercher et associer des données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BC4C3-2EB0-4AFD-A6A4-2BF0FB081C61}"/>
              </a:ext>
            </a:extLst>
          </p:cNvPr>
          <p:cNvSpPr/>
          <p:nvPr/>
        </p:nvSpPr>
        <p:spPr>
          <a:xfrm>
            <a:off x="610337" y="3432484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Chaque nouvel élément de la liste se place à la fin de celle ci</a:t>
            </a:r>
          </a:p>
        </p:txBody>
      </p:sp>
    </p:spTree>
    <p:extLst>
      <p:ext uri="{BB962C8B-B14F-4D97-AF65-F5344CB8AC3E}">
        <p14:creationId xmlns:p14="http://schemas.microsoft.com/office/powerpoint/2010/main" val="309653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/>
      <p:bldP spid="21" grpId="0" animBg="1"/>
      <p:bldP spid="23" grpId="0" animBg="1"/>
      <p:bldP spid="24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Baskerville Old Face" panose="02020602080505020303" pitchFamily="18" charset="0"/>
              </a:rPr>
              <a:t>Tester son code Python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3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3"/>
            <a:ext cx="11241247" cy="122304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707910" y="1758101"/>
            <a:ext cx="106139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latin typeface="Baskerville Old Face" panose="02020602080505020303" pitchFamily="18" charset="0"/>
              </a:rPr>
              <a:t>Google Collab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2968D9-28C6-4711-9EE1-EC3630ADDE4D}"/>
              </a:ext>
            </a:extLst>
          </p:cNvPr>
          <p:cNvSpPr/>
          <p:nvPr/>
        </p:nvSpPr>
        <p:spPr>
          <a:xfrm>
            <a:off x="394283" y="2817480"/>
            <a:ext cx="11241247" cy="122304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00936-CDCB-485E-9017-98F1C1F4B767}"/>
              </a:ext>
            </a:extLst>
          </p:cNvPr>
          <p:cNvSpPr/>
          <p:nvPr/>
        </p:nvSpPr>
        <p:spPr>
          <a:xfrm>
            <a:off x="707910" y="3095178"/>
            <a:ext cx="106139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latin typeface="Baskerville Old Face" panose="02020602080505020303" pitchFamily="18" charset="0"/>
              </a:rPr>
              <a:t>Création automatique d’un dossier Drive</a:t>
            </a:r>
          </a:p>
        </p:txBody>
      </p:sp>
    </p:spTree>
    <p:extLst>
      <p:ext uri="{BB962C8B-B14F-4D97-AF65-F5344CB8AC3E}">
        <p14:creationId xmlns:p14="http://schemas.microsoft.com/office/powerpoint/2010/main" val="35644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3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Création d’une Liste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30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2"/>
            <a:ext cx="11241247" cy="7400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Création d’une liste vide : </a:t>
            </a:r>
            <a:r>
              <a:rPr lang="fr-FR" sz="2400" dirty="0" err="1">
                <a:latin typeface="Baskerville Old Face" panose="02020602080505020303" pitchFamily="18" charset="0"/>
              </a:rPr>
              <a:t>Ma_Liste</a:t>
            </a:r>
            <a:r>
              <a:rPr lang="fr-FR" sz="2400" dirty="0">
                <a:latin typeface="Baskerville Old Face" panose="02020602080505020303" pitchFamily="18" charset="0"/>
              </a:rPr>
              <a:t> = [ ]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52D4E0-CEB4-4E63-9063-2381F340ABF1}"/>
              </a:ext>
            </a:extLst>
          </p:cNvPr>
          <p:cNvSpPr/>
          <p:nvPr/>
        </p:nvSpPr>
        <p:spPr>
          <a:xfrm>
            <a:off x="394280" y="3303275"/>
            <a:ext cx="11241247" cy="72008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8F4333-8191-4C3A-B8E7-2E83809F6097}"/>
              </a:ext>
            </a:extLst>
          </p:cNvPr>
          <p:cNvSpPr/>
          <p:nvPr/>
        </p:nvSpPr>
        <p:spPr>
          <a:xfrm>
            <a:off x="394280" y="2391838"/>
            <a:ext cx="11241247" cy="74003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B6E20-9517-47FB-9418-9231543B2143}"/>
              </a:ext>
            </a:extLst>
          </p:cNvPr>
          <p:cNvSpPr/>
          <p:nvPr/>
        </p:nvSpPr>
        <p:spPr>
          <a:xfrm>
            <a:off x="529240" y="2562378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Initialisation de la liste :  </a:t>
            </a:r>
            <a:r>
              <a:rPr lang="fr-FR" sz="2400" dirty="0" err="1">
                <a:latin typeface="Baskerville Old Face" panose="02020602080505020303" pitchFamily="18" charset="0"/>
              </a:rPr>
              <a:t>Ma_Liste</a:t>
            </a:r>
            <a:r>
              <a:rPr lang="fr-FR" sz="2400" dirty="0">
                <a:latin typeface="Baskerville Old Face" panose="02020602080505020303" pitchFamily="18" charset="0"/>
              </a:rPr>
              <a:t> = [1,2,3]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BC4C3-2EB0-4AFD-A6A4-2BF0FB081C61}"/>
              </a:ext>
            </a:extLst>
          </p:cNvPr>
          <p:cNvSpPr/>
          <p:nvPr/>
        </p:nvSpPr>
        <p:spPr>
          <a:xfrm>
            <a:off x="610337" y="3432484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Tout comme les variables les listes ne sont pas typés : </a:t>
            </a:r>
            <a:r>
              <a:rPr lang="fr-FR" sz="2400" dirty="0" err="1">
                <a:latin typeface="Baskerville Old Face" panose="02020602080505020303" pitchFamily="18" charset="0"/>
              </a:rPr>
              <a:t>Ma_Liste</a:t>
            </a:r>
            <a:r>
              <a:rPr lang="fr-FR" sz="2400" dirty="0">
                <a:latin typeface="Baskerville Old Face" panose="02020602080505020303" pitchFamily="18" charset="0"/>
              </a:rPr>
              <a:t> = [1,1.2,’a’]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57530C-04B2-4350-BDCA-F6421AEAA45D}"/>
              </a:ext>
            </a:extLst>
          </p:cNvPr>
          <p:cNvSpPr/>
          <p:nvPr/>
        </p:nvSpPr>
        <p:spPr>
          <a:xfrm>
            <a:off x="394280" y="4194758"/>
            <a:ext cx="11241247" cy="16733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A095B7-C6F3-4606-8898-9025FA8BAB9A}"/>
              </a:ext>
            </a:extLst>
          </p:cNvPr>
          <p:cNvSpPr/>
          <p:nvPr/>
        </p:nvSpPr>
        <p:spPr>
          <a:xfrm>
            <a:off x="610337" y="4323968"/>
            <a:ext cx="10971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Chaque élément de la liste possède un indice pour le retrouver</a:t>
            </a:r>
          </a:p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Exemple : </a:t>
            </a:r>
            <a:r>
              <a:rPr lang="fr-FR" sz="2400" dirty="0" err="1">
                <a:latin typeface="Baskerville Old Face" panose="02020602080505020303" pitchFamily="18" charset="0"/>
              </a:rPr>
              <a:t>Ma_Liste</a:t>
            </a:r>
            <a:r>
              <a:rPr lang="fr-FR" sz="2400" dirty="0">
                <a:latin typeface="Baskerville Old Face" panose="02020602080505020303" pitchFamily="18" charset="0"/>
              </a:rPr>
              <a:t>[0] -&gt; Premier élément de la liste</a:t>
            </a:r>
          </a:p>
          <a:p>
            <a:pPr algn="ctr"/>
            <a:r>
              <a:rPr lang="fr-FR" sz="2400" dirty="0" err="1">
                <a:latin typeface="Baskerville Old Face" panose="02020602080505020303" pitchFamily="18" charset="0"/>
              </a:rPr>
              <a:t>Ma_Liste</a:t>
            </a:r>
            <a:r>
              <a:rPr lang="fr-FR" sz="2400" dirty="0">
                <a:latin typeface="Baskerville Old Face" panose="02020602080505020303" pitchFamily="18" charset="0"/>
              </a:rPr>
              <a:t>[1] -&gt; Deuxième élément de la liste</a:t>
            </a:r>
          </a:p>
        </p:txBody>
      </p:sp>
    </p:spTree>
    <p:extLst>
      <p:ext uri="{BB962C8B-B14F-4D97-AF65-F5344CB8AC3E}">
        <p14:creationId xmlns:p14="http://schemas.microsoft.com/office/powerpoint/2010/main" val="120071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1" grpId="0" animBg="1"/>
      <p:bldP spid="23" grpId="0" animBg="1"/>
      <p:bldP spid="24" grpId="0"/>
      <p:bldP spid="12" grpId="0"/>
      <p:bldP spid="13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Actions sur une Liste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31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2"/>
            <a:ext cx="11241247" cy="7400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Ajout d’une valeur à la liste : </a:t>
            </a:r>
            <a:r>
              <a:rPr lang="fr-FR" sz="2400" dirty="0" err="1">
                <a:latin typeface="Baskerville Old Face" panose="02020602080505020303" pitchFamily="18" charset="0"/>
              </a:rPr>
              <a:t>Ma_Liste.Append</a:t>
            </a:r>
            <a:r>
              <a:rPr lang="fr-FR" sz="2400" dirty="0">
                <a:latin typeface="Baskerville Old Face" panose="02020602080505020303" pitchFamily="18" charset="0"/>
              </a:rPr>
              <a:t>(4)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52D4E0-CEB4-4E63-9063-2381F340ABF1}"/>
              </a:ext>
            </a:extLst>
          </p:cNvPr>
          <p:cNvSpPr/>
          <p:nvPr/>
        </p:nvSpPr>
        <p:spPr>
          <a:xfrm>
            <a:off x="394280" y="3303275"/>
            <a:ext cx="11241247" cy="10100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8F4333-8191-4C3A-B8E7-2E83809F6097}"/>
              </a:ext>
            </a:extLst>
          </p:cNvPr>
          <p:cNvSpPr/>
          <p:nvPr/>
        </p:nvSpPr>
        <p:spPr>
          <a:xfrm>
            <a:off x="394280" y="2391838"/>
            <a:ext cx="11241247" cy="74003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B6E20-9517-47FB-9418-9231543B2143}"/>
              </a:ext>
            </a:extLst>
          </p:cNvPr>
          <p:cNvSpPr/>
          <p:nvPr/>
        </p:nvSpPr>
        <p:spPr>
          <a:xfrm>
            <a:off x="529240" y="2562378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Suppression d’une case : </a:t>
            </a:r>
            <a:r>
              <a:rPr lang="fr-FR" sz="2400" dirty="0" err="1">
                <a:latin typeface="Baskerville Old Face" panose="02020602080505020303" pitchFamily="18" charset="0"/>
              </a:rPr>
              <a:t>del</a:t>
            </a:r>
            <a:r>
              <a:rPr lang="fr-FR" sz="2400" dirty="0">
                <a:latin typeface="Baskerville Old Face" panose="02020602080505020303" pitchFamily="18" charset="0"/>
              </a:rPr>
              <a:t> </a:t>
            </a:r>
            <a:r>
              <a:rPr lang="fr-FR" sz="2400" dirty="0" err="1">
                <a:latin typeface="Baskerville Old Face" panose="02020602080505020303" pitchFamily="18" charset="0"/>
              </a:rPr>
              <a:t>Ma_Liste</a:t>
            </a:r>
            <a:r>
              <a:rPr lang="fr-FR" sz="2400" dirty="0">
                <a:latin typeface="Baskerville Old Face" panose="02020602080505020303" pitchFamily="18" charset="0"/>
              </a:rPr>
              <a:t>[1] #suppression de la 2ème valeur de la liste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BC4C3-2EB0-4AFD-A6A4-2BF0FB081C61}"/>
              </a:ext>
            </a:extLst>
          </p:cNvPr>
          <p:cNvSpPr/>
          <p:nvPr/>
        </p:nvSpPr>
        <p:spPr>
          <a:xfrm>
            <a:off x="610337" y="3432484"/>
            <a:ext cx="10971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Suppression d’une valeur </a:t>
            </a:r>
            <a:r>
              <a:rPr lang="fr-FR" sz="2400" dirty="0" err="1">
                <a:latin typeface="Baskerville Old Face" panose="02020602080505020303" pitchFamily="18" charset="0"/>
              </a:rPr>
              <a:t>Ma_Liste.remove</a:t>
            </a:r>
            <a:r>
              <a:rPr lang="fr-FR" sz="2400" dirty="0">
                <a:latin typeface="Baskerville Old Face" panose="02020602080505020303" pitchFamily="18" charset="0"/>
              </a:rPr>
              <a:t>(12) #suppression de la première occurrence de la valeur 12 dans </a:t>
            </a:r>
            <a:r>
              <a:rPr lang="fr-FR" sz="2400" dirty="0" err="1">
                <a:latin typeface="Baskerville Old Face" panose="02020602080505020303" pitchFamily="18" charset="0"/>
              </a:rPr>
              <a:t>Ma_Liste</a:t>
            </a:r>
            <a:endParaRPr lang="fr-FR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1" grpId="0" animBg="1"/>
      <p:bldP spid="23" grpId="0" animBg="1"/>
      <p:bldP spid="24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Parcourir une Liste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32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2"/>
            <a:ext cx="11241247" cy="10100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Tout comme avec un string une liste est une suite de valeurs que l’on peut parcourir avec une boucle For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52D4E0-CEB4-4E63-9063-2381F340ABF1}"/>
              </a:ext>
            </a:extLst>
          </p:cNvPr>
          <p:cNvSpPr/>
          <p:nvPr/>
        </p:nvSpPr>
        <p:spPr>
          <a:xfrm>
            <a:off x="394280" y="2586841"/>
            <a:ext cx="11241247" cy="150465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BC4C3-2EB0-4AFD-A6A4-2BF0FB081C61}"/>
              </a:ext>
            </a:extLst>
          </p:cNvPr>
          <p:cNvSpPr/>
          <p:nvPr/>
        </p:nvSpPr>
        <p:spPr>
          <a:xfrm>
            <a:off x="610337" y="2811133"/>
            <a:ext cx="109713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Li = [‘a’ , ‘b’, ‘c’] 		#création d’une Liste 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for s in Li :			# On boucle sur Li via s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</a:t>
            </a:r>
            <a:r>
              <a:rPr lang="fr-FR" sz="2400" dirty="0" err="1">
                <a:latin typeface="Baskerville Old Face" panose="02020602080505020303" pitchFamily="18" charset="0"/>
              </a:rPr>
              <a:t>print</a:t>
            </a:r>
            <a:r>
              <a:rPr lang="fr-FR" sz="2400" dirty="0">
                <a:latin typeface="Baskerville Old Face" panose="02020602080505020303" pitchFamily="18" charset="0"/>
              </a:rPr>
              <a:t> (s)		# ce que l’on fait sur s se répercutera sur toute la liste</a:t>
            </a:r>
          </a:p>
          <a:p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0F12A6-EE40-4F03-9765-A413D513F313}"/>
              </a:ext>
            </a:extLst>
          </p:cNvPr>
          <p:cNvSpPr/>
          <p:nvPr/>
        </p:nvSpPr>
        <p:spPr>
          <a:xfrm>
            <a:off x="394280" y="4183780"/>
            <a:ext cx="11241247" cy="217257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A1DAFA-3F7F-4A85-A577-907DCB0423E2}"/>
              </a:ext>
            </a:extLst>
          </p:cNvPr>
          <p:cNvSpPr/>
          <p:nvPr/>
        </p:nvSpPr>
        <p:spPr>
          <a:xfrm>
            <a:off x="610337" y="4408072"/>
            <a:ext cx="109713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Li = [‘a’ , ‘b’, ‘c’] 		 #création d’une Liste 	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i=0				 #création d’un itérateur</a:t>
            </a:r>
          </a:p>
          <a:p>
            <a:r>
              <a:rPr lang="fr-FR" sz="2400" dirty="0" err="1">
                <a:latin typeface="Baskerville Old Face" panose="02020602080505020303" pitchFamily="18" charset="0"/>
              </a:rPr>
              <a:t>While</a:t>
            </a:r>
            <a:r>
              <a:rPr lang="fr-FR" sz="2400" dirty="0">
                <a:latin typeface="Baskerville Old Face" panose="02020602080505020303" pitchFamily="18" charset="0"/>
              </a:rPr>
              <a:t> i &lt; </a:t>
            </a:r>
            <a:r>
              <a:rPr lang="fr-FR" sz="2400" dirty="0" err="1">
                <a:latin typeface="Baskerville Old Face" panose="02020602080505020303" pitchFamily="18" charset="0"/>
              </a:rPr>
              <a:t>len</a:t>
            </a:r>
            <a:r>
              <a:rPr lang="fr-FR" sz="2400" dirty="0">
                <a:latin typeface="Baskerville Old Face" panose="02020602080505020303" pitchFamily="18" charset="0"/>
              </a:rPr>
              <a:t>(Li) :		 #Lancement de boucle </a:t>
            </a:r>
            <a:r>
              <a:rPr lang="fr-FR" sz="2400" dirty="0" err="1">
                <a:latin typeface="Baskerville Old Face" panose="02020602080505020303" pitchFamily="18" charset="0"/>
              </a:rPr>
              <a:t>while</a:t>
            </a:r>
            <a:r>
              <a:rPr lang="fr-FR" sz="2400" dirty="0">
                <a:latin typeface="Baskerville Old Face" panose="02020602080505020303" pitchFamily="18" charset="0"/>
              </a:rPr>
              <a:t> en fonction de la taille de Li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</a:t>
            </a:r>
            <a:r>
              <a:rPr lang="fr-FR" sz="2400" dirty="0" err="1">
                <a:latin typeface="Baskerville Old Face" panose="02020602080505020303" pitchFamily="18" charset="0"/>
              </a:rPr>
              <a:t>print</a:t>
            </a:r>
            <a:r>
              <a:rPr lang="fr-FR" sz="2400" dirty="0">
                <a:latin typeface="Baskerville Old Face" panose="02020602080505020303" pitchFamily="18" charset="0"/>
              </a:rPr>
              <a:t> (Li[i])		 #Cette fois on utilise l’indice i pour avoir la valeur</a:t>
            </a:r>
          </a:p>
          <a:p>
            <a:r>
              <a:rPr lang="fr-FR" sz="2400" dirty="0">
                <a:latin typeface="Baskerville Old Face" panose="02020602080505020303" pitchFamily="18" charset="0"/>
              </a:rPr>
              <a:t>	i+=1			 #On incrémente l’itérateur pour la prochaine boucle</a:t>
            </a:r>
          </a:p>
        </p:txBody>
      </p:sp>
    </p:spTree>
    <p:extLst>
      <p:ext uri="{BB962C8B-B14F-4D97-AF65-F5344CB8AC3E}">
        <p14:creationId xmlns:p14="http://schemas.microsoft.com/office/powerpoint/2010/main" val="18079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1" grpId="0" animBg="1"/>
      <p:bldP spid="12" grpId="0"/>
      <p:bldP spid="11" grpId="0" animBg="1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Le </a:t>
            </a:r>
            <a:r>
              <a:rPr lang="fr-FR" i="1" dirty="0" err="1">
                <a:latin typeface="Baskerville Old Face" panose="02020602080505020303" pitchFamily="18" charset="0"/>
              </a:rPr>
              <a:t>Random</a:t>
            </a:r>
            <a:endParaRPr lang="fr-FR" i="1" dirty="0">
              <a:latin typeface="Baskerville Old Face" panose="02020602080505020303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33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2"/>
            <a:ext cx="11241247" cy="7400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Une fonction </a:t>
            </a:r>
            <a:r>
              <a:rPr lang="fr-FR" sz="2400" dirty="0" err="1">
                <a:latin typeface="Baskerville Old Face" panose="02020602080505020303" pitchFamily="18" charset="0"/>
              </a:rPr>
              <a:t>random</a:t>
            </a:r>
            <a:r>
              <a:rPr lang="fr-FR" sz="2400" dirty="0">
                <a:latin typeface="Baskerville Old Face" panose="02020602080505020303" pitchFamily="18" charset="0"/>
              </a:rPr>
              <a:t> existe mais n’est pas importé dans votre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52D4E0-CEB4-4E63-9063-2381F340ABF1}"/>
              </a:ext>
            </a:extLst>
          </p:cNvPr>
          <p:cNvSpPr/>
          <p:nvPr/>
        </p:nvSpPr>
        <p:spPr>
          <a:xfrm>
            <a:off x="394280" y="3303276"/>
            <a:ext cx="11241247" cy="161786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8F4333-8191-4C3A-B8E7-2E83809F6097}"/>
              </a:ext>
            </a:extLst>
          </p:cNvPr>
          <p:cNvSpPr/>
          <p:nvPr/>
        </p:nvSpPr>
        <p:spPr>
          <a:xfrm>
            <a:off x="394280" y="2391838"/>
            <a:ext cx="11241247" cy="74003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B6E20-9517-47FB-9418-9231543B2143}"/>
              </a:ext>
            </a:extLst>
          </p:cNvPr>
          <p:cNvSpPr/>
          <p:nvPr/>
        </p:nvSpPr>
        <p:spPr>
          <a:xfrm>
            <a:off x="529240" y="2562378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Pour importer </a:t>
            </a:r>
            <a:r>
              <a:rPr lang="fr-FR" sz="2400" dirty="0" err="1">
                <a:latin typeface="Baskerville Old Face" panose="02020602080505020303" pitchFamily="18" charset="0"/>
              </a:rPr>
              <a:t>Random</a:t>
            </a:r>
            <a:r>
              <a:rPr lang="fr-FR" sz="2400" dirty="0">
                <a:latin typeface="Baskerville Old Face" panose="02020602080505020303" pitchFamily="18" charset="0"/>
              </a:rPr>
              <a:t> il faut écrire au début du fichier : </a:t>
            </a:r>
            <a:r>
              <a:rPr lang="fr-FR" sz="2400" dirty="0" err="1">
                <a:latin typeface="Baskerville Old Face" panose="02020602080505020303" pitchFamily="18" charset="0"/>
              </a:rPr>
              <a:t>from</a:t>
            </a:r>
            <a:r>
              <a:rPr lang="fr-FR" sz="2400" dirty="0">
                <a:latin typeface="Baskerville Old Face" panose="02020602080505020303" pitchFamily="18" charset="0"/>
              </a:rPr>
              <a:t> </a:t>
            </a:r>
            <a:r>
              <a:rPr lang="fr-FR" sz="2400" dirty="0" err="1">
                <a:latin typeface="Baskerville Old Face" panose="02020602080505020303" pitchFamily="18" charset="0"/>
              </a:rPr>
              <a:t>random</a:t>
            </a:r>
            <a:r>
              <a:rPr lang="fr-FR" sz="2400" dirty="0">
                <a:latin typeface="Baskerville Old Face" panose="02020602080505020303" pitchFamily="18" charset="0"/>
              </a:rPr>
              <a:t> import 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BC4C3-2EB0-4AFD-A6A4-2BF0FB081C61}"/>
              </a:ext>
            </a:extLst>
          </p:cNvPr>
          <p:cNvSpPr/>
          <p:nvPr/>
        </p:nvSpPr>
        <p:spPr>
          <a:xfrm>
            <a:off x="610337" y="3432484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A9E64-D7F2-47EA-93FF-C73583D8125C}"/>
              </a:ext>
            </a:extLst>
          </p:cNvPr>
          <p:cNvSpPr/>
          <p:nvPr/>
        </p:nvSpPr>
        <p:spPr>
          <a:xfrm>
            <a:off x="529240" y="3485866"/>
            <a:ext cx="10971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latin typeface="Baskerville Old Face" panose="02020602080505020303" pitchFamily="18" charset="0"/>
              </a:rPr>
              <a:t>random.random</a:t>
            </a:r>
            <a:r>
              <a:rPr lang="fr-FR" sz="2400" dirty="0">
                <a:latin typeface="Baskerville Old Face" panose="02020602080505020303" pitchFamily="18" charset="0"/>
              </a:rPr>
              <a:t>() -&gt; Donne un chiffre aléatoire entre 0 et 1 (1 exclu)</a:t>
            </a:r>
          </a:p>
          <a:p>
            <a:r>
              <a:rPr lang="fr-FR" sz="2400" dirty="0" err="1">
                <a:latin typeface="Baskerville Old Face" panose="02020602080505020303" pitchFamily="18" charset="0"/>
              </a:rPr>
              <a:t>random.random</a:t>
            </a:r>
            <a:r>
              <a:rPr lang="fr-FR" sz="2400" dirty="0">
                <a:latin typeface="Baskerville Old Face" panose="02020602080505020303" pitchFamily="18" charset="0"/>
              </a:rPr>
              <a:t>(min, max) -&gt; Donne un chiffre aléatoire compris entre min et max (max exclu)</a:t>
            </a:r>
          </a:p>
        </p:txBody>
      </p:sp>
    </p:spTree>
    <p:extLst>
      <p:ext uri="{BB962C8B-B14F-4D97-AF65-F5344CB8AC3E}">
        <p14:creationId xmlns:p14="http://schemas.microsoft.com/office/powerpoint/2010/main" val="425653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1" grpId="0" animBg="1"/>
      <p:bldP spid="23" grpId="0" animBg="1"/>
      <p:bldP spid="24" grpId="0"/>
      <p:bldP spid="12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Exercice 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34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3"/>
            <a:ext cx="11241247" cy="6627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E6F52-3D34-422E-BE39-1757D8310800}"/>
              </a:ext>
            </a:extLst>
          </p:cNvPr>
          <p:cNvSpPr/>
          <p:nvPr/>
        </p:nvSpPr>
        <p:spPr>
          <a:xfrm>
            <a:off x="556470" y="1580511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Créer un algorithme créant une liste remplit de 50 fois la valeur 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8F4333-8191-4C3A-B8E7-2E83809F6097}"/>
              </a:ext>
            </a:extLst>
          </p:cNvPr>
          <p:cNvSpPr/>
          <p:nvPr/>
        </p:nvSpPr>
        <p:spPr>
          <a:xfrm>
            <a:off x="394281" y="2263871"/>
            <a:ext cx="11241247" cy="6627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B6E20-9517-47FB-9418-9231543B2143}"/>
              </a:ext>
            </a:extLst>
          </p:cNvPr>
          <p:cNvSpPr/>
          <p:nvPr/>
        </p:nvSpPr>
        <p:spPr>
          <a:xfrm>
            <a:off x="529241" y="2376631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Créer un algorithme créant une liste de 20 cases chacune remplit par l’indice de la case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90B3CA-DEA7-4731-BEDD-BF97C1C22FC8}"/>
              </a:ext>
            </a:extLst>
          </p:cNvPr>
          <p:cNvSpPr/>
          <p:nvPr/>
        </p:nvSpPr>
        <p:spPr>
          <a:xfrm>
            <a:off x="394281" y="3047339"/>
            <a:ext cx="11241247" cy="108408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E43F9-4671-47DF-8BF9-4190E9FA534F}"/>
              </a:ext>
            </a:extLst>
          </p:cNvPr>
          <p:cNvSpPr/>
          <p:nvPr/>
        </p:nvSpPr>
        <p:spPr>
          <a:xfrm>
            <a:off x="529241" y="3160099"/>
            <a:ext cx="10971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Ecrire un algorithme qui remplit avec des valeurs une liste de 10 chiffres et qui ensuite calcule la moyenne des valeurs du tableau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5ED8F-9746-4DA0-9AE5-7CD9FE94DA42}"/>
              </a:ext>
            </a:extLst>
          </p:cNvPr>
          <p:cNvSpPr/>
          <p:nvPr/>
        </p:nvSpPr>
        <p:spPr>
          <a:xfrm>
            <a:off x="394281" y="4267101"/>
            <a:ext cx="11241247" cy="108408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E026EC-4028-4BDF-B4C1-E4D98C69CF79}"/>
              </a:ext>
            </a:extLst>
          </p:cNvPr>
          <p:cNvSpPr/>
          <p:nvPr/>
        </p:nvSpPr>
        <p:spPr>
          <a:xfrm>
            <a:off x="529241" y="4379861"/>
            <a:ext cx="10971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Ecrire un algorithme ayant 2 listes avec des valeurs aléatoires qui donne en résultat un 3eme tableau qui est la concaténation des deux premiers</a:t>
            </a:r>
          </a:p>
        </p:txBody>
      </p:sp>
    </p:spTree>
    <p:extLst>
      <p:ext uri="{BB962C8B-B14F-4D97-AF65-F5344CB8AC3E}">
        <p14:creationId xmlns:p14="http://schemas.microsoft.com/office/powerpoint/2010/main" val="116115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/>
      <p:bldP spid="23" grpId="0" animBg="1"/>
      <p:bldP spid="24" grpId="0"/>
      <p:bldP spid="12" grpId="0" animBg="1"/>
      <p:bldP spid="13" grpId="0"/>
      <p:bldP spid="14" grpId="0" animBg="1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Exercice 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35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3"/>
            <a:ext cx="11241247" cy="6627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E6F52-3D34-422E-BE39-1757D8310800}"/>
              </a:ext>
            </a:extLst>
          </p:cNvPr>
          <p:cNvSpPr/>
          <p:nvPr/>
        </p:nvSpPr>
        <p:spPr>
          <a:xfrm>
            <a:off x="556470" y="1580511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Créer un algorithme qui compte le nombre de chiffres pairs dans une liste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8F4333-8191-4C3A-B8E7-2E83809F6097}"/>
              </a:ext>
            </a:extLst>
          </p:cNvPr>
          <p:cNvSpPr/>
          <p:nvPr/>
        </p:nvSpPr>
        <p:spPr>
          <a:xfrm>
            <a:off x="394281" y="2263871"/>
            <a:ext cx="11241247" cy="6627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B6E20-9517-47FB-9418-9231543B2143}"/>
              </a:ext>
            </a:extLst>
          </p:cNvPr>
          <p:cNvSpPr/>
          <p:nvPr/>
        </p:nvSpPr>
        <p:spPr>
          <a:xfrm>
            <a:off x="529241" y="2376631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Créer un algorithme supprimant toutes les cases avec des valeurs égales à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90B3CA-DEA7-4731-BEDD-BF97C1C22FC8}"/>
              </a:ext>
            </a:extLst>
          </p:cNvPr>
          <p:cNvSpPr/>
          <p:nvPr/>
        </p:nvSpPr>
        <p:spPr>
          <a:xfrm>
            <a:off x="394281" y="3047339"/>
            <a:ext cx="11241247" cy="108408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E43F9-4671-47DF-8BF9-4190E9FA534F}"/>
              </a:ext>
            </a:extLst>
          </p:cNvPr>
          <p:cNvSpPr/>
          <p:nvPr/>
        </p:nvSpPr>
        <p:spPr>
          <a:xfrm>
            <a:off x="529241" y="3160099"/>
            <a:ext cx="10971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Créer un algorithme créant un tableau qui est l’addition de deux tableaux crées aléatoirement.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5ED8F-9746-4DA0-9AE5-7CD9FE94DA42}"/>
              </a:ext>
            </a:extLst>
          </p:cNvPr>
          <p:cNvSpPr/>
          <p:nvPr/>
        </p:nvSpPr>
        <p:spPr>
          <a:xfrm>
            <a:off x="394281" y="4267101"/>
            <a:ext cx="11241247" cy="7122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E026EC-4028-4BDF-B4C1-E4D98C69CF79}"/>
              </a:ext>
            </a:extLst>
          </p:cNvPr>
          <p:cNvSpPr/>
          <p:nvPr/>
        </p:nvSpPr>
        <p:spPr>
          <a:xfrm>
            <a:off x="529241" y="4379861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Créer un algorithme cherchant le maximum d’une liste</a:t>
            </a:r>
          </a:p>
        </p:txBody>
      </p:sp>
    </p:spTree>
    <p:extLst>
      <p:ext uri="{BB962C8B-B14F-4D97-AF65-F5344CB8AC3E}">
        <p14:creationId xmlns:p14="http://schemas.microsoft.com/office/powerpoint/2010/main" val="16874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/>
      <p:bldP spid="23" grpId="0" animBg="1"/>
      <p:bldP spid="24" grpId="0"/>
      <p:bldP spid="12" grpId="0" animBg="1"/>
      <p:bldP spid="13" grpId="0"/>
      <p:bldP spid="14" grpId="0" animBg="1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Exercice 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36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78" y="1967281"/>
            <a:ext cx="11241247" cy="8104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68" y="1858194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E6F52-3D34-422E-BE39-1757D8310800}"/>
              </a:ext>
            </a:extLst>
          </p:cNvPr>
          <p:cNvSpPr/>
          <p:nvPr/>
        </p:nvSpPr>
        <p:spPr>
          <a:xfrm>
            <a:off x="556468" y="1969868"/>
            <a:ext cx="10971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Créer une fonction prenant une liste en entrée et retournant cette liste sans les valeurs négatives.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90B3CA-DEA7-4731-BEDD-BF97C1C22FC8}"/>
              </a:ext>
            </a:extLst>
          </p:cNvPr>
          <p:cNvSpPr/>
          <p:nvPr/>
        </p:nvSpPr>
        <p:spPr>
          <a:xfrm>
            <a:off x="394278" y="2871507"/>
            <a:ext cx="11241247" cy="108408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E43F9-4671-47DF-8BF9-4190E9FA534F}"/>
              </a:ext>
            </a:extLst>
          </p:cNvPr>
          <p:cNvSpPr/>
          <p:nvPr/>
        </p:nvSpPr>
        <p:spPr>
          <a:xfrm>
            <a:off x="529238" y="2986208"/>
            <a:ext cx="10971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Créer une fonction qui prend en entrée un chiffre X et une liste, la fonction retourne un chiffre correspondant au nombre d’occurrence de X dans la liste.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5ED8F-9746-4DA0-9AE5-7CD9FE94DA42}"/>
              </a:ext>
            </a:extLst>
          </p:cNvPr>
          <p:cNvSpPr/>
          <p:nvPr/>
        </p:nvSpPr>
        <p:spPr>
          <a:xfrm>
            <a:off x="394277" y="4091269"/>
            <a:ext cx="11241247" cy="7009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E026EC-4028-4BDF-B4C1-E4D98C69CF79}"/>
              </a:ext>
            </a:extLst>
          </p:cNvPr>
          <p:cNvSpPr/>
          <p:nvPr/>
        </p:nvSpPr>
        <p:spPr>
          <a:xfrm>
            <a:off x="556468" y="4197351"/>
            <a:ext cx="1097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Créer une fonction qui prend en entrée une liste et qui retourne l’inverse de cette liste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4D0913-784A-4FC3-9685-3D518C2ECB85}"/>
              </a:ext>
            </a:extLst>
          </p:cNvPr>
          <p:cNvSpPr/>
          <p:nvPr/>
        </p:nvSpPr>
        <p:spPr>
          <a:xfrm>
            <a:off x="394276" y="4927875"/>
            <a:ext cx="11241247" cy="108408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33DB8B-22B0-4FD4-83BD-6967B889EA78}"/>
              </a:ext>
            </a:extLst>
          </p:cNvPr>
          <p:cNvSpPr/>
          <p:nvPr/>
        </p:nvSpPr>
        <p:spPr>
          <a:xfrm>
            <a:off x="529236" y="5024052"/>
            <a:ext cx="10971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Créer une fonction prenant en entrée une liste et retournant cette même liste mais triée par ordre croissant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3A908E-B04F-4308-B7DA-5DCB01555CF0}"/>
              </a:ext>
            </a:extLst>
          </p:cNvPr>
          <p:cNvSpPr/>
          <p:nvPr/>
        </p:nvSpPr>
        <p:spPr>
          <a:xfrm>
            <a:off x="394278" y="1081125"/>
            <a:ext cx="11241247" cy="8104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921FD6-358C-47F5-B0B1-F18F497722C3}"/>
              </a:ext>
            </a:extLst>
          </p:cNvPr>
          <p:cNvSpPr/>
          <p:nvPr/>
        </p:nvSpPr>
        <p:spPr>
          <a:xfrm>
            <a:off x="556468" y="1083712"/>
            <a:ext cx="10971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Créer une fonction prenant un entier X en paramètre et retournant une liste de X valeurs aléatoires, créer la même fonction avec un min et un max.  </a:t>
            </a:r>
          </a:p>
        </p:txBody>
      </p:sp>
    </p:spTree>
    <p:extLst>
      <p:ext uri="{BB962C8B-B14F-4D97-AF65-F5344CB8AC3E}">
        <p14:creationId xmlns:p14="http://schemas.microsoft.com/office/powerpoint/2010/main" val="329905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/>
      <p:bldP spid="12" grpId="0" animBg="1"/>
      <p:bldP spid="13" grpId="0"/>
      <p:bldP spid="14" grpId="0" animBg="1"/>
      <p:bldP spid="15" grpId="0"/>
      <p:bldP spid="16" grpId="0" animBg="1"/>
      <p:bldP spid="18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Baskerville Old Face" panose="02020602080505020303" pitchFamily="18" charset="0"/>
              </a:rPr>
              <a:t>Les Variables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4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3"/>
            <a:ext cx="11241247" cy="122304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707910" y="1758101"/>
            <a:ext cx="106139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latin typeface="Baskerville Old Face" panose="02020602080505020303" pitchFamily="18" charset="0"/>
              </a:rPr>
              <a:t>Permet de stocker une seule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1568A-C657-4205-852B-96E86B3199A0}"/>
              </a:ext>
            </a:extLst>
          </p:cNvPr>
          <p:cNvSpPr/>
          <p:nvPr/>
        </p:nvSpPr>
        <p:spPr>
          <a:xfrm>
            <a:off x="394283" y="3193944"/>
            <a:ext cx="11241247" cy="122304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4F8957-341D-4C5D-BA20-F47CE388549E}"/>
              </a:ext>
            </a:extLst>
          </p:cNvPr>
          <p:cNvSpPr/>
          <p:nvPr/>
        </p:nvSpPr>
        <p:spPr>
          <a:xfrm>
            <a:off x="739809" y="3451521"/>
            <a:ext cx="106139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latin typeface="Baskerville Old Face" panose="02020602080505020303" pitchFamily="18" charset="0"/>
              </a:rPr>
              <a:t>Doit être alloué en mémoire</a:t>
            </a:r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E8404-E8EA-427D-9621-B48ACCF057C8}"/>
              </a:ext>
            </a:extLst>
          </p:cNvPr>
          <p:cNvSpPr/>
          <p:nvPr/>
        </p:nvSpPr>
        <p:spPr>
          <a:xfrm>
            <a:off x="394283" y="4907485"/>
            <a:ext cx="11241247" cy="122304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FFDE40-5EC3-4944-8382-DA4BB5D3099D}"/>
              </a:ext>
            </a:extLst>
          </p:cNvPr>
          <p:cNvSpPr/>
          <p:nvPr/>
        </p:nvSpPr>
        <p:spPr>
          <a:xfrm>
            <a:off x="789004" y="5220743"/>
            <a:ext cx="106139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latin typeface="Baskerville Old Face" panose="02020602080505020303" pitchFamily="18" charset="0"/>
              </a:rPr>
              <a:t>Doit avoir un type défini</a:t>
            </a:r>
            <a:endParaRPr lang="fr-FR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35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Type de variables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5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3"/>
            <a:ext cx="11241247" cy="8350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480403"/>
            <a:ext cx="106139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i="1" dirty="0">
                <a:latin typeface="Baskerville Old Face" panose="02020602080505020303" pitchFamily="18" charset="0"/>
              </a:rPr>
              <a:t>Les entiers : 1,2,3,-12 …</a:t>
            </a:r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7F90C4-F62C-4FA0-83F5-74469F3A607C}"/>
              </a:ext>
            </a:extLst>
          </p:cNvPr>
          <p:cNvSpPr/>
          <p:nvPr/>
        </p:nvSpPr>
        <p:spPr>
          <a:xfrm>
            <a:off x="394283" y="2452023"/>
            <a:ext cx="11241247" cy="8350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8DC939-9089-4E05-BC22-498018DB4E87}"/>
              </a:ext>
            </a:extLst>
          </p:cNvPr>
          <p:cNvSpPr/>
          <p:nvPr/>
        </p:nvSpPr>
        <p:spPr>
          <a:xfrm>
            <a:off x="556470" y="2452023"/>
            <a:ext cx="106139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i="1" dirty="0">
                <a:latin typeface="Baskerville Old Face" panose="02020602080505020303" pitchFamily="18" charset="0"/>
              </a:rPr>
              <a:t>Les Réels : 1.2, 10.3, -12.04</a:t>
            </a:r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CD45CA-67C6-4614-BF5D-0B3DC61E2902}"/>
              </a:ext>
            </a:extLst>
          </p:cNvPr>
          <p:cNvSpPr/>
          <p:nvPr/>
        </p:nvSpPr>
        <p:spPr>
          <a:xfrm>
            <a:off x="394283" y="3436132"/>
            <a:ext cx="11241247" cy="8350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67D413-0D71-4E22-B242-E676707EF767}"/>
              </a:ext>
            </a:extLst>
          </p:cNvPr>
          <p:cNvSpPr/>
          <p:nvPr/>
        </p:nvSpPr>
        <p:spPr>
          <a:xfrm>
            <a:off x="556470" y="3436132"/>
            <a:ext cx="106139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i="1" dirty="0">
                <a:latin typeface="Baskerville Old Face" panose="02020602080505020303" pitchFamily="18" charset="0"/>
              </a:rPr>
              <a:t>Les caractères : ‘a’  ‘H’  ‘1’</a:t>
            </a:r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0A7477-7C78-4971-873B-A82765E9E299}"/>
              </a:ext>
            </a:extLst>
          </p:cNvPr>
          <p:cNvSpPr/>
          <p:nvPr/>
        </p:nvSpPr>
        <p:spPr>
          <a:xfrm>
            <a:off x="394283" y="4418195"/>
            <a:ext cx="11241247" cy="8350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9E591-1295-44DA-BFCA-710B313CE679}"/>
              </a:ext>
            </a:extLst>
          </p:cNvPr>
          <p:cNvSpPr/>
          <p:nvPr/>
        </p:nvSpPr>
        <p:spPr>
          <a:xfrm>
            <a:off x="556470" y="4418195"/>
            <a:ext cx="106139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i="1" dirty="0">
                <a:latin typeface="Baskerville Old Face" panose="02020602080505020303" pitchFamily="18" charset="0"/>
              </a:rPr>
              <a:t>Les Chaines de caractères : ‘’Coucou’’</a:t>
            </a:r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E75A71-D238-4485-B6ED-03A669B35BC1}"/>
              </a:ext>
            </a:extLst>
          </p:cNvPr>
          <p:cNvSpPr/>
          <p:nvPr/>
        </p:nvSpPr>
        <p:spPr>
          <a:xfrm>
            <a:off x="394283" y="5387272"/>
            <a:ext cx="11241247" cy="8350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838861-6901-4BEE-B724-056B9FCD8A9F}"/>
              </a:ext>
            </a:extLst>
          </p:cNvPr>
          <p:cNvSpPr/>
          <p:nvPr/>
        </p:nvSpPr>
        <p:spPr>
          <a:xfrm>
            <a:off x="556470" y="5387272"/>
            <a:ext cx="106139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i="1" dirty="0">
                <a:latin typeface="Baskerville Old Face" panose="02020602080505020303" pitchFamily="18" charset="0"/>
              </a:rPr>
              <a:t>Les </a:t>
            </a:r>
            <a:r>
              <a:rPr lang="fr-FR" sz="4000" i="1" dirty="0" err="1">
                <a:latin typeface="Baskerville Old Face" panose="02020602080505020303" pitchFamily="18" charset="0"/>
              </a:rPr>
              <a:t>Booleans</a:t>
            </a:r>
            <a:r>
              <a:rPr lang="fr-FR" sz="4000" i="1" dirty="0">
                <a:latin typeface="Baskerville Old Face" panose="02020602080505020303" pitchFamily="18" charset="0"/>
              </a:rPr>
              <a:t> : </a:t>
            </a:r>
            <a:r>
              <a:rPr lang="fr-FR" sz="4000" i="1" dirty="0" err="1">
                <a:latin typeface="Baskerville Old Face" panose="02020602080505020303" pitchFamily="18" charset="0"/>
              </a:rPr>
              <a:t>true</a:t>
            </a:r>
            <a:r>
              <a:rPr lang="fr-FR" sz="4000" i="1" dirty="0">
                <a:latin typeface="Baskerville Old Face" panose="02020602080505020303" pitchFamily="18" charset="0"/>
              </a:rPr>
              <a:t>, false</a:t>
            </a:r>
            <a:endParaRPr lang="fr-FR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3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9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Travail sur les variables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6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3"/>
            <a:ext cx="11241247" cy="8350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Affectation : a = 1 , s = ‘’coucou’’ </a:t>
            </a:r>
            <a:r>
              <a:rPr lang="fr-FR" sz="2400" dirty="0" err="1">
                <a:latin typeface="Baskerville Old Face" panose="02020602080505020303" pitchFamily="18" charset="0"/>
              </a:rPr>
              <a:t>sza</a:t>
            </a:r>
            <a:r>
              <a:rPr lang="fr-FR" sz="2400" dirty="0">
                <a:latin typeface="Baskerville Old Face" panose="02020602080505020303" pitchFamily="18" charset="0"/>
              </a:rPr>
              <a:t> = </a:t>
            </a:r>
            <a:r>
              <a:rPr lang="fr-FR" sz="2400" dirty="0" err="1">
                <a:latin typeface="Baskerville Old Face" panose="02020602080505020303" pitchFamily="18" charset="0"/>
              </a:rPr>
              <a:t>true</a:t>
            </a:r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7F90C4-F62C-4FA0-83F5-74469F3A607C}"/>
              </a:ext>
            </a:extLst>
          </p:cNvPr>
          <p:cNvSpPr/>
          <p:nvPr/>
        </p:nvSpPr>
        <p:spPr>
          <a:xfrm>
            <a:off x="394283" y="2452023"/>
            <a:ext cx="11241247" cy="8350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8DC939-9089-4E05-BC22-498018DB4E87}"/>
              </a:ext>
            </a:extLst>
          </p:cNvPr>
          <p:cNvSpPr/>
          <p:nvPr/>
        </p:nvSpPr>
        <p:spPr>
          <a:xfrm>
            <a:off x="556469" y="2633686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Calcul : a = 2 + 3, b = 2 – 5, c = 5*3, d = 2/3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CD45CA-67C6-4614-BF5D-0B3DC61E2902}"/>
              </a:ext>
            </a:extLst>
          </p:cNvPr>
          <p:cNvSpPr/>
          <p:nvPr/>
        </p:nvSpPr>
        <p:spPr>
          <a:xfrm>
            <a:off x="394283" y="3436132"/>
            <a:ext cx="11241247" cy="8350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67D413-0D71-4E22-B242-E676707EF767}"/>
              </a:ext>
            </a:extLst>
          </p:cNvPr>
          <p:cNvSpPr/>
          <p:nvPr/>
        </p:nvSpPr>
        <p:spPr>
          <a:xfrm>
            <a:off x="465030" y="3607799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Réutilisation : a = b; c = a + b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0A7477-7C78-4971-873B-A82765E9E299}"/>
              </a:ext>
            </a:extLst>
          </p:cNvPr>
          <p:cNvSpPr/>
          <p:nvPr/>
        </p:nvSpPr>
        <p:spPr>
          <a:xfrm>
            <a:off x="394283" y="4418194"/>
            <a:ext cx="11241247" cy="121783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9E591-1295-44DA-BFCA-710B313CE679}"/>
              </a:ext>
            </a:extLst>
          </p:cNvPr>
          <p:cNvSpPr/>
          <p:nvPr/>
        </p:nvSpPr>
        <p:spPr>
          <a:xfrm>
            <a:off x="556469" y="4604893"/>
            <a:ext cx="10613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Simplification : A = A+1 est la même chose que A+=1 </a:t>
            </a:r>
          </a:p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Attention : A = A+1 est une erreur si A n’a pas de valeur </a:t>
            </a:r>
          </a:p>
        </p:txBody>
      </p:sp>
    </p:spTree>
    <p:extLst>
      <p:ext uri="{BB962C8B-B14F-4D97-AF65-F5344CB8AC3E}">
        <p14:creationId xmlns:p14="http://schemas.microsoft.com/office/powerpoint/2010/main" val="76579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Travail sur les chaines de caractères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7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3"/>
            <a:ext cx="11241247" cy="8350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Affectation : s = ’coucou’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7F90C4-F62C-4FA0-83F5-74469F3A607C}"/>
              </a:ext>
            </a:extLst>
          </p:cNvPr>
          <p:cNvSpPr/>
          <p:nvPr/>
        </p:nvSpPr>
        <p:spPr>
          <a:xfrm>
            <a:off x="394283" y="2452023"/>
            <a:ext cx="11241247" cy="8350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8DC939-9089-4E05-BC22-498018DB4E87}"/>
              </a:ext>
            </a:extLst>
          </p:cNvPr>
          <p:cNvSpPr/>
          <p:nvPr/>
        </p:nvSpPr>
        <p:spPr>
          <a:xfrm>
            <a:off x="556469" y="2633686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Attention : s = ‘j\’ai faim’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CD45CA-67C6-4614-BF5D-0B3DC61E2902}"/>
              </a:ext>
            </a:extLst>
          </p:cNvPr>
          <p:cNvSpPr/>
          <p:nvPr/>
        </p:nvSpPr>
        <p:spPr>
          <a:xfrm>
            <a:off x="394283" y="3436132"/>
            <a:ext cx="11241247" cy="8350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67D413-0D71-4E22-B242-E676707EF767}"/>
              </a:ext>
            </a:extLst>
          </p:cNvPr>
          <p:cNvSpPr/>
          <p:nvPr/>
        </p:nvSpPr>
        <p:spPr>
          <a:xfrm>
            <a:off x="465030" y="3607799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Concaténation : c = s + ‘Miam’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0A7477-7C78-4971-873B-A82765E9E299}"/>
              </a:ext>
            </a:extLst>
          </p:cNvPr>
          <p:cNvSpPr/>
          <p:nvPr/>
        </p:nvSpPr>
        <p:spPr>
          <a:xfrm>
            <a:off x="394283" y="4418194"/>
            <a:ext cx="11241247" cy="121783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9E591-1295-44DA-BFCA-710B313CE679}"/>
              </a:ext>
            </a:extLst>
          </p:cNvPr>
          <p:cNvSpPr/>
          <p:nvPr/>
        </p:nvSpPr>
        <p:spPr>
          <a:xfrm>
            <a:off x="556469" y="4604893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Caractère spéciaux : s = ‘coucou\n’ </a:t>
            </a:r>
          </a:p>
        </p:txBody>
      </p:sp>
    </p:spTree>
    <p:extLst>
      <p:ext uri="{BB962C8B-B14F-4D97-AF65-F5344CB8AC3E}">
        <p14:creationId xmlns:p14="http://schemas.microsoft.com/office/powerpoint/2010/main" val="426155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 err="1">
                <a:latin typeface="Baskerville Old Face" panose="02020602080505020303" pitchFamily="18" charset="0"/>
              </a:rPr>
              <a:t>Print</a:t>
            </a:r>
            <a:r>
              <a:rPr lang="fr-FR" i="1" dirty="0">
                <a:latin typeface="Baskerville Old Face" panose="02020602080505020303" pitchFamily="18" charset="0"/>
              </a:rPr>
              <a:t> Input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8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3"/>
            <a:ext cx="11241247" cy="9136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E6F52-3D34-422E-BE39-1757D8310800}"/>
              </a:ext>
            </a:extLst>
          </p:cNvPr>
          <p:cNvSpPr/>
          <p:nvPr/>
        </p:nvSpPr>
        <p:spPr>
          <a:xfrm>
            <a:off x="556469" y="1691317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Pour afficher un résultat on utilise la fonction </a:t>
            </a:r>
            <a:r>
              <a:rPr lang="fr-FR" sz="2400" dirty="0" err="1">
                <a:latin typeface="Baskerville Old Face" panose="02020602080505020303" pitchFamily="18" charset="0"/>
              </a:rPr>
              <a:t>print</a:t>
            </a:r>
            <a:r>
              <a:rPr lang="fr-FR" sz="2400" dirty="0">
                <a:latin typeface="Baskerville Old Face" panose="02020602080505020303" pitchFamily="18" charset="0"/>
              </a:rPr>
              <a:t> : </a:t>
            </a:r>
            <a:r>
              <a:rPr lang="fr-FR" sz="2400" dirty="0" err="1">
                <a:latin typeface="Baskerville Old Face" panose="02020602080505020303" pitchFamily="18" charset="0"/>
              </a:rPr>
              <a:t>print</a:t>
            </a:r>
            <a:r>
              <a:rPr lang="fr-FR" sz="2400" dirty="0">
                <a:latin typeface="Baskerville Old Face" panose="02020602080505020303" pitchFamily="18" charset="0"/>
              </a:rPr>
              <a:t>(‘coucou’)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F90BD8-5332-43C0-96E3-D0C9F6B250F9}"/>
              </a:ext>
            </a:extLst>
          </p:cNvPr>
          <p:cNvSpPr/>
          <p:nvPr/>
        </p:nvSpPr>
        <p:spPr>
          <a:xfrm>
            <a:off x="394283" y="2515337"/>
            <a:ext cx="11241247" cy="9136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7E4D65-DAA3-45C6-95EB-D33A8C316411}"/>
              </a:ext>
            </a:extLst>
          </p:cNvPr>
          <p:cNvSpPr/>
          <p:nvPr/>
        </p:nvSpPr>
        <p:spPr>
          <a:xfrm>
            <a:off x="556469" y="2726252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Pour affecter une valeur à une variable on utilise Input : a = input()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DF673-FED0-4919-82A8-CD638471D94B}"/>
              </a:ext>
            </a:extLst>
          </p:cNvPr>
          <p:cNvSpPr/>
          <p:nvPr/>
        </p:nvSpPr>
        <p:spPr>
          <a:xfrm>
            <a:off x="394283" y="3549623"/>
            <a:ext cx="11241247" cy="9136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A2E797-FD33-437B-B888-8CCF34558904}"/>
              </a:ext>
            </a:extLst>
          </p:cNvPr>
          <p:cNvSpPr/>
          <p:nvPr/>
        </p:nvSpPr>
        <p:spPr>
          <a:xfrm>
            <a:off x="556469" y="3760538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Baskerville Old Face" panose="02020602080505020303" pitchFamily="18" charset="0"/>
              </a:rPr>
              <a:t>Pour avoir un chiffre dans mon input: a = </a:t>
            </a:r>
            <a:r>
              <a:rPr lang="fr-FR" sz="2400" dirty="0" err="1">
                <a:latin typeface="Baskerville Old Face" panose="02020602080505020303" pitchFamily="18" charset="0"/>
              </a:rPr>
              <a:t>int</a:t>
            </a:r>
            <a:r>
              <a:rPr lang="fr-FR" sz="2400" dirty="0">
                <a:latin typeface="Baskerville Old Face" panose="02020602080505020303" pitchFamily="18" charset="0"/>
              </a:rPr>
              <a:t>(input())</a:t>
            </a:r>
          </a:p>
        </p:txBody>
      </p:sp>
    </p:spTree>
    <p:extLst>
      <p:ext uri="{BB962C8B-B14F-4D97-AF65-F5344CB8AC3E}">
        <p14:creationId xmlns:p14="http://schemas.microsoft.com/office/powerpoint/2010/main" val="208900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/>
      <p:bldP spid="9" grpId="0" animBg="1"/>
      <p:bldP spid="10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DB77-675B-4D97-93FE-5577C79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381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Baskerville Old Face" panose="02020602080505020303" pitchFamily="18" charset="0"/>
              </a:rPr>
              <a:t>Exercice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38A997-3D46-4E7A-9B62-82FE043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0CA5-8C0D-47F2-9F30-20F398012C67}" type="slidenum">
              <a:rPr lang="fr-FR" smtClean="0"/>
              <a:t>9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FCF7A1-9BFA-4BE5-9BF7-FE234EF1C9C8}"/>
              </a:ext>
            </a:extLst>
          </p:cNvPr>
          <p:cNvCxnSpPr/>
          <p:nvPr/>
        </p:nvCxnSpPr>
        <p:spPr>
          <a:xfrm>
            <a:off x="394283" y="989901"/>
            <a:ext cx="11241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AA1C1C-5B9E-47AF-9123-C128B398DBD8}"/>
              </a:ext>
            </a:extLst>
          </p:cNvPr>
          <p:cNvSpPr/>
          <p:nvPr/>
        </p:nvSpPr>
        <p:spPr>
          <a:xfrm>
            <a:off x="394283" y="1480403"/>
            <a:ext cx="11241247" cy="9136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B073A-6238-4817-B007-F6B0FCDA462C}"/>
              </a:ext>
            </a:extLst>
          </p:cNvPr>
          <p:cNvSpPr/>
          <p:nvPr/>
        </p:nvSpPr>
        <p:spPr>
          <a:xfrm>
            <a:off x="556470" y="1604743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E6F52-3D34-422E-BE39-1757D8310800}"/>
              </a:ext>
            </a:extLst>
          </p:cNvPr>
          <p:cNvSpPr/>
          <p:nvPr/>
        </p:nvSpPr>
        <p:spPr>
          <a:xfrm>
            <a:off x="556469" y="1691317"/>
            <a:ext cx="10613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Ecrire un algorithme ayant une variable C, donner une valeur à C et calculer son carré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F90BD8-5332-43C0-96E3-D0C9F6B250F9}"/>
              </a:ext>
            </a:extLst>
          </p:cNvPr>
          <p:cNvSpPr/>
          <p:nvPr/>
        </p:nvSpPr>
        <p:spPr>
          <a:xfrm>
            <a:off x="394283" y="2515337"/>
            <a:ext cx="11241247" cy="1273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7E4D65-DAA3-45C6-95EB-D33A8C316411}"/>
              </a:ext>
            </a:extLst>
          </p:cNvPr>
          <p:cNvSpPr/>
          <p:nvPr/>
        </p:nvSpPr>
        <p:spPr>
          <a:xfrm>
            <a:off x="556469" y="2726252"/>
            <a:ext cx="10613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Ecrire un algorithme ayant deux variable A et B, donner des valeurs à A et B puis tenter de trouver un moyen d’intervertir les deux valeurs contenues dans A et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7EAA1C-4A2A-462B-AA1D-8A04AAA9ED95}"/>
              </a:ext>
            </a:extLst>
          </p:cNvPr>
          <p:cNvSpPr/>
          <p:nvPr/>
        </p:nvSpPr>
        <p:spPr>
          <a:xfrm>
            <a:off x="394283" y="3910274"/>
            <a:ext cx="11241247" cy="1273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3370BF-8ED1-402F-954E-CE00C7F9A6D8}"/>
              </a:ext>
            </a:extLst>
          </p:cNvPr>
          <p:cNvSpPr/>
          <p:nvPr/>
        </p:nvSpPr>
        <p:spPr>
          <a:xfrm>
            <a:off x="556469" y="4121189"/>
            <a:ext cx="10613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Ecrire un algorithme ayant une variable R correspondant au rayon d’un cercle, donner une valeur à R et calculer le périmètre du cercle de rayon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57A7D8-607E-4A06-953E-BA2CDBCAE574}"/>
              </a:ext>
            </a:extLst>
          </p:cNvPr>
          <p:cNvSpPr/>
          <p:nvPr/>
        </p:nvSpPr>
        <p:spPr>
          <a:xfrm>
            <a:off x="394283" y="5337724"/>
            <a:ext cx="11241247" cy="1273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1A4DF-4333-4336-91E0-2B6421B3A07F}"/>
              </a:ext>
            </a:extLst>
          </p:cNvPr>
          <p:cNvSpPr/>
          <p:nvPr/>
        </p:nvSpPr>
        <p:spPr>
          <a:xfrm>
            <a:off x="556469" y="5548639"/>
            <a:ext cx="10613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Ecrire un algorithme ayant 4 variables correspondant à 4 notes, donner des valeurs aux variables et écrire un algorithme permettant de calculer la moyenne de ces 4 notes</a:t>
            </a:r>
          </a:p>
        </p:txBody>
      </p:sp>
    </p:spTree>
    <p:extLst>
      <p:ext uri="{BB962C8B-B14F-4D97-AF65-F5344CB8AC3E}">
        <p14:creationId xmlns:p14="http://schemas.microsoft.com/office/powerpoint/2010/main" val="86356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4349</TotalTime>
  <Words>1999</Words>
  <Application>Microsoft Office PowerPoint</Application>
  <PresentationFormat>Grand écran</PresentationFormat>
  <Paragraphs>248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Arial</vt:lpstr>
      <vt:lpstr>Baskerville Old Face</vt:lpstr>
      <vt:lpstr>Calibri</vt:lpstr>
      <vt:lpstr>Calibri Light</vt:lpstr>
      <vt:lpstr>Thème Office</vt:lpstr>
      <vt:lpstr>Introduction  à l’algorithmie</vt:lpstr>
      <vt:lpstr>Exemple d’Algorithmes</vt:lpstr>
      <vt:lpstr>Tester son code Python</vt:lpstr>
      <vt:lpstr>Les Variables</vt:lpstr>
      <vt:lpstr>Type de variables</vt:lpstr>
      <vt:lpstr>Travail sur les variables</vt:lpstr>
      <vt:lpstr>Travail sur les chaines de caractères</vt:lpstr>
      <vt:lpstr>Print Input </vt:lpstr>
      <vt:lpstr>Exercice 1</vt:lpstr>
      <vt:lpstr>Les conditions</vt:lpstr>
      <vt:lpstr>Les conditions imbriquées</vt:lpstr>
      <vt:lpstr>Type de conditions</vt:lpstr>
      <vt:lpstr>And Or Not</vt:lpstr>
      <vt:lpstr>Les commentaires</vt:lpstr>
      <vt:lpstr>Exercice 2</vt:lpstr>
      <vt:lpstr>La boucle While</vt:lpstr>
      <vt:lpstr>La boucle For</vt:lpstr>
      <vt:lpstr>Break et Continue</vt:lpstr>
      <vt:lpstr>Exercice 3.1</vt:lpstr>
      <vt:lpstr>Exercice 3.2</vt:lpstr>
      <vt:lpstr>Les Fonctions</vt:lpstr>
      <vt:lpstr>Créer une fonction</vt:lpstr>
      <vt:lpstr>La signature d’une fonction</vt:lpstr>
      <vt:lpstr>Exercice 4.1</vt:lpstr>
      <vt:lpstr>Exercice 4.2</vt:lpstr>
      <vt:lpstr>Les fonctions récursives</vt:lpstr>
      <vt:lpstr>Contrôle 1</vt:lpstr>
      <vt:lpstr>Exercice 5</vt:lpstr>
      <vt:lpstr>Les Listes</vt:lpstr>
      <vt:lpstr>Création d’une Liste</vt:lpstr>
      <vt:lpstr>Actions sur une Liste</vt:lpstr>
      <vt:lpstr>Parcourir une Liste</vt:lpstr>
      <vt:lpstr>Le Random</vt:lpstr>
      <vt:lpstr>Exercice 6</vt:lpstr>
      <vt:lpstr>Exercice 7</vt:lpstr>
      <vt:lpstr>Exercice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</dc:creator>
  <cp:lastModifiedBy>loïc janin</cp:lastModifiedBy>
  <cp:revision>113</cp:revision>
  <dcterms:created xsi:type="dcterms:W3CDTF">2017-09-07T10:52:03Z</dcterms:created>
  <dcterms:modified xsi:type="dcterms:W3CDTF">2019-10-09T11:36:28Z</dcterms:modified>
</cp:coreProperties>
</file>