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717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94692"/>
  </p:normalViewPr>
  <p:slideViewPr>
    <p:cSldViewPr snapToGrid="0" snapToObjects="1">
      <p:cViewPr varScale="1">
        <p:scale>
          <a:sx n="47" d="100"/>
          <a:sy n="47" d="100"/>
        </p:scale>
        <p:origin x="8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88639" marR="0" lvl="1" indent="-9138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77278" marR="0" lvl="2" indent="-5577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65917" marR="0" lvl="3" indent="-2016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354556" marR="0" lvl="4" indent="-11155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43195" marR="0" lvl="5" indent="-7594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531834" marR="0" lvl="6" indent="-4033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620472" marR="0" lvl="7" indent="-472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09111" marR="0" lvl="8" indent="-9611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88639" marR="0" lvl="1" indent="-9138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77278" marR="0" lvl="2" indent="-5577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65917" marR="0" lvl="3" indent="-2016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354556" marR="0" lvl="4" indent="-11155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43195" marR="0" lvl="5" indent="-7594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531834" marR="0" lvl="6" indent="-4033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620472" marR="0" lvl="7" indent="-472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09111" marR="0" lvl="8" indent="-9611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88639" marR="0" lvl="1" indent="-9138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77278" marR="0" lvl="2" indent="-5577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65917" marR="0" lvl="3" indent="-2016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354556" marR="0" lvl="4" indent="-11155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443195" marR="0" lvl="5" indent="-7594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531834" marR="0" lvl="6" indent="-4033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620472" marR="0" lvl="7" indent="-472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09111" marR="0" lvl="8" indent="-9611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 b="1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Inventory Analysis &amp; Forecasting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a) can use our existing data from previous years to look at when we purchased and sold all of our inventory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solidFill>
                <a:srgbClr val="231F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b) helps us see whats staying on our books too long, and when we can’t keep up with demand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solidFill>
                <a:srgbClr val="231F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c) forecasting can help us determine future levels of key products that we should strive for &gt; results in quicker turnaround &amp; can also help us negotiate terms/pricing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solidFill>
                <a:srgbClr val="231F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 b="1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Cross-Selling Opportunities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a) affinity items can be discovered through 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analysis of past customer purchases - this tells us which items are typically purchased together and can provide recommendations through online purchasing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		ex) if we see streaming TV boxes and high-end speakers are sold together often, how can we use that to our advantage?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	b) does the same customer purchase one type of product online and another in-store?  how can we get the most relevant products into our customers hands with the least amount of friction?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 b="1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 Fraud Detection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31F20"/>
              </a:buClr>
              <a:buFont typeface="Arial"/>
              <a:buChar char="-"/>
            </a:pPr>
            <a:r>
              <a:rPr lang="es-ES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look at past instances of credit card fraud from eCommerce store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31F20"/>
              </a:buClr>
              <a:buFont typeface="Arial"/>
              <a:buChar char="-"/>
            </a:pPr>
            <a:r>
              <a:rPr lang="es-ES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this information to determine a set of characteristics which usually end in fraud &gt; flag those purchases for manual intervention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>
                <a:solidFill>
                  <a:srgbClr val="231F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ex) if more than 1 purchase made over $X in rapid succession, it looks fishy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s-E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 </a:t>
            </a: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Analysis begins by laying out the questions- laying out the agenda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Understanding buying patterns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Regional - Do customers in different regions spend more per transaction? Which regions spend the most/least?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Age- Are there differences in the age of customers between regions? If so, can we predict the age of a customer in a region based on other demographic data?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Location of purchase - Is there any correlation between age of a customer and if the transaction was made online or in the store? Do any other factors predict if a customer will buy online or in our stores?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Items and amount spent  - Finally, is there a relationship between number of items purchased and amount spent?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Predicting new products success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 - Current attributes such as reviews and profit margin and even price can assist  in understanding how a new product could be successful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  - Ex: if a certain product has shown that a positive feedback review can relate to better sales can be insightful in determining which products to release,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 - top 5 but also to look at other products which may show viability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ES"/>
              <a:t>  - develop a method Blackwell to utilize for future success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Was there a prediction/accuracy? or did we just rely on RMSE and R-Squared? </a:t>
            </a:r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829039" y="1577355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20"/>
              </a:spcBef>
              <a:buClr>
                <a:schemeClr val="accent6"/>
              </a:buClr>
              <a:buFont typeface="Arial"/>
              <a:buNone/>
              <a:defRPr sz="31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24387174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638679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19358" y="7129493"/>
            <a:ext cx="21948458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19358" y="9525000"/>
            <a:ext cx="21948458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960"/>
              </a:spcBef>
              <a:buClr>
                <a:schemeClr val="accent6"/>
              </a:buClr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088639" marR="0" lvl="1" indent="-9138" algn="ctr" rtl="0">
              <a:spcBef>
                <a:spcPts val="860"/>
              </a:spcBef>
              <a:buClr>
                <a:srgbClr val="888888"/>
              </a:buClr>
              <a:buFont typeface="Arial"/>
              <a:buNone/>
              <a:defRPr sz="43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177278" marR="0" lvl="2" indent="-5577" algn="ctr" rtl="0">
              <a:spcBef>
                <a:spcPts val="760"/>
              </a:spcBef>
              <a:buClr>
                <a:srgbClr val="888888"/>
              </a:buClr>
              <a:buFont typeface="Arial"/>
              <a:buNone/>
              <a:defRPr sz="38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265917" marR="0" lvl="3" indent="-2016" algn="ctr" rtl="0">
              <a:spcBef>
                <a:spcPts val="660"/>
              </a:spcBef>
              <a:buClr>
                <a:srgbClr val="888888"/>
              </a:buClr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354556" marR="0" lvl="4" indent="-11155" algn="ctr" rtl="0">
              <a:spcBef>
                <a:spcPts val="660"/>
              </a:spcBef>
              <a:buClr>
                <a:srgbClr val="888888"/>
              </a:buClr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443195" marR="0" lvl="5" indent="-7594" algn="ctr" rtl="0">
              <a:spcBef>
                <a:spcPts val="96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531834" marR="0" lvl="6" indent="-4033" algn="ctr" rtl="0">
              <a:spcBef>
                <a:spcPts val="96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0472" marR="0" lvl="7" indent="-472" algn="ctr" rtl="0">
              <a:spcBef>
                <a:spcPts val="96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709111" marR="0" lvl="8" indent="-9611" algn="ctr" rtl="0">
              <a:spcBef>
                <a:spcPts val="96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829039" y="1577355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20"/>
              </a:spcBef>
              <a:buClr>
                <a:schemeClr val="accent6"/>
              </a:buClr>
              <a:buFont typeface="Arial"/>
              <a:buNone/>
              <a:defRPr sz="31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S No Colo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829039" y="1577355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20"/>
              </a:spcBef>
              <a:buClr>
                <a:schemeClr val="accent6"/>
              </a:buClr>
              <a:buFont typeface="Arial"/>
              <a:buNone/>
              <a:defRPr sz="31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9474047" y="3521405"/>
            <a:ext cx="6096794" cy="60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638679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3"/>
          </p:nvPr>
        </p:nvSpPr>
        <p:spPr>
          <a:xfrm>
            <a:off x="2579008" y="3556069"/>
            <a:ext cx="6096794" cy="60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638679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4"/>
          </p:nvPr>
        </p:nvSpPr>
        <p:spPr>
          <a:xfrm>
            <a:off x="16379314" y="3556069"/>
            <a:ext cx="6096794" cy="60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638679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s-ES" sz="2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829039" y="1577355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20"/>
              </a:spcBef>
              <a:buClr>
                <a:schemeClr val="accent6"/>
              </a:buClr>
              <a:buFont typeface="Arial"/>
              <a:buNone/>
              <a:defRPr sz="31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3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4511619" y="3786899"/>
            <a:ext cx="3904908" cy="7158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638679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3"/>
          </p:nvPr>
        </p:nvSpPr>
        <p:spPr>
          <a:xfrm>
            <a:off x="10380935" y="3786899"/>
            <a:ext cx="3904908" cy="7158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638679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4"/>
          </p:nvPr>
        </p:nvSpPr>
        <p:spPr>
          <a:xfrm>
            <a:off x="18653100" y="3786899"/>
            <a:ext cx="3904908" cy="7158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638679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1829039" y="1577355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20"/>
              </a:spcBef>
              <a:buClr>
                <a:schemeClr val="accent6"/>
              </a:buClr>
              <a:buFont typeface="Arial"/>
              <a:buNone/>
              <a:defRPr sz="31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Phone 6 Whit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10102691" y="4239458"/>
            <a:ext cx="4181656" cy="7333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638679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1829039" y="1577355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20"/>
              </a:spcBef>
              <a:buClr>
                <a:schemeClr val="accent6"/>
              </a:buClr>
              <a:buFont typeface="Arial"/>
              <a:buNone/>
              <a:defRPr sz="31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829038" y="4260851"/>
            <a:ext cx="20729098" cy="294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960"/>
              </a:spcBef>
              <a:buClr>
                <a:schemeClr val="accent6"/>
              </a:buClr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088639" marR="0" lvl="1" indent="-9138" algn="ctr" rtl="0">
              <a:spcBef>
                <a:spcPts val="860"/>
              </a:spcBef>
              <a:buClr>
                <a:srgbClr val="888888"/>
              </a:buClr>
              <a:buFont typeface="Arial"/>
              <a:buNone/>
              <a:defRPr sz="43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177278" marR="0" lvl="2" indent="-5577" algn="ctr" rtl="0">
              <a:spcBef>
                <a:spcPts val="760"/>
              </a:spcBef>
              <a:buClr>
                <a:srgbClr val="888888"/>
              </a:buClr>
              <a:buFont typeface="Arial"/>
              <a:buNone/>
              <a:defRPr sz="38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265917" marR="0" lvl="3" indent="-2016" algn="ctr" rtl="0">
              <a:spcBef>
                <a:spcPts val="660"/>
              </a:spcBef>
              <a:buClr>
                <a:srgbClr val="888888"/>
              </a:buClr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354556" marR="0" lvl="4" indent="-11155" algn="ctr" rtl="0">
              <a:spcBef>
                <a:spcPts val="660"/>
              </a:spcBef>
              <a:buClr>
                <a:srgbClr val="888888"/>
              </a:buClr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443195" marR="0" lvl="5" indent="-7594" algn="ctr" rtl="0">
              <a:spcBef>
                <a:spcPts val="96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531834" marR="0" lvl="6" indent="-4033" algn="ctr" rtl="0">
              <a:spcBef>
                <a:spcPts val="96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0472" marR="0" lvl="7" indent="-472" algn="ctr" rtl="0">
              <a:spcBef>
                <a:spcPts val="96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709111" marR="0" lvl="8" indent="-9611" algn="ctr" rtl="0">
              <a:spcBef>
                <a:spcPts val="96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8639" marR="0" lvl="1" indent="-9138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77278" marR="0" lvl="2" indent="-5577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265917" marR="0" lvl="3" indent="-2016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354556" marR="0" lvl="4" indent="-11155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43195" marR="0" lvl="5" indent="-7594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531834" marR="0" lvl="6" indent="-4033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0472" marR="0" lvl="7" indent="-472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709111" marR="0" lvl="8" indent="-9611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8639" marR="0" lvl="1" indent="-9138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77278" marR="0" lvl="2" indent="-5577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265917" marR="0" lvl="3" indent="-2016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354556" marR="0" lvl="4" indent="-11155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43195" marR="0" lvl="5" indent="-7594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531834" marR="0" lvl="6" indent="-4033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0472" marR="0" lvl="7" indent="-472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709111" marR="0" lvl="8" indent="-9611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s-ES" sz="29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tfolio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19359" y="549276"/>
            <a:ext cx="21948458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Font typeface="Open Sans"/>
              <a:buNone/>
              <a:defRPr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19359" y="3200401"/>
            <a:ext cx="21948458" cy="9051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16479" marR="0" lvl="0" indent="-511679" algn="l" rtl="0">
              <a:spcBef>
                <a:spcPts val="960"/>
              </a:spcBef>
              <a:buClr>
                <a:schemeClr val="accent6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69038" marR="0" lvl="1" indent="-416487" algn="l" rtl="0">
              <a:spcBef>
                <a:spcPts val="860"/>
              </a:spcBef>
              <a:buClr>
                <a:schemeClr val="accent6"/>
              </a:buClr>
              <a:buSzPct val="100000"/>
              <a:buFont typeface="Arial"/>
              <a:buChar char="–"/>
              <a:defRPr sz="4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2721597" marR="0" lvl="2" indent="-308597" algn="l" rtl="0">
              <a:spcBef>
                <a:spcPts val="760"/>
              </a:spcBef>
              <a:buClr>
                <a:schemeClr val="accent6"/>
              </a:buClr>
              <a:buSzPct val="100000"/>
              <a:buFont typeface="Arial"/>
              <a:buChar char="•"/>
              <a:defRPr sz="38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10236" marR="0" lvl="3" indent="-336786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–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4898875" marR="0" lvl="4" indent="-345925" algn="l" rtl="0">
              <a:spcBef>
                <a:spcPts val="660"/>
              </a:spcBef>
              <a:buClr>
                <a:schemeClr val="accent6"/>
              </a:buClr>
              <a:buSzPct val="100000"/>
              <a:buFont typeface="Arial"/>
              <a:buChar char="»"/>
              <a:defRPr sz="33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5987514" marR="0" lvl="5" indent="-24711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7076153" marR="0" lvl="6" indent="-243553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164792" marR="0" lvl="7" indent="-239992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253431" marR="0" lvl="8" indent="-249131" algn="l" rtl="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8639" marR="0" lvl="1" indent="-9138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77278" marR="0" lvl="2" indent="-5577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265917" marR="0" lvl="3" indent="-2016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354556" marR="0" lvl="4" indent="-11155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43195" marR="0" lvl="5" indent="-7594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531834" marR="0" lvl="6" indent="-4033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0472" marR="0" lvl="7" indent="-472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709111" marR="0" lvl="8" indent="-9611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88639" marR="0" lvl="1" indent="-9138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77278" marR="0" lvl="2" indent="-5577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265917" marR="0" lvl="3" indent="-2016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354556" marR="0" lvl="4" indent="-11155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43195" marR="0" lvl="5" indent="-7594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531834" marR="0" lvl="6" indent="-4033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620472" marR="0" lvl="7" indent="-472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709111" marR="0" lvl="8" indent="-9611" algn="l" rtl="0">
              <a:spcBef>
                <a:spcPts val="0"/>
              </a:spcBef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s-ES" sz="2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2764422" y="72220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22569633" y="76503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s-ES" sz="2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9190919" y="5301164"/>
            <a:ext cx="11716449" cy="25490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4" y="0"/>
                </a:lnTo>
                <a:lnTo>
                  <a:pt x="119994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50775" tIns="50775" rIns="50775" bIns="5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800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ES" sz="8000" b="1" dirty="0" smtClean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											</a:t>
            </a:r>
            <a:r>
              <a:rPr lang="es-ES" sz="8000" b="1" i="0" u="none" strike="noStrike" cap="none" dirty="0" err="1" smtClean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Predicting</a:t>
            </a:r>
            <a:r>
              <a:rPr lang="es-ES" sz="8000" b="1" i="0" u="none" strike="noStrike" cap="none" dirty="0" smtClean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8000" b="1" i="0" u="none" strike="noStrike" cap="none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Blackwell</a:t>
            </a:r>
            <a:r>
              <a:rPr lang="es-ES" sz="8000" b="1" i="0" u="none" strike="noStrike" cap="none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Cross-</a:t>
            </a:r>
            <a:r>
              <a:rPr lang="es-ES" sz="8000" b="1" i="0" u="none" strike="noStrike" cap="none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Selling</a:t>
            </a:r>
            <a:r>
              <a:rPr lang="es-ES" sz="8000" b="1" i="0" u="none" strike="noStrike" cap="none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8000" b="1" i="0" u="none" strike="noStrike" cap="none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Success</a:t>
            </a:r>
            <a:endParaRPr lang="es-ES" sz="8000" b="1" i="0" u="none" strike="noStrike" cap="none" dirty="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9629157" y="8131917"/>
            <a:ext cx="11797479" cy="931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4" y="0"/>
                </a:lnTo>
                <a:lnTo>
                  <a:pt x="119994" y="119994"/>
                </a:lnTo>
                <a:lnTo>
                  <a:pt x="0" y="119994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s-ES" sz="3600" b="0" i="0" u="none" strike="noStrike" cap="none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											</a:t>
            </a:r>
            <a:r>
              <a:rPr lang="es-ES" sz="3600" b="0" i="0" u="none" strike="noStrike" cap="none" dirty="0" err="1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Blackwell</a:t>
            </a:r>
            <a:r>
              <a:rPr lang="es-ES" sz="3600" b="0" i="0" u="none" strike="noStrike" cap="none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ES" sz="3600" b="0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</a:t>
            </a:r>
            <a:r>
              <a:rPr lang="es-ES" sz="3600" b="0" i="0" u="none" strike="noStrike" cap="none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Analytics</a:t>
            </a:r>
            <a:r>
              <a:rPr lang="es-ES" sz="3600" b="0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ES" sz="3600" b="0" i="0" u="none" strike="noStrike" cap="none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</a:t>
            </a:r>
            <a:r>
              <a:rPr lang="es-ES" sz="3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(BDAT) - </a:t>
            </a:r>
            <a:r>
              <a:rPr lang="es-ES" sz="36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</a:t>
            </a:r>
            <a:r>
              <a:rPr lang="es-ES" sz="3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1</a:t>
            </a:r>
          </a:p>
        </p:txBody>
      </p:sp>
      <p:grpSp>
        <p:nvGrpSpPr>
          <p:cNvPr id="64" name="Shape 64"/>
          <p:cNvGrpSpPr/>
          <p:nvPr/>
        </p:nvGrpSpPr>
        <p:grpSpPr>
          <a:xfrm>
            <a:off x="12858375" y="5839318"/>
            <a:ext cx="2290750" cy="2292599"/>
            <a:chOff x="2565400" y="1096963"/>
            <a:chExt cx="5299075" cy="5305425"/>
          </a:xfrm>
        </p:grpSpPr>
        <p:sp>
          <p:nvSpPr>
            <p:cNvPr id="65" name="Shape 65"/>
            <p:cNvSpPr/>
            <p:nvPr/>
          </p:nvSpPr>
          <p:spPr>
            <a:xfrm>
              <a:off x="5214938" y="1096963"/>
              <a:ext cx="2649537" cy="3489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85" y="55443"/>
                  </a:moveTo>
                  <a:cubicBezTo>
                    <a:pt x="43147" y="78510"/>
                    <a:pt x="32678" y="89368"/>
                    <a:pt x="25780" y="91101"/>
                  </a:cubicBezTo>
                  <a:cubicBezTo>
                    <a:pt x="18883" y="91101"/>
                    <a:pt x="18883" y="91101"/>
                    <a:pt x="18883" y="91101"/>
                  </a:cubicBezTo>
                  <a:cubicBezTo>
                    <a:pt x="0" y="91101"/>
                    <a:pt x="0" y="91101"/>
                    <a:pt x="0" y="91101"/>
                  </a:cubicBezTo>
                  <a:cubicBezTo>
                    <a:pt x="2282" y="96524"/>
                    <a:pt x="16583" y="104486"/>
                    <a:pt x="46979" y="106021"/>
                  </a:cubicBezTo>
                  <a:cubicBezTo>
                    <a:pt x="88577" y="107977"/>
                    <a:pt x="110281" y="112818"/>
                    <a:pt x="119983" y="119987"/>
                  </a:cubicBezTo>
                  <a:cubicBezTo>
                    <a:pt x="119983" y="0"/>
                    <a:pt x="119983" y="0"/>
                    <a:pt x="119983" y="0"/>
                  </a:cubicBezTo>
                  <a:cubicBezTo>
                    <a:pt x="63562" y="0"/>
                    <a:pt x="63562" y="0"/>
                    <a:pt x="63562" y="0"/>
                  </a:cubicBezTo>
                  <a:cubicBezTo>
                    <a:pt x="54121" y="7565"/>
                    <a:pt x="47990" y="24044"/>
                    <a:pt x="45185" y="554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2565400" y="1096963"/>
              <a:ext cx="3482975" cy="264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522" y="74814"/>
                  </a:moveTo>
                  <a:cubicBezTo>
                    <a:pt x="78441" y="76852"/>
                    <a:pt x="89503" y="87321"/>
                    <a:pt x="91252" y="94203"/>
                  </a:cubicBezTo>
                  <a:cubicBezTo>
                    <a:pt x="91252" y="119983"/>
                    <a:pt x="91252" y="119983"/>
                    <a:pt x="91252" y="119983"/>
                  </a:cubicBezTo>
                  <a:cubicBezTo>
                    <a:pt x="91451" y="119983"/>
                    <a:pt x="91451" y="119983"/>
                    <a:pt x="91451" y="119983"/>
                  </a:cubicBezTo>
                  <a:cubicBezTo>
                    <a:pt x="96883" y="117439"/>
                    <a:pt x="104658" y="102894"/>
                    <a:pt x="106010" y="73020"/>
                  </a:cubicBezTo>
                  <a:cubicBezTo>
                    <a:pt x="108156" y="31667"/>
                    <a:pt x="112806" y="9963"/>
                    <a:pt x="1199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681"/>
                    <a:pt x="0" y="56681"/>
                    <a:pt x="0" y="56681"/>
                  </a:cubicBezTo>
                  <a:cubicBezTo>
                    <a:pt x="7577" y="66123"/>
                    <a:pt x="24071" y="71993"/>
                    <a:pt x="55522" y="748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4375150" y="3746500"/>
              <a:ext cx="3489325" cy="2654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556" y="45347"/>
                  </a:moveTo>
                  <a:cubicBezTo>
                    <a:pt x="41489" y="43313"/>
                    <a:pt x="30631" y="32851"/>
                    <a:pt x="28885" y="25724"/>
                  </a:cubicBezTo>
                  <a:cubicBezTo>
                    <a:pt x="28885" y="0"/>
                    <a:pt x="28885" y="0"/>
                    <a:pt x="28885" y="0"/>
                  </a:cubicBezTo>
                  <a:cubicBezTo>
                    <a:pt x="28699" y="0"/>
                    <a:pt x="28699" y="0"/>
                    <a:pt x="28699" y="0"/>
                  </a:cubicBezTo>
                  <a:cubicBezTo>
                    <a:pt x="23462" y="2277"/>
                    <a:pt x="15513" y="16824"/>
                    <a:pt x="13966" y="46861"/>
                  </a:cubicBezTo>
                  <a:cubicBezTo>
                    <a:pt x="12022" y="88385"/>
                    <a:pt x="7379" y="110042"/>
                    <a:pt x="0" y="119983"/>
                  </a:cubicBezTo>
                  <a:cubicBezTo>
                    <a:pt x="119987" y="119983"/>
                    <a:pt x="119987" y="119983"/>
                    <a:pt x="119987" y="119983"/>
                  </a:cubicBezTo>
                  <a:cubicBezTo>
                    <a:pt x="119987" y="63685"/>
                    <a:pt x="119987" y="63685"/>
                    <a:pt x="119987" y="63685"/>
                  </a:cubicBezTo>
                  <a:cubicBezTo>
                    <a:pt x="112633" y="54004"/>
                    <a:pt x="96153" y="47886"/>
                    <a:pt x="64556" y="453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5400" y="2913063"/>
              <a:ext cx="2649538" cy="3489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004" y="13955"/>
                  </a:moveTo>
                  <a:cubicBezTo>
                    <a:pt x="31651" y="11825"/>
                    <a:pt x="9963" y="7169"/>
                    <a:pt x="0" y="0"/>
                  </a:cubicBezTo>
                  <a:cubicBezTo>
                    <a:pt x="0" y="119987"/>
                    <a:pt x="0" y="119987"/>
                    <a:pt x="0" y="119987"/>
                  </a:cubicBezTo>
                  <a:cubicBezTo>
                    <a:pt x="56420" y="119987"/>
                    <a:pt x="56420" y="119987"/>
                    <a:pt x="56420" y="119987"/>
                  </a:cubicBezTo>
                  <a:cubicBezTo>
                    <a:pt x="65862" y="112434"/>
                    <a:pt x="71993" y="95952"/>
                    <a:pt x="74537" y="64352"/>
                  </a:cubicBezTo>
                  <a:cubicBezTo>
                    <a:pt x="76591" y="41494"/>
                    <a:pt x="87044" y="30424"/>
                    <a:pt x="94203" y="28690"/>
                  </a:cubicBezTo>
                  <a:cubicBezTo>
                    <a:pt x="119983" y="28690"/>
                    <a:pt x="119983" y="28690"/>
                    <a:pt x="119983" y="28690"/>
                  </a:cubicBezTo>
                  <a:cubicBezTo>
                    <a:pt x="117684" y="23266"/>
                    <a:pt x="103139" y="15317"/>
                    <a:pt x="73004" y="139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8595198" y="2766491"/>
            <a:ext cx="8133546" cy="7076723"/>
            <a:chOff x="2831637" y="7661107"/>
            <a:chExt cx="4149890" cy="3612090"/>
          </a:xfrm>
        </p:grpSpPr>
        <p:grpSp>
          <p:nvGrpSpPr>
            <p:cNvPr id="70" name="Shape 70"/>
            <p:cNvGrpSpPr/>
            <p:nvPr/>
          </p:nvGrpSpPr>
          <p:grpSpPr>
            <a:xfrm flipH="1">
              <a:off x="2885590" y="7661107"/>
              <a:ext cx="4095937" cy="3612090"/>
              <a:chOff x="4317476" y="1867732"/>
              <a:chExt cx="2324118" cy="2049038"/>
            </a:xfrm>
          </p:grpSpPr>
          <p:sp>
            <p:nvSpPr>
              <p:cNvPr id="71" name="Shape 71"/>
              <p:cNvSpPr/>
              <p:nvPr/>
            </p:nvSpPr>
            <p:spPr>
              <a:xfrm>
                <a:off x="4317476" y="1867732"/>
                <a:ext cx="941450" cy="8016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3587" y="0"/>
                    </a:lnTo>
                    <a:lnTo>
                      <a:pt x="0" y="4756"/>
                    </a:lnTo>
                    <a:lnTo>
                      <a:pt x="111552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>
                  <a:alpha val="54901"/>
                </a:schemeClr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300">
                  <a:solidFill>
                    <a:schemeClr val="dk1"/>
                  </a:solidFill>
                  <a:latin typeface="Raleway Light"/>
                  <a:ea typeface="Raleway Light"/>
                  <a:cs typeface="Raleway Light"/>
                  <a:sym typeface="Raleway Light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6104142" y="3467380"/>
                <a:ext cx="537452" cy="44939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3716" y="120000"/>
                    </a:lnTo>
                    <a:lnTo>
                      <a:pt x="120000" y="111272"/>
                    </a:lnTo>
                    <a:lnTo>
                      <a:pt x="143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4901"/>
                </a:schemeClr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300">
                  <a:solidFill>
                    <a:schemeClr val="dk1"/>
                  </a:solidFill>
                  <a:latin typeface="Raleway Light"/>
                  <a:ea typeface="Raleway Light"/>
                  <a:cs typeface="Raleway Light"/>
                  <a:sym typeface="Raleway Light"/>
                </a:endParaRPr>
              </a:p>
            </p:txBody>
          </p:sp>
        </p:grpSp>
        <p:grpSp>
          <p:nvGrpSpPr>
            <p:cNvPr id="73" name="Shape 73"/>
            <p:cNvGrpSpPr/>
            <p:nvPr/>
          </p:nvGrpSpPr>
          <p:grpSpPr>
            <a:xfrm flipH="1">
              <a:off x="2831637" y="8024077"/>
              <a:ext cx="3175683" cy="2961874"/>
              <a:chOff x="4640147" y="2226394"/>
              <a:chExt cx="1664571" cy="1552097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4640147" y="2226394"/>
                <a:ext cx="631127" cy="5328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4963" y="0"/>
                    </a:lnTo>
                    <a:lnTo>
                      <a:pt x="0" y="6224"/>
                    </a:lnTo>
                    <a:lnTo>
                      <a:pt x="109635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dk2">
                  <a:alpha val="54901"/>
                </a:schemeClr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300">
                  <a:solidFill>
                    <a:schemeClr val="dk1"/>
                  </a:solidFill>
                  <a:latin typeface="Raleway Light"/>
                  <a:ea typeface="Raleway Light"/>
                  <a:cs typeface="Raleway Light"/>
                  <a:sym typeface="Raleway Light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5986082" y="3518977"/>
                <a:ext cx="318636" cy="2595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1036" y="120000"/>
                    </a:lnTo>
                    <a:lnTo>
                      <a:pt x="120000" y="107573"/>
                    </a:lnTo>
                    <a:lnTo>
                      <a:pt x="205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>
                  <a:alpha val="54901"/>
                </a:schemeClr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300">
                  <a:solidFill>
                    <a:schemeClr val="dk1"/>
                  </a:solidFill>
                  <a:latin typeface="Raleway Light"/>
                  <a:ea typeface="Raleway Light"/>
                  <a:cs typeface="Raleway Light"/>
                  <a:sym typeface="Raleway Ligh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lang="es-ES"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Future Uses of Data </a:t>
            </a:r>
            <a:r>
              <a:rPr lang="es-ES"/>
              <a:t>Analysis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1829039" y="1577355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3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Opportunities for Blackwell Electronics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1882020" y="2433100"/>
            <a:ext cx="20547809" cy="10221956"/>
            <a:chOff x="3477073" y="308392"/>
            <a:chExt cx="9303966" cy="10221956"/>
          </a:xfrm>
        </p:grpSpPr>
        <p:sp>
          <p:nvSpPr>
            <p:cNvPr id="187" name="Shape 187"/>
            <p:cNvSpPr/>
            <p:nvPr/>
          </p:nvSpPr>
          <p:spPr>
            <a:xfrm>
              <a:off x="3849236" y="711567"/>
              <a:ext cx="8931803" cy="279118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89B1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3849236" y="711567"/>
              <a:ext cx="8931803" cy="2791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905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Inventory Analysis &amp; Forecasting</a:t>
              </a:r>
            </a:p>
            <a:p>
              <a:pPr marL="0" marR="0" lvl="0" indent="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0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What products sell at specific times?</a:t>
              </a:r>
            </a:p>
            <a:p>
              <a:pPr marL="0" marR="0" lvl="0" indent="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0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What products never sell?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477073" y="308392"/>
              <a:ext cx="957300" cy="2930700"/>
            </a:xfrm>
            <a:prstGeom prst="rect">
              <a:avLst/>
            </a:prstGeom>
            <a:solidFill>
              <a:srgbClr val="CFDC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849236" y="4225363"/>
              <a:ext cx="8931803" cy="279118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89B1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849236" y="4225363"/>
              <a:ext cx="8931803" cy="2791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905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Cross-Selling Opportunities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	</a:t>
              </a:r>
              <a:r>
                <a:rPr lang="es-ES" sz="40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Affinity items drive growth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0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	Customer patterns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3477076" y="3822192"/>
              <a:ext cx="957300" cy="2930700"/>
            </a:xfrm>
            <a:prstGeom prst="rect">
              <a:avLst/>
            </a:prstGeom>
            <a:solidFill>
              <a:srgbClr val="CFDC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3849236" y="7739159"/>
              <a:ext cx="8931803" cy="279118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89B1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3849236" y="7739159"/>
              <a:ext cx="8931803" cy="2791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905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Fraud Detection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	</a:t>
              </a:r>
              <a:r>
                <a:rPr lang="es-ES" sz="40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Previous chargebacks and customer complaints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40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	Manual review of particular transactions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3477076" y="7335992"/>
              <a:ext cx="957300" cy="2930700"/>
            </a:xfrm>
            <a:prstGeom prst="rect">
              <a:avLst/>
            </a:prstGeom>
            <a:solidFill>
              <a:srgbClr val="CFDC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19358" y="4571993"/>
            <a:ext cx="21948600" cy="2286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7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19358" y="7608568"/>
            <a:ext cx="21948600" cy="1327800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Open Sans Light"/>
              <a:buNone/>
            </a:pPr>
            <a:r>
              <a:rPr lang="es-ES" sz="7200" b="0" i="0" u="none" strike="noStrike" cap="non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Predicting Blackwell Cross-Selling Success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219358" y="9525000"/>
            <a:ext cx="21948600" cy="759300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s-E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this analysis is develop a better understanding of Blackwell customers’ buying behaviors and patterns in order to implement more effective tailored marketing programs and analyze success of new Blackwell products.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endParaRPr sz="3200"/>
          </a:p>
        </p:txBody>
      </p:sp>
      <p:sp>
        <p:nvSpPr>
          <p:cNvPr id="82" name="Shape 82"/>
          <p:cNvSpPr txBox="1"/>
          <p:nvPr/>
        </p:nvSpPr>
        <p:spPr>
          <a:xfrm>
            <a:off x="8832639" y="9726022"/>
            <a:ext cx="184800" cy="75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1313211" y="9033137"/>
            <a:ext cx="1818600" cy="116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8895" b="28895"/>
          <a:stretch/>
        </p:blipFill>
        <p:spPr>
          <a:xfrm>
            <a:off x="0" y="0"/>
            <a:ext cx="243873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lang="es-ES"/>
              <a:t>Blackwell Success: Utilizing Data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739528" y="2621139"/>
            <a:ext cx="15615382" cy="907953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Understanding Customers’ Buying Patterns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739525" y="3422024"/>
            <a:ext cx="15615300" cy="26973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•Regional &amp; Age Buying Patterns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•Relationship Influencing Point of Purchase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•Understanding Relationship between Number of Items and Amount Spent </a:t>
            </a:r>
          </a:p>
          <a:p>
            <a:pPr marR="0" lvl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6739528" y="5874704"/>
            <a:ext cx="15615382" cy="1569673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Predicting New Product Profitability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3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739528" y="6659540"/>
            <a:ext cx="15615382" cy="1138785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457200" lvl="0" indent="-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6666"/>
              <a:buFont typeface="Arial"/>
              <a:buChar char="•"/>
            </a:pPr>
            <a:r>
              <a:rPr lang="es-ES" sz="3000">
                <a:solidFill>
                  <a:schemeClr val="dk1"/>
                </a:solidFill>
              </a:rPr>
              <a:t>Understand Existing Successful Product Attributes to Predict Future Product Profitability and Sales Volume</a:t>
            </a:r>
          </a:p>
          <a:p>
            <a:pPr marL="457200" lvl="0" indent="-463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3000">
                <a:solidFill>
                  <a:schemeClr val="dk1"/>
                </a:solidFill>
              </a:rPr>
              <a:t>Develop a Process to Assist in Understanding of How to Launch Future Products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739528" y="9288464"/>
            <a:ext cx="15615382" cy="907953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Future Data Analysis Activities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739528" y="10089359"/>
            <a:ext cx="15615382" cy="692509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s-ES" sz="3200">
                <a:solidFill>
                  <a:schemeClr val="dk1"/>
                </a:solidFill>
              </a:rPr>
              <a:t>•</a:t>
            </a:r>
            <a:r>
              <a:rPr lang="es-ES" sz="3000">
                <a:solidFill>
                  <a:schemeClr val="dk1"/>
                </a:solidFill>
              </a:rPr>
              <a:t>To provide further data-driven opportunities for Blackwell to succeed in meeting customers' demands and succeeding in launching and marketing new products. </a:t>
            </a:r>
          </a:p>
        </p:txBody>
      </p:sp>
      <p:sp>
        <p:nvSpPr>
          <p:cNvPr id="96" name="Shape 96"/>
          <p:cNvSpPr/>
          <p:nvPr/>
        </p:nvSpPr>
        <p:spPr>
          <a:xfrm>
            <a:off x="11416770" y="2448386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325" tIns="45650" rIns="91325" bIns="4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7668" y="5915794"/>
            <a:ext cx="2697405" cy="269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4905" y="1612721"/>
            <a:ext cx="3998000" cy="3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75797" y="9288464"/>
            <a:ext cx="3147077" cy="314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18290579" y="5105201"/>
            <a:ext cx="5136925" cy="2273000"/>
            <a:chOff x="7027402" y="2070239"/>
            <a:chExt cx="1926096" cy="852375"/>
          </a:xfrm>
        </p:grpSpPr>
        <p:sp>
          <p:nvSpPr>
            <p:cNvPr id="105" name="Shape 105"/>
            <p:cNvSpPr txBox="1"/>
            <p:nvPr/>
          </p:nvSpPr>
          <p:spPr>
            <a:xfrm>
              <a:off x="7027402" y="2070239"/>
              <a:ext cx="19260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0" rIns="91425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accent2"/>
                </a:buClr>
                <a:buSzPct val="25000"/>
                <a:buFont typeface="Open Sans"/>
                <a:buNone/>
              </a:pPr>
              <a:r>
                <a:rPr lang="es-ES" sz="40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New Product Data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7027403" y="2288113"/>
              <a:ext cx="1799098" cy="63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buClr>
                  <a:schemeClr val="dk2"/>
                </a:buClr>
                <a:buSzPct val="25000"/>
                <a:buFont typeface="Open Sans Light"/>
                <a:buNone/>
              </a:pPr>
              <a:r>
                <a:rPr lang="es-ES" sz="270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Varibales: </a:t>
              </a: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952295" y="4873627"/>
            <a:ext cx="5136925" cy="2656974"/>
            <a:chOff x="208902" y="1954823"/>
            <a:chExt cx="1926096" cy="996365"/>
          </a:xfrm>
        </p:grpSpPr>
        <p:sp>
          <p:nvSpPr>
            <p:cNvPr id="108" name="Shape 108"/>
            <p:cNvSpPr txBox="1"/>
            <p:nvPr/>
          </p:nvSpPr>
          <p:spPr>
            <a:xfrm>
              <a:off x="208902" y="1954823"/>
              <a:ext cx="1926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accent1"/>
                </a:buClr>
                <a:buSzPct val="25000"/>
                <a:buFont typeface="Open Sans"/>
                <a:buNone/>
              </a:pPr>
              <a:r>
                <a:rPr lang="es-ES" sz="4000" b="1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Current Blackwell Data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335899" y="2316687"/>
              <a:ext cx="1799098" cy="63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buClr>
                  <a:schemeClr val="dk2"/>
                </a:buClr>
                <a:buSzPct val="25000"/>
                <a:buFont typeface="Open Sans Light"/>
                <a:buNone/>
              </a:pPr>
              <a:r>
                <a:rPr lang="es-ES" sz="270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Variables: 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6315018" y="3048000"/>
            <a:ext cx="6885220" cy="6884323"/>
          </a:xfrm>
          <a:prstGeom prst="ellipse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1126787" y="3048000"/>
            <a:ext cx="6885220" cy="688432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3606823" y="4968107"/>
            <a:ext cx="2549163" cy="31467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661" y="33549"/>
                </a:moveTo>
                <a:cubicBezTo>
                  <a:pt x="117992" y="32825"/>
                  <a:pt x="117211" y="32192"/>
                  <a:pt x="116431" y="32192"/>
                </a:cubicBezTo>
                <a:cubicBezTo>
                  <a:pt x="99702" y="32192"/>
                  <a:pt x="99702" y="32192"/>
                  <a:pt x="99702" y="32192"/>
                </a:cubicBezTo>
                <a:cubicBezTo>
                  <a:pt x="99702" y="4611"/>
                  <a:pt x="99702" y="4611"/>
                  <a:pt x="99702" y="4611"/>
                </a:cubicBezTo>
                <a:cubicBezTo>
                  <a:pt x="99702" y="3255"/>
                  <a:pt x="99368" y="2351"/>
                  <a:pt x="97918" y="1266"/>
                </a:cubicBezTo>
                <a:cubicBezTo>
                  <a:pt x="96691" y="361"/>
                  <a:pt x="95241" y="0"/>
                  <a:pt x="93345" y="0"/>
                </a:cubicBezTo>
                <a:cubicBezTo>
                  <a:pt x="91449" y="0"/>
                  <a:pt x="89888" y="361"/>
                  <a:pt x="88773" y="1266"/>
                </a:cubicBezTo>
                <a:cubicBezTo>
                  <a:pt x="87211" y="2351"/>
                  <a:pt x="86542" y="3255"/>
                  <a:pt x="86542" y="4611"/>
                </a:cubicBezTo>
                <a:cubicBezTo>
                  <a:pt x="86542" y="32192"/>
                  <a:pt x="86542" y="32192"/>
                  <a:pt x="86542" y="32192"/>
                </a:cubicBezTo>
                <a:cubicBezTo>
                  <a:pt x="33345" y="32192"/>
                  <a:pt x="33345" y="32192"/>
                  <a:pt x="33345" y="32192"/>
                </a:cubicBezTo>
                <a:cubicBezTo>
                  <a:pt x="33345" y="4611"/>
                  <a:pt x="33345" y="4611"/>
                  <a:pt x="33345" y="4611"/>
                </a:cubicBezTo>
                <a:cubicBezTo>
                  <a:pt x="33345" y="3255"/>
                  <a:pt x="33011" y="2351"/>
                  <a:pt x="31561" y="1266"/>
                </a:cubicBezTo>
                <a:cubicBezTo>
                  <a:pt x="30334" y="361"/>
                  <a:pt x="28773" y="0"/>
                  <a:pt x="26988" y="0"/>
                </a:cubicBezTo>
                <a:cubicBezTo>
                  <a:pt x="25092" y="0"/>
                  <a:pt x="23531" y="361"/>
                  <a:pt x="22081" y="1266"/>
                </a:cubicBezTo>
                <a:cubicBezTo>
                  <a:pt x="20855" y="2351"/>
                  <a:pt x="20074" y="3255"/>
                  <a:pt x="20074" y="4611"/>
                </a:cubicBezTo>
                <a:cubicBezTo>
                  <a:pt x="20074" y="32192"/>
                  <a:pt x="20074" y="32192"/>
                  <a:pt x="20074" y="32192"/>
                </a:cubicBezTo>
                <a:cubicBezTo>
                  <a:pt x="3791" y="32192"/>
                  <a:pt x="3791" y="32192"/>
                  <a:pt x="3791" y="32192"/>
                </a:cubicBezTo>
                <a:cubicBezTo>
                  <a:pt x="2676" y="32192"/>
                  <a:pt x="1895" y="32825"/>
                  <a:pt x="1115" y="33549"/>
                </a:cubicBezTo>
                <a:cubicBezTo>
                  <a:pt x="334" y="34182"/>
                  <a:pt x="0" y="35177"/>
                  <a:pt x="0" y="35900"/>
                </a:cubicBezTo>
                <a:cubicBezTo>
                  <a:pt x="0" y="47837"/>
                  <a:pt x="0" y="47837"/>
                  <a:pt x="0" y="47837"/>
                </a:cubicBezTo>
                <a:cubicBezTo>
                  <a:pt x="0" y="51183"/>
                  <a:pt x="1895" y="54800"/>
                  <a:pt x="5353" y="59140"/>
                </a:cubicBezTo>
                <a:cubicBezTo>
                  <a:pt x="8698" y="63481"/>
                  <a:pt x="12602" y="67731"/>
                  <a:pt x="16728" y="71801"/>
                </a:cubicBezTo>
                <a:cubicBezTo>
                  <a:pt x="20855" y="75418"/>
                  <a:pt x="24646" y="80391"/>
                  <a:pt x="28438" y="86088"/>
                </a:cubicBezTo>
                <a:cubicBezTo>
                  <a:pt x="31895" y="91695"/>
                  <a:pt x="33345" y="97030"/>
                  <a:pt x="33345" y="102366"/>
                </a:cubicBezTo>
                <a:cubicBezTo>
                  <a:pt x="33345" y="109962"/>
                  <a:pt x="33345" y="109962"/>
                  <a:pt x="33345" y="109962"/>
                </a:cubicBezTo>
                <a:cubicBezTo>
                  <a:pt x="46617" y="109962"/>
                  <a:pt x="46617" y="109962"/>
                  <a:pt x="46617" y="109962"/>
                </a:cubicBezTo>
                <a:cubicBezTo>
                  <a:pt x="46617" y="119909"/>
                  <a:pt x="46617" y="119909"/>
                  <a:pt x="46617" y="119909"/>
                </a:cubicBezTo>
                <a:cubicBezTo>
                  <a:pt x="73159" y="119909"/>
                  <a:pt x="73159" y="119909"/>
                  <a:pt x="73159" y="119909"/>
                </a:cubicBezTo>
                <a:cubicBezTo>
                  <a:pt x="73159" y="109962"/>
                  <a:pt x="73159" y="109962"/>
                  <a:pt x="73159" y="109962"/>
                </a:cubicBezTo>
                <a:cubicBezTo>
                  <a:pt x="86542" y="109962"/>
                  <a:pt x="86542" y="109962"/>
                  <a:pt x="86542" y="109962"/>
                </a:cubicBezTo>
                <a:cubicBezTo>
                  <a:pt x="86542" y="102366"/>
                  <a:pt x="86542" y="102366"/>
                  <a:pt x="86542" y="102366"/>
                </a:cubicBezTo>
                <a:cubicBezTo>
                  <a:pt x="86542" y="97030"/>
                  <a:pt x="88438" y="91695"/>
                  <a:pt x="91784" y="86088"/>
                </a:cubicBezTo>
                <a:cubicBezTo>
                  <a:pt x="95241" y="80391"/>
                  <a:pt x="99033" y="75418"/>
                  <a:pt x="103159" y="71801"/>
                </a:cubicBezTo>
                <a:cubicBezTo>
                  <a:pt x="107397" y="67731"/>
                  <a:pt x="111189" y="63481"/>
                  <a:pt x="114535" y="59140"/>
                </a:cubicBezTo>
                <a:cubicBezTo>
                  <a:pt x="117992" y="54800"/>
                  <a:pt x="119888" y="51183"/>
                  <a:pt x="119888" y="47837"/>
                </a:cubicBezTo>
                <a:cubicBezTo>
                  <a:pt x="119888" y="35900"/>
                  <a:pt x="119888" y="35900"/>
                  <a:pt x="119888" y="35900"/>
                </a:cubicBezTo>
                <a:cubicBezTo>
                  <a:pt x="119888" y="35177"/>
                  <a:pt x="119553" y="34182"/>
                  <a:pt x="118661" y="33549"/>
                </a:cubicBezTo>
                <a:close/>
                <a:moveTo>
                  <a:pt x="78178" y="65742"/>
                </a:moveTo>
                <a:cubicBezTo>
                  <a:pt x="60334" y="83014"/>
                  <a:pt x="51635" y="91695"/>
                  <a:pt x="50855" y="92057"/>
                </a:cubicBezTo>
                <a:cubicBezTo>
                  <a:pt x="50855" y="92328"/>
                  <a:pt x="50520" y="92690"/>
                  <a:pt x="50520" y="92328"/>
                </a:cubicBezTo>
                <a:cubicBezTo>
                  <a:pt x="50520" y="92328"/>
                  <a:pt x="50520" y="92057"/>
                  <a:pt x="50520" y="91695"/>
                </a:cubicBezTo>
                <a:cubicBezTo>
                  <a:pt x="56542" y="73428"/>
                  <a:pt x="56542" y="73428"/>
                  <a:pt x="56542" y="73428"/>
                </a:cubicBezTo>
                <a:cubicBezTo>
                  <a:pt x="56877" y="72795"/>
                  <a:pt x="56542" y="72434"/>
                  <a:pt x="55427" y="72434"/>
                </a:cubicBezTo>
                <a:cubicBezTo>
                  <a:pt x="42490" y="72434"/>
                  <a:pt x="42490" y="72434"/>
                  <a:pt x="42490" y="72434"/>
                </a:cubicBezTo>
                <a:cubicBezTo>
                  <a:pt x="41710" y="72434"/>
                  <a:pt x="41375" y="72072"/>
                  <a:pt x="41710" y="71801"/>
                </a:cubicBezTo>
                <a:cubicBezTo>
                  <a:pt x="59553" y="54800"/>
                  <a:pt x="68698" y="46209"/>
                  <a:pt x="69033" y="45847"/>
                </a:cubicBezTo>
                <a:cubicBezTo>
                  <a:pt x="69479" y="45486"/>
                  <a:pt x="69479" y="45486"/>
                  <a:pt x="69814" y="45486"/>
                </a:cubicBezTo>
                <a:lnTo>
                  <a:pt x="69814" y="45847"/>
                </a:lnTo>
                <a:cubicBezTo>
                  <a:pt x="64126" y="64114"/>
                  <a:pt x="64126" y="64114"/>
                  <a:pt x="64126" y="64114"/>
                </a:cubicBezTo>
                <a:cubicBezTo>
                  <a:pt x="63345" y="64385"/>
                  <a:pt x="63680" y="64837"/>
                  <a:pt x="64572" y="64837"/>
                </a:cubicBezTo>
                <a:cubicBezTo>
                  <a:pt x="77397" y="64837"/>
                  <a:pt x="77397" y="64837"/>
                  <a:pt x="77397" y="64837"/>
                </a:cubicBezTo>
                <a:cubicBezTo>
                  <a:pt x="78513" y="64837"/>
                  <a:pt x="78959" y="65109"/>
                  <a:pt x="78178" y="657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8278314" y="4713837"/>
            <a:ext cx="2436525" cy="38259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662" y="110116"/>
                </a:moveTo>
                <a:cubicBezTo>
                  <a:pt x="74155" y="110116"/>
                  <a:pt x="74155" y="110116"/>
                  <a:pt x="74155" y="110116"/>
                </a:cubicBezTo>
                <a:cubicBezTo>
                  <a:pt x="74155" y="112558"/>
                  <a:pt x="72328" y="115000"/>
                  <a:pt x="70319" y="117441"/>
                </a:cubicBezTo>
                <a:cubicBezTo>
                  <a:pt x="66484" y="118604"/>
                  <a:pt x="64657" y="119883"/>
                  <a:pt x="60821" y="119883"/>
                </a:cubicBezTo>
                <a:cubicBezTo>
                  <a:pt x="56986" y="119883"/>
                  <a:pt x="53150" y="118604"/>
                  <a:pt x="51324" y="117441"/>
                </a:cubicBezTo>
                <a:cubicBezTo>
                  <a:pt x="47488" y="115000"/>
                  <a:pt x="45662" y="112558"/>
                  <a:pt x="45662" y="110116"/>
                </a:cubicBezTo>
                <a:close/>
                <a:moveTo>
                  <a:pt x="37990" y="106511"/>
                </a:moveTo>
                <a:cubicBezTo>
                  <a:pt x="81826" y="106511"/>
                  <a:pt x="81826" y="106511"/>
                  <a:pt x="81826" y="106511"/>
                </a:cubicBezTo>
                <a:cubicBezTo>
                  <a:pt x="83652" y="96860"/>
                  <a:pt x="83652" y="96860"/>
                  <a:pt x="83652" y="96860"/>
                </a:cubicBezTo>
                <a:cubicBezTo>
                  <a:pt x="36164" y="96860"/>
                  <a:pt x="36164" y="96860"/>
                  <a:pt x="36164" y="96860"/>
                </a:cubicBezTo>
                <a:lnTo>
                  <a:pt x="37990" y="106511"/>
                </a:lnTo>
                <a:close/>
                <a:moveTo>
                  <a:pt x="119817" y="38720"/>
                </a:moveTo>
                <a:cubicBezTo>
                  <a:pt x="119817" y="48372"/>
                  <a:pt x="114155" y="56860"/>
                  <a:pt x="104657" y="64186"/>
                </a:cubicBezTo>
                <a:lnTo>
                  <a:pt x="102648" y="65348"/>
                </a:lnTo>
                <a:cubicBezTo>
                  <a:pt x="102648" y="65348"/>
                  <a:pt x="102648" y="66511"/>
                  <a:pt x="100821" y="66511"/>
                </a:cubicBezTo>
                <a:cubicBezTo>
                  <a:pt x="98812" y="68953"/>
                  <a:pt x="98812" y="71395"/>
                  <a:pt x="96986" y="73837"/>
                </a:cubicBezTo>
                <a:cubicBezTo>
                  <a:pt x="95159" y="76279"/>
                  <a:pt x="93150" y="78720"/>
                  <a:pt x="93150" y="81046"/>
                </a:cubicBezTo>
                <a:cubicBezTo>
                  <a:pt x="91324" y="81046"/>
                  <a:pt x="91324" y="81046"/>
                  <a:pt x="91324" y="82325"/>
                </a:cubicBezTo>
                <a:lnTo>
                  <a:pt x="91324" y="83488"/>
                </a:lnTo>
                <a:cubicBezTo>
                  <a:pt x="91324" y="84767"/>
                  <a:pt x="91324" y="84767"/>
                  <a:pt x="91324" y="84767"/>
                </a:cubicBezTo>
                <a:cubicBezTo>
                  <a:pt x="91324" y="91976"/>
                  <a:pt x="91324" y="91976"/>
                  <a:pt x="91324" y="91976"/>
                </a:cubicBezTo>
                <a:cubicBezTo>
                  <a:pt x="30319" y="91976"/>
                  <a:pt x="30319" y="91976"/>
                  <a:pt x="30319" y="91976"/>
                </a:cubicBezTo>
                <a:cubicBezTo>
                  <a:pt x="30319" y="84767"/>
                  <a:pt x="30319" y="84767"/>
                  <a:pt x="30319" y="84767"/>
                </a:cubicBezTo>
                <a:cubicBezTo>
                  <a:pt x="30319" y="83488"/>
                  <a:pt x="28493" y="83488"/>
                  <a:pt x="28493" y="82325"/>
                </a:cubicBezTo>
                <a:lnTo>
                  <a:pt x="28493" y="81046"/>
                </a:lnTo>
                <a:cubicBezTo>
                  <a:pt x="26666" y="78720"/>
                  <a:pt x="26666" y="76279"/>
                  <a:pt x="24657" y="73837"/>
                </a:cubicBezTo>
                <a:cubicBezTo>
                  <a:pt x="22831" y="71395"/>
                  <a:pt x="20821" y="68953"/>
                  <a:pt x="18995" y="66511"/>
                </a:cubicBezTo>
                <a:cubicBezTo>
                  <a:pt x="16986" y="65348"/>
                  <a:pt x="16986" y="65348"/>
                  <a:pt x="16986" y="64186"/>
                </a:cubicBezTo>
                <a:lnTo>
                  <a:pt x="15159" y="64186"/>
                </a:lnTo>
                <a:cubicBezTo>
                  <a:pt x="5662" y="56860"/>
                  <a:pt x="0" y="48372"/>
                  <a:pt x="0" y="38720"/>
                </a:cubicBezTo>
                <a:cubicBezTo>
                  <a:pt x="0" y="27790"/>
                  <a:pt x="5662" y="19302"/>
                  <a:pt x="18995" y="12093"/>
                </a:cubicBezTo>
                <a:cubicBezTo>
                  <a:pt x="30319" y="3604"/>
                  <a:pt x="43652" y="0"/>
                  <a:pt x="60821" y="0"/>
                </a:cubicBezTo>
                <a:cubicBezTo>
                  <a:pt x="75981" y="0"/>
                  <a:pt x="91324" y="3604"/>
                  <a:pt x="102648" y="12093"/>
                </a:cubicBezTo>
                <a:cubicBezTo>
                  <a:pt x="114155" y="19302"/>
                  <a:pt x="119817" y="27790"/>
                  <a:pt x="119817" y="38720"/>
                </a:cubicBezTo>
                <a:close/>
                <a:moveTo>
                  <a:pt x="106484" y="38720"/>
                </a:moveTo>
                <a:cubicBezTo>
                  <a:pt x="106484" y="30232"/>
                  <a:pt x="102648" y="23023"/>
                  <a:pt x="93150" y="18139"/>
                </a:cubicBezTo>
                <a:cubicBezTo>
                  <a:pt x="83652" y="12093"/>
                  <a:pt x="72328" y="9651"/>
                  <a:pt x="60821" y="9651"/>
                </a:cubicBezTo>
                <a:cubicBezTo>
                  <a:pt x="47488" y="9651"/>
                  <a:pt x="36164" y="12093"/>
                  <a:pt x="28493" y="18139"/>
                </a:cubicBezTo>
                <a:cubicBezTo>
                  <a:pt x="18995" y="23023"/>
                  <a:pt x="13333" y="30232"/>
                  <a:pt x="13333" y="38720"/>
                </a:cubicBezTo>
                <a:cubicBezTo>
                  <a:pt x="13333" y="46046"/>
                  <a:pt x="16986" y="52093"/>
                  <a:pt x="26666" y="58023"/>
                </a:cubicBezTo>
                <a:cubicBezTo>
                  <a:pt x="26666" y="58023"/>
                  <a:pt x="26666" y="59302"/>
                  <a:pt x="28493" y="59302"/>
                </a:cubicBezTo>
                <a:cubicBezTo>
                  <a:pt x="28493" y="60465"/>
                  <a:pt x="30319" y="61744"/>
                  <a:pt x="30319" y="62906"/>
                </a:cubicBezTo>
                <a:cubicBezTo>
                  <a:pt x="32328" y="65348"/>
                  <a:pt x="34155" y="67790"/>
                  <a:pt x="36164" y="70232"/>
                </a:cubicBezTo>
                <a:cubicBezTo>
                  <a:pt x="37990" y="72558"/>
                  <a:pt x="39817" y="75000"/>
                  <a:pt x="41826" y="77441"/>
                </a:cubicBezTo>
                <a:cubicBezTo>
                  <a:pt x="41826" y="81046"/>
                  <a:pt x="43652" y="82325"/>
                  <a:pt x="43652" y="83488"/>
                </a:cubicBezTo>
                <a:cubicBezTo>
                  <a:pt x="77990" y="83488"/>
                  <a:pt x="77990" y="83488"/>
                  <a:pt x="77990" y="83488"/>
                </a:cubicBezTo>
                <a:cubicBezTo>
                  <a:pt x="77990" y="82325"/>
                  <a:pt x="77990" y="81046"/>
                  <a:pt x="79817" y="77441"/>
                </a:cubicBezTo>
                <a:cubicBezTo>
                  <a:pt x="79817" y="75000"/>
                  <a:pt x="81826" y="72558"/>
                  <a:pt x="83652" y="70232"/>
                </a:cubicBezTo>
                <a:cubicBezTo>
                  <a:pt x="85479" y="67790"/>
                  <a:pt x="87488" y="65348"/>
                  <a:pt x="89315" y="62906"/>
                </a:cubicBezTo>
                <a:cubicBezTo>
                  <a:pt x="89315" y="61744"/>
                  <a:pt x="91324" y="60465"/>
                  <a:pt x="93150" y="60465"/>
                </a:cubicBezTo>
                <a:cubicBezTo>
                  <a:pt x="93150" y="59302"/>
                  <a:pt x="93150" y="58023"/>
                  <a:pt x="95159" y="58023"/>
                </a:cubicBezTo>
                <a:cubicBezTo>
                  <a:pt x="102648" y="52093"/>
                  <a:pt x="106484" y="46046"/>
                  <a:pt x="106484" y="38720"/>
                </a:cubicBezTo>
                <a:close/>
                <a:moveTo>
                  <a:pt x="70319" y="48372"/>
                </a:moveTo>
                <a:cubicBezTo>
                  <a:pt x="64657" y="41162"/>
                  <a:pt x="64657" y="41162"/>
                  <a:pt x="64657" y="41162"/>
                </a:cubicBezTo>
                <a:cubicBezTo>
                  <a:pt x="60821" y="35116"/>
                  <a:pt x="60821" y="35116"/>
                  <a:pt x="60821" y="35116"/>
                </a:cubicBezTo>
                <a:cubicBezTo>
                  <a:pt x="55159" y="41162"/>
                  <a:pt x="55159" y="41162"/>
                  <a:pt x="55159" y="41162"/>
                </a:cubicBezTo>
                <a:cubicBezTo>
                  <a:pt x="49497" y="48372"/>
                  <a:pt x="49497" y="48372"/>
                  <a:pt x="49497" y="48372"/>
                </a:cubicBezTo>
                <a:cubicBezTo>
                  <a:pt x="43652" y="41162"/>
                  <a:pt x="43652" y="41162"/>
                  <a:pt x="43652" y="41162"/>
                </a:cubicBezTo>
                <a:cubicBezTo>
                  <a:pt x="34155" y="44767"/>
                  <a:pt x="34155" y="44767"/>
                  <a:pt x="34155" y="44767"/>
                </a:cubicBezTo>
                <a:cubicBezTo>
                  <a:pt x="45662" y="58023"/>
                  <a:pt x="45662" y="58023"/>
                  <a:pt x="45662" y="58023"/>
                </a:cubicBezTo>
                <a:cubicBezTo>
                  <a:pt x="49497" y="64186"/>
                  <a:pt x="49497" y="64186"/>
                  <a:pt x="49497" y="64186"/>
                </a:cubicBezTo>
                <a:cubicBezTo>
                  <a:pt x="55159" y="58023"/>
                  <a:pt x="55159" y="58023"/>
                  <a:pt x="55159" y="58023"/>
                </a:cubicBezTo>
                <a:cubicBezTo>
                  <a:pt x="60821" y="50813"/>
                  <a:pt x="60821" y="50813"/>
                  <a:pt x="60821" y="50813"/>
                </a:cubicBezTo>
                <a:cubicBezTo>
                  <a:pt x="66484" y="58023"/>
                  <a:pt x="66484" y="58023"/>
                  <a:pt x="66484" y="58023"/>
                </a:cubicBezTo>
                <a:cubicBezTo>
                  <a:pt x="70319" y="64186"/>
                  <a:pt x="70319" y="64186"/>
                  <a:pt x="70319" y="64186"/>
                </a:cubicBezTo>
                <a:cubicBezTo>
                  <a:pt x="75981" y="58023"/>
                  <a:pt x="75981" y="58023"/>
                  <a:pt x="75981" y="58023"/>
                </a:cubicBezTo>
                <a:cubicBezTo>
                  <a:pt x="87488" y="44767"/>
                  <a:pt x="87488" y="44767"/>
                  <a:pt x="87488" y="44767"/>
                </a:cubicBezTo>
                <a:cubicBezTo>
                  <a:pt x="77990" y="41162"/>
                  <a:pt x="77990" y="41162"/>
                  <a:pt x="77990" y="41162"/>
                </a:cubicBezTo>
                <a:lnTo>
                  <a:pt x="70319" y="48372"/>
                </a:lnTo>
                <a:close/>
                <a:moveTo>
                  <a:pt x="70319" y="48372"/>
                </a:moveTo>
                <a:lnTo>
                  <a:pt x="70319" y="483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438393" y="10310367"/>
            <a:ext cx="21508874" cy="2300129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Font typeface="Open Sans Light"/>
              <a:buNone/>
            </a:pPr>
            <a:endParaRPr sz="2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1416770" y="2448386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325" tIns="45650" rIns="91325" bIns="4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Open Sans"/>
              <a:buNone/>
            </a:pPr>
            <a:r>
              <a:rPr lang="es-ES">
                <a:solidFill>
                  <a:schemeClr val="lt2"/>
                </a:solidFill>
              </a:rPr>
              <a:t>Blackwell Data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1829039" y="1577355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s-ES" sz="3100" b="0" i="0" u="none" strike="noStrike" cap="non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subtitle goes here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lang="es-ES"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Blackwell Customer Buying Patterns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305038" y="1637037"/>
            <a:ext cx="20729098" cy="1075881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3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 Variables</a:t>
            </a:r>
          </a:p>
        </p:txBody>
      </p:sp>
      <p:sp>
        <p:nvSpPr>
          <p:cNvPr id="124" name="Shape 124"/>
          <p:cNvSpPr/>
          <p:nvPr/>
        </p:nvSpPr>
        <p:spPr>
          <a:xfrm>
            <a:off x="1215127" y="3166533"/>
            <a:ext cx="4917134" cy="540943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617656" y="3202198"/>
            <a:ext cx="4631160" cy="5450994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917625" y="3402060"/>
            <a:ext cx="4382070" cy="5173903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3675894" y="3085463"/>
            <a:ext cx="4612107" cy="557465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051776" y="5989011"/>
            <a:ext cx="4513321" cy="907894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Region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432423" y="5985932"/>
            <a:ext cx="4509086" cy="907894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Age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0021625" y="5851691"/>
            <a:ext cx="4212716" cy="907894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Location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7858527" y="5743952"/>
            <a:ext cx="4513321" cy="907894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amount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240933" y="10312400"/>
            <a:ext cx="21943820" cy="735085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s-ES" sz="29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Insert Text </a:t>
            </a:r>
          </a:p>
        </p:txBody>
      </p:sp>
      <p:sp>
        <p:nvSpPr>
          <p:cNvPr id="133" name="Shape 133"/>
          <p:cNvSpPr/>
          <p:nvPr/>
        </p:nvSpPr>
        <p:spPr>
          <a:xfrm>
            <a:off x="19356388" y="3890296"/>
            <a:ext cx="1255758" cy="18247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26892" y="0"/>
                  <a:pt x="0" y="18489"/>
                  <a:pt x="0" y="41252"/>
                </a:cubicBezTo>
                <a:cubicBezTo>
                  <a:pt x="0" y="56353"/>
                  <a:pt x="20142" y="72412"/>
                  <a:pt x="27428" y="86482"/>
                </a:cubicBezTo>
                <a:cubicBezTo>
                  <a:pt x="38357" y="107476"/>
                  <a:pt x="37178" y="120000"/>
                  <a:pt x="60000" y="120000"/>
                </a:cubicBezTo>
                <a:cubicBezTo>
                  <a:pt x="83142" y="120000"/>
                  <a:pt x="81642" y="107476"/>
                  <a:pt x="92571" y="86556"/>
                </a:cubicBezTo>
                <a:cubicBezTo>
                  <a:pt x="99857" y="72412"/>
                  <a:pt x="120000" y="56279"/>
                  <a:pt x="120000" y="41252"/>
                </a:cubicBezTo>
                <a:cubicBezTo>
                  <a:pt x="120000" y="18489"/>
                  <a:pt x="93107" y="0"/>
                  <a:pt x="60000" y="0"/>
                </a:cubicBezTo>
                <a:close/>
                <a:moveTo>
                  <a:pt x="74142" y="101878"/>
                </a:moveTo>
                <a:cubicBezTo>
                  <a:pt x="47142" y="104235"/>
                  <a:pt x="47142" y="104235"/>
                  <a:pt x="47142" y="104235"/>
                </a:cubicBezTo>
                <a:cubicBezTo>
                  <a:pt x="46178" y="102320"/>
                  <a:pt x="45107" y="100036"/>
                  <a:pt x="43821" y="97163"/>
                </a:cubicBezTo>
                <a:cubicBezTo>
                  <a:pt x="43821" y="97090"/>
                  <a:pt x="43821" y="97090"/>
                  <a:pt x="43821" y="97016"/>
                </a:cubicBezTo>
                <a:cubicBezTo>
                  <a:pt x="77571" y="94143"/>
                  <a:pt x="77571" y="94143"/>
                  <a:pt x="77571" y="94143"/>
                </a:cubicBezTo>
                <a:cubicBezTo>
                  <a:pt x="77035" y="95248"/>
                  <a:pt x="76500" y="96427"/>
                  <a:pt x="76071" y="97458"/>
                </a:cubicBezTo>
                <a:cubicBezTo>
                  <a:pt x="75428" y="99152"/>
                  <a:pt x="74785" y="100552"/>
                  <a:pt x="74142" y="101878"/>
                </a:cubicBezTo>
                <a:close/>
                <a:moveTo>
                  <a:pt x="42214" y="93406"/>
                </a:moveTo>
                <a:cubicBezTo>
                  <a:pt x="41250" y="91123"/>
                  <a:pt x="40071" y="88766"/>
                  <a:pt x="38892" y="86261"/>
                </a:cubicBezTo>
                <a:cubicBezTo>
                  <a:pt x="81214" y="86261"/>
                  <a:pt x="81214" y="86261"/>
                  <a:pt x="81214" y="86261"/>
                </a:cubicBezTo>
                <a:cubicBezTo>
                  <a:pt x="80571" y="87587"/>
                  <a:pt x="79821" y="88987"/>
                  <a:pt x="79285" y="90239"/>
                </a:cubicBezTo>
                <a:lnTo>
                  <a:pt x="42214" y="93406"/>
                </a:lnTo>
                <a:close/>
                <a:moveTo>
                  <a:pt x="60000" y="112486"/>
                </a:moveTo>
                <a:cubicBezTo>
                  <a:pt x="54428" y="112486"/>
                  <a:pt x="51964" y="112044"/>
                  <a:pt x="49071" y="107845"/>
                </a:cubicBezTo>
                <a:cubicBezTo>
                  <a:pt x="72214" y="105856"/>
                  <a:pt x="72214" y="105856"/>
                  <a:pt x="72214" y="105856"/>
                </a:cubicBezTo>
                <a:cubicBezTo>
                  <a:pt x="68892" y="112044"/>
                  <a:pt x="66428" y="112486"/>
                  <a:pt x="60000" y="112486"/>
                </a:cubicBezTo>
                <a:close/>
                <a:moveTo>
                  <a:pt x="85500" y="78747"/>
                </a:moveTo>
                <a:cubicBezTo>
                  <a:pt x="34607" y="78747"/>
                  <a:pt x="34607" y="78747"/>
                  <a:pt x="34607" y="78747"/>
                </a:cubicBezTo>
                <a:cubicBezTo>
                  <a:pt x="31821" y="74696"/>
                  <a:pt x="28607" y="70644"/>
                  <a:pt x="25392" y="66666"/>
                </a:cubicBezTo>
                <a:cubicBezTo>
                  <a:pt x="18214" y="57900"/>
                  <a:pt x="10928" y="48913"/>
                  <a:pt x="10928" y="41252"/>
                </a:cubicBezTo>
                <a:cubicBezTo>
                  <a:pt x="10928" y="22615"/>
                  <a:pt x="32892" y="7513"/>
                  <a:pt x="60000" y="7513"/>
                </a:cubicBezTo>
                <a:cubicBezTo>
                  <a:pt x="87107" y="7513"/>
                  <a:pt x="109071" y="22615"/>
                  <a:pt x="109071" y="41252"/>
                </a:cubicBezTo>
                <a:cubicBezTo>
                  <a:pt x="109071" y="48839"/>
                  <a:pt x="101678" y="57900"/>
                  <a:pt x="94607" y="66740"/>
                </a:cubicBezTo>
                <a:cubicBezTo>
                  <a:pt x="91392" y="70718"/>
                  <a:pt x="88178" y="74696"/>
                  <a:pt x="85500" y="787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1416770" y="2448386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325" tIns="45650" rIns="91325" bIns="4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7565256" y="3084294"/>
            <a:ext cx="5171771" cy="549167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3936995" y="5836285"/>
            <a:ext cx="4212716" cy="907894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Amount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8008828" y="5989011"/>
            <a:ext cx="4212716" cy="907894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Items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8856" y="3572400"/>
            <a:ext cx="2415072" cy="241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91564" y="3551599"/>
            <a:ext cx="2305803" cy="230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85792" y="3782184"/>
            <a:ext cx="2100397" cy="210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52064" y="3586958"/>
            <a:ext cx="2264733" cy="226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42352" y="3523469"/>
            <a:ext cx="2079189" cy="207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lang="es-ES"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Blackwell Customer Buying Region Findings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1416770" y="2448386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325" tIns="45650" rIns="91325" bIns="4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3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19678"/>
          <a:stretch/>
        </p:blipFill>
        <p:spPr>
          <a:xfrm>
            <a:off x="9848700" y="1682375"/>
            <a:ext cx="12508676" cy="110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21150" y="2586550"/>
            <a:ext cx="4171200" cy="163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s-ES" sz="1800"/>
              <a:t>Regions separated into East,West,South and Central.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s-ES" sz="1800"/>
              <a:t>What we learned: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s-ES" sz="1800"/>
              <a:t>Central region spends the most at $2251 per transactions.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s-ES" sz="1800"/>
              <a:t>East region spends the least $753 per transactions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1" name="Shape 151"/>
          <p:cNvSpPr txBox="1"/>
          <p:nvPr/>
        </p:nvSpPr>
        <p:spPr>
          <a:xfrm>
            <a:off x="1829050" y="5500975"/>
            <a:ext cx="4444500" cy="33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s-ES" sz="1800">
                <a:solidFill>
                  <a:schemeClr val="dk1"/>
                </a:solidFill>
              </a:rPr>
              <a:t>Typically Customers who are 34 to 51 years old and also living in Central region would be more likely to spend more frequently as well as more per transaction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613573" y="3151198"/>
            <a:ext cx="7366500" cy="60450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Open Sans Light"/>
              <a:buNone/>
            </a:pPr>
            <a:r>
              <a:rPr lang="es-ES" sz="37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 Categories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2800">
                <a:latin typeface="Alegreya"/>
                <a:ea typeface="Alegreya"/>
                <a:cs typeface="Alegreya"/>
                <a:sym typeface="Alegreya"/>
              </a:rPr>
              <a:t>Millennials (18-34)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2800">
                <a:latin typeface="Alegreya"/>
                <a:ea typeface="Alegreya"/>
                <a:cs typeface="Alegreya"/>
                <a:sym typeface="Alegreya"/>
              </a:rPr>
              <a:t>Generation X (35-52)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2800">
                <a:latin typeface="Alegreya"/>
                <a:ea typeface="Alegreya"/>
                <a:cs typeface="Alegreya"/>
                <a:sym typeface="Alegreya"/>
              </a:rPr>
              <a:t>Younger Baby Boomers ( 52-68)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2800">
                <a:latin typeface="Alegreya"/>
                <a:ea typeface="Alegreya"/>
                <a:cs typeface="Alegreya"/>
                <a:sym typeface="Alegreya"/>
              </a:rPr>
              <a:t>Silent Generation ( 68 +)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2800">
                <a:latin typeface="Alegreya"/>
                <a:ea typeface="Alegreya"/>
                <a:cs typeface="Alegreya"/>
                <a:sym typeface="Alegreya"/>
              </a:rPr>
              <a:t>Customers in Central region who spends the most are less than 63 years old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2800">
                <a:latin typeface="Alegreya"/>
                <a:ea typeface="Alegreya"/>
                <a:cs typeface="Alegreya"/>
                <a:sym typeface="Alegreya"/>
              </a:rPr>
              <a:t>West region has the oldest customers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Font typeface="Open Sans Light"/>
              <a:buNone/>
            </a:pPr>
            <a:endParaRPr sz="2800"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1800">
                <a:solidFill>
                  <a:schemeClr val="dk1"/>
                </a:solidFill>
              </a:rPr>
              <a:t>Typically Customers who are 34 to 51 years old and also living in Central region would be more likely to spend more frequently as well as more per transaction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1800">
                <a:solidFill>
                  <a:schemeClr val="dk1"/>
                </a:solidFill>
              </a:rPr>
              <a:t>Recommendations: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1800">
                <a:solidFill>
                  <a:schemeClr val="dk1"/>
                </a:solidFill>
              </a:rPr>
              <a:t>Analyze why Central Region spends more than other regions</a:t>
            </a:r>
            <a:r>
              <a:rPr lang="es-ES" sz="1800" b="1">
                <a:solidFill>
                  <a:schemeClr val="dk1"/>
                </a:solidFill>
              </a:rPr>
              <a:t>.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Font typeface="Open Sans Light"/>
              <a:buNone/>
            </a:pPr>
            <a:endParaRPr sz="2800" b="1">
              <a:solidFill>
                <a:schemeClr val="accent6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6379314" y="9713644"/>
            <a:ext cx="6096794" cy="2652008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Open Sans Light"/>
              <a:buNone/>
            </a:pPr>
            <a:r>
              <a:rPr lang="es-ES" sz="37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Bin 3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Open Sans Light"/>
              <a:buNone/>
            </a:pPr>
            <a:r>
              <a:rPr lang="es-ES" sz="2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consectetur adipiscing elit. Aliquam tincidunt ante nec sem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lang="es-ES" sz="6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Blackwell Customer Buying- Age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l="19465"/>
          <a:stretch/>
        </p:blipFill>
        <p:spPr>
          <a:xfrm>
            <a:off x="10699500" y="2266400"/>
            <a:ext cx="12883800" cy="109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100" cy="1133400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lang="es-ES"/>
              <a:t>New Product Profitability - Overview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739528" y="2621139"/>
            <a:ext cx="15615300" cy="9081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Predicting Sales and Profit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739525" y="3422024"/>
            <a:ext cx="15615300" cy="26973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•Existing products instruct profitability of new products.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•Data Used: # of star reviews, shipping weight, product width, depth, height.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•Total of 17 different product characteristics.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942853" y="6806254"/>
            <a:ext cx="15615300" cy="15696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Assumptions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3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522803" y="7704065"/>
            <a:ext cx="15615300" cy="11388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457200" lvl="0" indent="-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6666"/>
              <a:buFont typeface="Arial"/>
              <a:buChar char="•"/>
            </a:pPr>
            <a:r>
              <a:rPr lang="es-ES" sz="3000">
                <a:solidFill>
                  <a:schemeClr val="dk1"/>
                </a:solidFill>
              </a:rPr>
              <a:t>Certain characteristics are associated with a successful product. </a:t>
            </a:r>
          </a:p>
          <a:p>
            <a:pPr marL="457200" lvl="0" indent="-463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3000">
                <a:solidFill>
                  <a:schemeClr val="dk1"/>
                </a:solidFill>
              </a:rPr>
              <a:t>Used both new and existing product data to predict sales volume of new products. 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650" y="2826300"/>
            <a:ext cx="2697300" cy="27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5797" y="6942339"/>
            <a:ext cx="3147000" cy="3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1829038" y="567771"/>
            <a:ext cx="20729098" cy="1133518"/>
          </a:xfrm>
          <a:prstGeom prst="rect">
            <a:avLst/>
          </a:prstGeom>
          <a:noFill/>
          <a:ln>
            <a:noFill/>
          </a:ln>
        </p:spPr>
        <p:txBody>
          <a:bodyPr wrap="square" lIns="217725" tIns="108850" rIns="217725" bIns="10885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lang="es-ES"/>
              <a:t>New Product Profitability - Results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593875" y="3375175"/>
            <a:ext cx="15615300" cy="18903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•Sorted by total profit, top 5 are: two Tablets, PC, Notebook and Game Console.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•Sales Volume was actual predicted characteristic, then Profit was calculated by multiplying Profit Margin, Price and Sales Volume.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>
                <a:solidFill>
                  <a:schemeClr val="dk1"/>
                </a:solidFill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593866" y="2467064"/>
            <a:ext cx="15615300" cy="9081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Results Overview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838" y="5528225"/>
            <a:ext cx="11797375" cy="70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chmark v1">
      <a:dk1>
        <a:srgbClr val="000000"/>
      </a:dk1>
      <a:lt1>
        <a:srgbClr val="FFFFFF"/>
      </a:lt1>
      <a:dk2>
        <a:srgbClr val="797979"/>
      </a:dk2>
      <a:lt2>
        <a:srgbClr val="4D6F96"/>
      </a:lt2>
      <a:accent1>
        <a:srgbClr val="8AB147"/>
      </a:accent1>
      <a:accent2>
        <a:srgbClr val="216BA9"/>
      </a:accent2>
      <a:accent3>
        <a:srgbClr val="212F3F"/>
      </a:accent3>
      <a:accent4>
        <a:srgbClr val="4D6F96"/>
      </a:accent4>
      <a:accent5>
        <a:srgbClr val="22C199"/>
      </a:accent5>
      <a:accent6>
        <a:srgbClr val="B1B1B1"/>
      </a:accent6>
      <a:hlink>
        <a:srgbClr val="216BA9"/>
      </a:hlink>
      <a:folHlink>
        <a:srgbClr val="22C1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Macintosh PowerPoint</Application>
  <PresentationFormat>Custom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Raleway ExtraBold</vt:lpstr>
      <vt:lpstr>Alegreya</vt:lpstr>
      <vt:lpstr>Raleway</vt:lpstr>
      <vt:lpstr>Open Sans Light</vt:lpstr>
      <vt:lpstr>Arial</vt:lpstr>
      <vt:lpstr>Calibri</vt:lpstr>
      <vt:lpstr>Open Sans</vt:lpstr>
      <vt:lpstr>Raleway Light</vt:lpstr>
      <vt:lpstr>Office Theme</vt:lpstr>
      <vt:lpstr>PowerPoint Presentation</vt:lpstr>
      <vt:lpstr>Predicting Blackwell Cross-Selling Success</vt:lpstr>
      <vt:lpstr>Blackwell Success: Utilizing Data</vt:lpstr>
      <vt:lpstr>Blackwell Data</vt:lpstr>
      <vt:lpstr>Blackwell Customer Buying Patterns</vt:lpstr>
      <vt:lpstr>Blackwell Customer Buying Region Findings </vt:lpstr>
      <vt:lpstr>Blackwell Customer Buying- Age</vt:lpstr>
      <vt:lpstr>New Product Profitability - Overview </vt:lpstr>
      <vt:lpstr>New Product Profitability - Results</vt:lpstr>
      <vt:lpstr>Future Uses of Data Analysis</vt:lpstr>
      <vt:lpstr>Questions?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2017-10-02T21:29:39Z</dcterms:modified>
</cp:coreProperties>
</file>