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7" r:id="rId1"/>
  </p:sldMasterIdLst>
  <p:sldIdLst>
    <p:sldId id="256" r:id="rId2"/>
    <p:sldId id="257" r:id="rId3"/>
    <p:sldId id="258" r:id="rId4"/>
    <p:sldId id="265" r:id="rId5"/>
    <p:sldId id="259" r:id="rId6"/>
    <p:sldId id="260" r:id="rId7"/>
    <p:sldId id="262" r:id="rId8"/>
    <p:sldId id="264" r:id="rId9"/>
    <p:sldId id="272" r:id="rId10"/>
    <p:sldId id="266" r:id="rId11"/>
    <p:sldId id="273" r:id="rId12"/>
    <p:sldId id="267" r:id="rId13"/>
    <p:sldId id="268" r:id="rId14"/>
    <p:sldId id="269" r:id="rId15"/>
    <p:sldId id="270" r:id="rId16"/>
    <p:sldId id="275"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hmet Rauf Füzün" initials="MRF" lastIdx="2" clrIdx="0">
    <p:extLst>
      <p:ext uri="{19B8F6BF-5375-455C-9EA6-DF929625EA0E}">
        <p15:presenceInfo xmlns:p15="http://schemas.microsoft.com/office/powerpoint/2012/main" userId="682101975031d0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12T19:48:39.487" idx="1">
    <p:pos x="10" y="10"/>
    <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1-12T20:19:19.904" idx="2">
    <p:pos x="10" y="10"/>
    <p:text/>
    <p:extLst>
      <p:ext uri="{C676402C-5697-4E1C-873F-D02D1690AC5C}">
        <p15:threadingInfo xmlns:p15="http://schemas.microsoft.com/office/powerpoint/2012/main" timeZoneBias="-18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svg"/><Relationship Id="rId1"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svg"/><Relationship Id="rId1"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A4F0E1-0C7A-4228-B649-EC9863D2C81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EA29BC7-5246-468C-9EF3-2B31B673AFC1}">
      <dgm:prSet/>
      <dgm:spPr/>
      <dgm:t>
        <a:bodyPr/>
        <a:lstStyle/>
        <a:p>
          <a:r>
            <a:rPr lang="tr-TR"/>
            <a:t>Bu proje kapsamında FB-CPU isminde bir işlemcinin tasarımı yapılacak ve tasarlanan işlemci üzerinde makine dili ile yazılan çeşitli kod parçacıkları yazılacaktır. Proje sonunda basit bir işlemcideki RAM, Kontrol Ünitesi ve Saklayıcıların bir arada çalışıp, makine dilindeki kod parçacıklarını nasıl yürütebildiği gözlemlenecektir. </a:t>
          </a:r>
          <a:endParaRPr lang="en-US"/>
        </a:p>
      </dgm:t>
    </dgm:pt>
    <dgm:pt modelId="{725B8F5D-48A5-4BBF-BB42-4E6AB73F043C}" type="parTrans" cxnId="{0F281BCF-E705-444E-9795-5AF5D5CFFD42}">
      <dgm:prSet/>
      <dgm:spPr/>
      <dgm:t>
        <a:bodyPr/>
        <a:lstStyle/>
        <a:p>
          <a:endParaRPr lang="en-US"/>
        </a:p>
      </dgm:t>
    </dgm:pt>
    <dgm:pt modelId="{394E64DE-DA0B-49DF-9736-BB28687E482E}" type="sibTrans" cxnId="{0F281BCF-E705-444E-9795-5AF5D5CFFD42}">
      <dgm:prSet/>
      <dgm:spPr/>
      <dgm:t>
        <a:bodyPr/>
        <a:lstStyle/>
        <a:p>
          <a:endParaRPr lang="en-US"/>
        </a:p>
      </dgm:t>
    </dgm:pt>
    <dgm:pt modelId="{51CA8545-C355-48B6-8352-0B698E1A48C1}">
      <dgm:prSet/>
      <dgm:spPr/>
      <dgm:t>
        <a:bodyPr/>
        <a:lstStyle/>
        <a:p>
          <a:r>
            <a:rPr lang="tr-TR"/>
            <a:t>Von Neumann ile ile geliştirilmiştir</a:t>
          </a:r>
          <a:endParaRPr lang="en-US"/>
        </a:p>
      </dgm:t>
    </dgm:pt>
    <dgm:pt modelId="{AD372F06-EFDC-4C4D-B74E-93730288C430}" type="parTrans" cxnId="{753F8B21-8F94-4E2F-9A72-24F8A4753737}">
      <dgm:prSet/>
      <dgm:spPr/>
      <dgm:t>
        <a:bodyPr/>
        <a:lstStyle/>
        <a:p>
          <a:endParaRPr lang="en-US"/>
        </a:p>
      </dgm:t>
    </dgm:pt>
    <dgm:pt modelId="{EA8BF2BF-7B67-4C69-AF0E-6CA87E37B67A}" type="sibTrans" cxnId="{753F8B21-8F94-4E2F-9A72-24F8A4753737}">
      <dgm:prSet/>
      <dgm:spPr/>
      <dgm:t>
        <a:bodyPr/>
        <a:lstStyle/>
        <a:p>
          <a:endParaRPr lang="en-US"/>
        </a:p>
      </dgm:t>
    </dgm:pt>
    <dgm:pt modelId="{0AEB372E-FCB9-46E2-B557-12298B6E96C0}" type="pres">
      <dgm:prSet presAssocID="{15A4F0E1-0C7A-4228-B649-EC9863D2C812}" presName="root" presStyleCnt="0">
        <dgm:presLayoutVars>
          <dgm:dir/>
          <dgm:resizeHandles val="exact"/>
        </dgm:presLayoutVars>
      </dgm:prSet>
      <dgm:spPr/>
    </dgm:pt>
    <dgm:pt modelId="{AC78B69F-D80D-4711-A38D-4CA5D69CEA25}" type="pres">
      <dgm:prSet presAssocID="{2EA29BC7-5246-468C-9EF3-2B31B673AFC1}" presName="compNode" presStyleCnt="0"/>
      <dgm:spPr/>
    </dgm:pt>
    <dgm:pt modelId="{2726709F-50F2-4817-8F49-192C781604CD}" type="pres">
      <dgm:prSet presAssocID="{2EA29BC7-5246-468C-9EF3-2B31B673AFC1}" presName="bgRect" presStyleLbl="bgShp" presStyleIdx="0" presStyleCnt="2"/>
      <dgm:spPr/>
    </dgm:pt>
    <dgm:pt modelId="{469D85F3-3B2D-4363-A1B3-0AE1718FC767}" type="pres">
      <dgm:prSet presAssocID="{2EA29BC7-5246-468C-9EF3-2B31B673AFC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C687772-DB91-463B-9BD8-B09286881734}" type="pres">
      <dgm:prSet presAssocID="{2EA29BC7-5246-468C-9EF3-2B31B673AFC1}" presName="spaceRect" presStyleCnt="0"/>
      <dgm:spPr/>
    </dgm:pt>
    <dgm:pt modelId="{2FC42499-B0AC-4644-8EB4-AEE24CA306BE}" type="pres">
      <dgm:prSet presAssocID="{2EA29BC7-5246-468C-9EF3-2B31B673AFC1}" presName="parTx" presStyleLbl="revTx" presStyleIdx="0" presStyleCnt="2">
        <dgm:presLayoutVars>
          <dgm:chMax val="0"/>
          <dgm:chPref val="0"/>
        </dgm:presLayoutVars>
      </dgm:prSet>
      <dgm:spPr/>
    </dgm:pt>
    <dgm:pt modelId="{B331A227-5C95-437F-98FB-8E218DEDA3DD}" type="pres">
      <dgm:prSet presAssocID="{394E64DE-DA0B-49DF-9736-BB28687E482E}" presName="sibTrans" presStyleCnt="0"/>
      <dgm:spPr/>
    </dgm:pt>
    <dgm:pt modelId="{5B68FBA8-AB87-40B8-95BC-C94E5D79FFF1}" type="pres">
      <dgm:prSet presAssocID="{51CA8545-C355-48B6-8352-0B698E1A48C1}" presName="compNode" presStyleCnt="0"/>
      <dgm:spPr/>
    </dgm:pt>
    <dgm:pt modelId="{40F6C4E9-E7BA-4ED4-9B02-6C36CCFB1515}" type="pres">
      <dgm:prSet presAssocID="{51CA8545-C355-48B6-8352-0B698E1A48C1}" presName="bgRect" presStyleLbl="bgShp" presStyleIdx="1" presStyleCnt="2"/>
      <dgm:spPr/>
    </dgm:pt>
    <dgm:pt modelId="{7707108C-77D1-4F71-8E6F-F63BBC2942CC}" type="pres">
      <dgm:prSet presAssocID="{51CA8545-C355-48B6-8352-0B698E1A48C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eprechaun Hat"/>
        </a:ext>
      </dgm:extLst>
    </dgm:pt>
    <dgm:pt modelId="{2FE0DC81-07A2-429E-A45B-965F38B5D738}" type="pres">
      <dgm:prSet presAssocID="{51CA8545-C355-48B6-8352-0B698E1A48C1}" presName="spaceRect" presStyleCnt="0"/>
      <dgm:spPr/>
    </dgm:pt>
    <dgm:pt modelId="{F031635E-47F6-4B5C-BF32-7031ECED7FDC}" type="pres">
      <dgm:prSet presAssocID="{51CA8545-C355-48B6-8352-0B698E1A48C1}" presName="parTx" presStyleLbl="revTx" presStyleIdx="1" presStyleCnt="2">
        <dgm:presLayoutVars>
          <dgm:chMax val="0"/>
          <dgm:chPref val="0"/>
        </dgm:presLayoutVars>
      </dgm:prSet>
      <dgm:spPr/>
    </dgm:pt>
  </dgm:ptLst>
  <dgm:cxnLst>
    <dgm:cxn modelId="{753F8B21-8F94-4E2F-9A72-24F8A4753737}" srcId="{15A4F0E1-0C7A-4228-B649-EC9863D2C812}" destId="{51CA8545-C355-48B6-8352-0B698E1A48C1}" srcOrd="1" destOrd="0" parTransId="{AD372F06-EFDC-4C4D-B74E-93730288C430}" sibTransId="{EA8BF2BF-7B67-4C69-AF0E-6CA87E37B67A}"/>
    <dgm:cxn modelId="{BAC6C79D-66F1-4709-9BB8-B897F7AC99DA}" type="presOf" srcId="{2EA29BC7-5246-468C-9EF3-2B31B673AFC1}" destId="{2FC42499-B0AC-4644-8EB4-AEE24CA306BE}" srcOrd="0" destOrd="0" presId="urn:microsoft.com/office/officeart/2018/2/layout/IconVerticalSolidList"/>
    <dgm:cxn modelId="{64B74AC0-E69B-46A0-9CAD-409082C089B3}" type="presOf" srcId="{51CA8545-C355-48B6-8352-0B698E1A48C1}" destId="{F031635E-47F6-4B5C-BF32-7031ECED7FDC}" srcOrd="0" destOrd="0" presId="urn:microsoft.com/office/officeart/2018/2/layout/IconVerticalSolidList"/>
    <dgm:cxn modelId="{0F281BCF-E705-444E-9795-5AF5D5CFFD42}" srcId="{15A4F0E1-0C7A-4228-B649-EC9863D2C812}" destId="{2EA29BC7-5246-468C-9EF3-2B31B673AFC1}" srcOrd="0" destOrd="0" parTransId="{725B8F5D-48A5-4BBF-BB42-4E6AB73F043C}" sibTransId="{394E64DE-DA0B-49DF-9736-BB28687E482E}"/>
    <dgm:cxn modelId="{39942EED-F9CC-43CF-A8B5-9D8184C8FD65}" type="presOf" srcId="{15A4F0E1-0C7A-4228-B649-EC9863D2C812}" destId="{0AEB372E-FCB9-46E2-B557-12298B6E96C0}" srcOrd="0" destOrd="0" presId="urn:microsoft.com/office/officeart/2018/2/layout/IconVerticalSolidList"/>
    <dgm:cxn modelId="{352FF15D-9D97-449B-A80B-A4CF0BE62B2D}" type="presParOf" srcId="{0AEB372E-FCB9-46E2-B557-12298B6E96C0}" destId="{AC78B69F-D80D-4711-A38D-4CA5D69CEA25}" srcOrd="0" destOrd="0" presId="urn:microsoft.com/office/officeart/2018/2/layout/IconVerticalSolidList"/>
    <dgm:cxn modelId="{F80A6DC1-4574-4254-A9B4-AC22F796B879}" type="presParOf" srcId="{AC78B69F-D80D-4711-A38D-4CA5D69CEA25}" destId="{2726709F-50F2-4817-8F49-192C781604CD}" srcOrd="0" destOrd="0" presId="urn:microsoft.com/office/officeart/2018/2/layout/IconVerticalSolidList"/>
    <dgm:cxn modelId="{35CCA4DC-213E-46D5-836A-3CD14316B3FA}" type="presParOf" srcId="{AC78B69F-D80D-4711-A38D-4CA5D69CEA25}" destId="{469D85F3-3B2D-4363-A1B3-0AE1718FC767}" srcOrd="1" destOrd="0" presId="urn:microsoft.com/office/officeart/2018/2/layout/IconVerticalSolidList"/>
    <dgm:cxn modelId="{17871C6E-9EDF-4E3A-AFBF-BBAF4D22667B}" type="presParOf" srcId="{AC78B69F-D80D-4711-A38D-4CA5D69CEA25}" destId="{6C687772-DB91-463B-9BD8-B09286881734}" srcOrd="2" destOrd="0" presId="urn:microsoft.com/office/officeart/2018/2/layout/IconVerticalSolidList"/>
    <dgm:cxn modelId="{75E64A65-4B21-4D89-9617-95233748EA68}" type="presParOf" srcId="{AC78B69F-D80D-4711-A38D-4CA5D69CEA25}" destId="{2FC42499-B0AC-4644-8EB4-AEE24CA306BE}" srcOrd="3" destOrd="0" presId="urn:microsoft.com/office/officeart/2018/2/layout/IconVerticalSolidList"/>
    <dgm:cxn modelId="{0763F30F-EDF2-444F-87C2-1C87F28B6DF3}" type="presParOf" srcId="{0AEB372E-FCB9-46E2-B557-12298B6E96C0}" destId="{B331A227-5C95-437F-98FB-8E218DEDA3DD}" srcOrd="1" destOrd="0" presId="urn:microsoft.com/office/officeart/2018/2/layout/IconVerticalSolidList"/>
    <dgm:cxn modelId="{11732D32-2C40-4047-ABFA-C8671D06EE2D}" type="presParOf" srcId="{0AEB372E-FCB9-46E2-B557-12298B6E96C0}" destId="{5B68FBA8-AB87-40B8-95BC-C94E5D79FFF1}" srcOrd="2" destOrd="0" presId="urn:microsoft.com/office/officeart/2018/2/layout/IconVerticalSolidList"/>
    <dgm:cxn modelId="{86E36F50-006D-437B-84C8-9F89F8AAE4B3}" type="presParOf" srcId="{5B68FBA8-AB87-40B8-95BC-C94E5D79FFF1}" destId="{40F6C4E9-E7BA-4ED4-9B02-6C36CCFB1515}" srcOrd="0" destOrd="0" presId="urn:microsoft.com/office/officeart/2018/2/layout/IconVerticalSolidList"/>
    <dgm:cxn modelId="{CA5692AD-7BB0-486E-B670-432A3F413680}" type="presParOf" srcId="{5B68FBA8-AB87-40B8-95BC-C94E5D79FFF1}" destId="{7707108C-77D1-4F71-8E6F-F63BBC2942CC}" srcOrd="1" destOrd="0" presId="urn:microsoft.com/office/officeart/2018/2/layout/IconVerticalSolidList"/>
    <dgm:cxn modelId="{C6386CB6-A949-4364-A5E4-A5566F35B773}" type="presParOf" srcId="{5B68FBA8-AB87-40B8-95BC-C94E5D79FFF1}" destId="{2FE0DC81-07A2-429E-A45B-965F38B5D738}" srcOrd="2" destOrd="0" presId="urn:microsoft.com/office/officeart/2018/2/layout/IconVerticalSolidList"/>
    <dgm:cxn modelId="{63001B64-F56C-4DBD-AD38-B8BCE25012EE}" type="presParOf" srcId="{5B68FBA8-AB87-40B8-95BC-C94E5D79FFF1}" destId="{F031635E-47F6-4B5C-BF32-7031ECED7FD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7BD7FB-1BBF-44EB-AA63-8E878FCCA529}"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FAE729A1-0EB1-4715-9CA0-7EA8A9BDEBAB}">
      <dgm:prSet/>
      <dgm:spPr/>
      <dgm:t>
        <a:bodyPr/>
        <a:lstStyle/>
        <a:p>
          <a:r>
            <a:rPr lang="tr-TR"/>
            <a:t>Temel olarak 4 elemanı vardır. </a:t>
          </a:r>
          <a:endParaRPr lang="en-US"/>
        </a:p>
      </dgm:t>
    </dgm:pt>
    <dgm:pt modelId="{6523F64A-C802-4130-AAB4-FB0EDBE962BE}" type="parTrans" cxnId="{E8C1859B-E403-472A-BF7E-7DD59E79B577}">
      <dgm:prSet/>
      <dgm:spPr/>
      <dgm:t>
        <a:bodyPr/>
        <a:lstStyle/>
        <a:p>
          <a:endParaRPr lang="en-US"/>
        </a:p>
      </dgm:t>
    </dgm:pt>
    <dgm:pt modelId="{674749E8-0CA9-45A9-ABC8-83AEEBF3A548}" type="sibTrans" cxnId="{E8C1859B-E403-472A-BF7E-7DD59E79B577}">
      <dgm:prSet/>
      <dgm:spPr/>
      <dgm:t>
        <a:bodyPr/>
        <a:lstStyle/>
        <a:p>
          <a:endParaRPr lang="en-US"/>
        </a:p>
      </dgm:t>
    </dgm:pt>
    <dgm:pt modelId="{C4152392-33CE-4561-8D5C-77C2E028CA2A}">
      <dgm:prSet/>
      <dgm:spPr/>
      <dgm:t>
        <a:bodyPr/>
        <a:lstStyle/>
        <a:p>
          <a:r>
            <a:rPr lang="tr-TR"/>
            <a:t>Saklayıcılar </a:t>
          </a:r>
          <a:endParaRPr lang="en-US"/>
        </a:p>
      </dgm:t>
    </dgm:pt>
    <dgm:pt modelId="{A6BAD47F-D27E-4337-852C-C9D85D56CC3D}" type="parTrans" cxnId="{8BF01940-E92E-41A5-B9ED-7EBFFCF4ED2E}">
      <dgm:prSet/>
      <dgm:spPr/>
      <dgm:t>
        <a:bodyPr/>
        <a:lstStyle/>
        <a:p>
          <a:endParaRPr lang="en-US"/>
        </a:p>
      </dgm:t>
    </dgm:pt>
    <dgm:pt modelId="{373C65B1-3AC2-4709-9C08-A4C8CB40CDE3}" type="sibTrans" cxnId="{8BF01940-E92E-41A5-B9ED-7EBFFCF4ED2E}">
      <dgm:prSet/>
      <dgm:spPr/>
      <dgm:t>
        <a:bodyPr/>
        <a:lstStyle/>
        <a:p>
          <a:endParaRPr lang="en-US"/>
        </a:p>
      </dgm:t>
    </dgm:pt>
    <dgm:pt modelId="{99AFEFFB-9995-4EF5-886F-78E9F06DB07B}">
      <dgm:prSet/>
      <dgm:spPr/>
      <dgm:t>
        <a:bodyPr/>
        <a:lstStyle/>
        <a:p>
          <a:r>
            <a:rPr lang="tr-TR"/>
            <a:t>Bellek (RAM) </a:t>
          </a:r>
          <a:endParaRPr lang="en-US"/>
        </a:p>
      </dgm:t>
    </dgm:pt>
    <dgm:pt modelId="{A6562CAF-9B84-47CD-8BDA-260A35FAEFD2}" type="parTrans" cxnId="{059E62DC-B367-400C-8B4F-5DE2F05A843C}">
      <dgm:prSet/>
      <dgm:spPr/>
      <dgm:t>
        <a:bodyPr/>
        <a:lstStyle/>
        <a:p>
          <a:endParaRPr lang="en-US"/>
        </a:p>
      </dgm:t>
    </dgm:pt>
    <dgm:pt modelId="{1F5F57A8-1886-4A8D-A10E-017BD1BB9B8F}" type="sibTrans" cxnId="{059E62DC-B367-400C-8B4F-5DE2F05A843C}">
      <dgm:prSet/>
      <dgm:spPr/>
      <dgm:t>
        <a:bodyPr/>
        <a:lstStyle/>
        <a:p>
          <a:endParaRPr lang="en-US"/>
        </a:p>
      </dgm:t>
    </dgm:pt>
    <dgm:pt modelId="{266D1304-0635-4BB6-95E4-13837772AEE4}">
      <dgm:prSet/>
      <dgm:spPr/>
      <dgm:t>
        <a:bodyPr/>
        <a:lstStyle/>
        <a:p>
          <a:r>
            <a:rPr lang="tr-TR"/>
            <a:t>İşlem Ünitesi (ALU) </a:t>
          </a:r>
          <a:endParaRPr lang="en-US"/>
        </a:p>
      </dgm:t>
    </dgm:pt>
    <dgm:pt modelId="{CB33A3CB-8188-4FC2-B3A6-454F29B2CF8F}" type="parTrans" cxnId="{88CB05B7-69DF-44F9-BFC7-3C7DDE1E0912}">
      <dgm:prSet/>
      <dgm:spPr/>
      <dgm:t>
        <a:bodyPr/>
        <a:lstStyle/>
        <a:p>
          <a:endParaRPr lang="en-US"/>
        </a:p>
      </dgm:t>
    </dgm:pt>
    <dgm:pt modelId="{D51E9EBA-D456-4A21-B840-338021207FBB}" type="sibTrans" cxnId="{88CB05B7-69DF-44F9-BFC7-3C7DDE1E0912}">
      <dgm:prSet/>
      <dgm:spPr/>
      <dgm:t>
        <a:bodyPr/>
        <a:lstStyle/>
        <a:p>
          <a:endParaRPr lang="en-US"/>
        </a:p>
      </dgm:t>
    </dgm:pt>
    <dgm:pt modelId="{1994ECC6-380F-4479-9A64-87C186283FC0}">
      <dgm:prSet/>
      <dgm:spPr/>
      <dgm:t>
        <a:bodyPr/>
        <a:lstStyle/>
        <a:p>
          <a:r>
            <a:rPr lang="tr-TR"/>
            <a:t>Kontrol Ünitesi</a:t>
          </a:r>
          <a:endParaRPr lang="en-US"/>
        </a:p>
      </dgm:t>
    </dgm:pt>
    <dgm:pt modelId="{48A1F842-3F27-4CD5-B666-E0031FEFC387}" type="parTrans" cxnId="{F0DBB08B-ACF3-4FC6-AF46-0705FB925E51}">
      <dgm:prSet/>
      <dgm:spPr/>
      <dgm:t>
        <a:bodyPr/>
        <a:lstStyle/>
        <a:p>
          <a:endParaRPr lang="en-US"/>
        </a:p>
      </dgm:t>
    </dgm:pt>
    <dgm:pt modelId="{3EA1950F-3576-493C-9657-72C94000AA20}" type="sibTrans" cxnId="{F0DBB08B-ACF3-4FC6-AF46-0705FB925E51}">
      <dgm:prSet/>
      <dgm:spPr/>
      <dgm:t>
        <a:bodyPr/>
        <a:lstStyle/>
        <a:p>
          <a:endParaRPr lang="en-US"/>
        </a:p>
      </dgm:t>
    </dgm:pt>
    <dgm:pt modelId="{1CFFFFE7-2CBF-4431-91BF-502E421A2B4D}" type="pres">
      <dgm:prSet presAssocID="{D57BD7FB-1BBF-44EB-AA63-8E878FCCA529}" presName="vert0" presStyleCnt="0">
        <dgm:presLayoutVars>
          <dgm:dir/>
          <dgm:animOne val="branch"/>
          <dgm:animLvl val="lvl"/>
        </dgm:presLayoutVars>
      </dgm:prSet>
      <dgm:spPr/>
    </dgm:pt>
    <dgm:pt modelId="{F039DB0E-2A90-49F4-A7A5-8551694A02D0}" type="pres">
      <dgm:prSet presAssocID="{FAE729A1-0EB1-4715-9CA0-7EA8A9BDEBAB}" presName="thickLine" presStyleLbl="alignNode1" presStyleIdx="0" presStyleCnt="5"/>
      <dgm:spPr/>
    </dgm:pt>
    <dgm:pt modelId="{9203120A-CBF0-48C9-9380-5CC41749ECFE}" type="pres">
      <dgm:prSet presAssocID="{FAE729A1-0EB1-4715-9CA0-7EA8A9BDEBAB}" presName="horz1" presStyleCnt="0"/>
      <dgm:spPr/>
    </dgm:pt>
    <dgm:pt modelId="{851D8730-11E6-4291-9F12-0026CCDBFE2A}" type="pres">
      <dgm:prSet presAssocID="{FAE729A1-0EB1-4715-9CA0-7EA8A9BDEBAB}" presName="tx1" presStyleLbl="revTx" presStyleIdx="0" presStyleCnt="5"/>
      <dgm:spPr/>
    </dgm:pt>
    <dgm:pt modelId="{1939A920-B9AD-4BE7-BD06-B00CB7ACC892}" type="pres">
      <dgm:prSet presAssocID="{FAE729A1-0EB1-4715-9CA0-7EA8A9BDEBAB}" presName="vert1" presStyleCnt="0"/>
      <dgm:spPr/>
    </dgm:pt>
    <dgm:pt modelId="{F792184A-5DC2-4DA0-B08B-F46E8A46495E}" type="pres">
      <dgm:prSet presAssocID="{C4152392-33CE-4561-8D5C-77C2E028CA2A}" presName="thickLine" presStyleLbl="alignNode1" presStyleIdx="1" presStyleCnt="5"/>
      <dgm:spPr/>
    </dgm:pt>
    <dgm:pt modelId="{EBAE0BD1-23EC-4947-A31D-71D269AC6A43}" type="pres">
      <dgm:prSet presAssocID="{C4152392-33CE-4561-8D5C-77C2E028CA2A}" presName="horz1" presStyleCnt="0"/>
      <dgm:spPr/>
    </dgm:pt>
    <dgm:pt modelId="{C631CB11-5FBD-408E-8261-8C94A8A7FA34}" type="pres">
      <dgm:prSet presAssocID="{C4152392-33CE-4561-8D5C-77C2E028CA2A}" presName="tx1" presStyleLbl="revTx" presStyleIdx="1" presStyleCnt="5"/>
      <dgm:spPr/>
    </dgm:pt>
    <dgm:pt modelId="{F11BA404-F7D8-445A-806F-5A4A0E0434F5}" type="pres">
      <dgm:prSet presAssocID="{C4152392-33CE-4561-8D5C-77C2E028CA2A}" presName="vert1" presStyleCnt="0"/>
      <dgm:spPr/>
    </dgm:pt>
    <dgm:pt modelId="{06A9B923-0365-4252-BB2F-EE23C331B20A}" type="pres">
      <dgm:prSet presAssocID="{99AFEFFB-9995-4EF5-886F-78E9F06DB07B}" presName="thickLine" presStyleLbl="alignNode1" presStyleIdx="2" presStyleCnt="5"/>
      <dgm:spPr/>
    </dgm:pt>
    <dgm:pt modelId="{AFFEF6F2-AEBB-4920-9736-4802E7EE94EF}" type="pres">
      <dgm:prSet presAssocID="{99AFEFFB-9995-4EF5-886F-78E9F06DB07B}" presName="horz1" presStyleCnt="0"/>
      <dgm:spPr/>
    </dgm:pt>
    <dgm:pt modelId="{D8365322-6415-48FA-9B6F-A47D50C479B6}" type="pres">
      <dgm:prSet presAssocID="{99AFEFFB-9995-4EF5-886F-78E9F06DB07B}" presName="tx1" presStyleLbl="revTx" presStyleIdx="2" presStyleCnt="5"/>
      <dgm:spPr/>
    </dgm:pt>
    <dgm:pt modelId="{FB8BDC16-EB86-420D-9ED5-6A996D96AD1A}" type="pres">
      <dgm:prSet presAssocID="{99AFEFFB-9995-4EF5-886F-78E9F06DB07B}" presName="vert1" presStyleCnt="0"/>
      <dgm:spPr/>
    </dgm:pt>
    <dgm:pt modelId="{136EC20E-A7B4-42A4-96CE-750120471D50}" type="pres">
      <dgm:prSet presAssocID="{266D1304-0635-4BB6-95E4-13837772AEE4}" presName="thickLine" presStyleLbl="alignNode1" presStyleIdx="3" presStyleCnt="5"/>
      <dgm:spPr/>
    </dgm:pt>
    <dgm:pt modelId="{7DDEDF2E-E1F4-4E07-BA1C-89DC0F1FB507}" type="pres">
      <dgm:prSet presAssocID="{266D1304-0635-4BB6-95E4-13837772AEE4}" presName="horz1" presStyleCnt="0"/>
      <dgm:spPr/>
    </dgm:pt>
    <dgm:pt modelId="{EF0C9BBB-F995-4CB5-862E-722789848DD5}" type="pres">
      <dgm:prSet presAssocID="{266D1304-0635-4BB6-95E4-13837772AEE4}" presName="tx1" presStyleLbl="revTx" presStyleIdx="3" presStyleCnt="5"/>
      <dgm:spPr/>
    </dgm:pt>
    <dgm:pt modelId="{2FBF5A3D-2D18-4165-8177-7751CCDB1D49}" type="pres">
      <dgm:prSet presAssocID="{266D1304-0635-4BB6-95E4-13837772AEE4}" presName="vert1" presStyleCnt="0"/>
      <dgm:spPr/>
    </dgm:pt>
    <dgm:pt modelId="{58719F4B-21A1-4AAA-B157-0CC686B97F83}" type="pres">
      <dgm:prSet presAssocID="{1994ECC6-380F-4479-9A64-87C186283FC0}" presName="thickLine" presStyleLbl="alignNode1" presStyleIdx="4" presStyleCnt="5"/>
      <dgm:spPr/>
    </dgm:pt>
    <dgm:pt modelId="{1911E0CE-972A-40A6-82A1-8884000C0C49}" type="pres">
      <dgm:prSet presAssocID="{1994ECC6-380F-4479-9A64-87C186283FC0}" presName="horz1" presStyleCnt="0"/>
      <dgm:spPr/>
    </dgm:pt>
    <dgm:pt modelId="{8BF5A5BD-984D-4092-ACEF-277FE43D2D4A}" type="pres">
      <dgm:prSet presAssocID="{1994ECC6-380F-4479-9A64-87C186283FC0}" presName="tx1" presStyleLbl="revTx" presStyleIdx="4" presStyleCnt="5"/>
      <dgm:spPr/>
    </dgm:pt>
    <dgm:pt modelId="{713E0454-BC7E-4F33-B77A-D0A6472E4A48}" type="pres">
      <dgm:prSet presAssocID="{1994ECC6-380F-4479-9A64-87C186283FC0}" presName="vert1" presStyleCnt="0"/>
      <dgm:spPr/>
    </dgm:pt>
  </dgm:ptLst>
  <dgm:cxnLst>
    <dgm:cxn modelId="{A7351E0C-D36C-4ABE-A6F5-AADB2162DC66}" type="presOf" srcId="{1994ECC6-380F-4479-9A64-87C186283FC0}" destId="{8BF5A5BD-984D-4092-ACEF-277FE43D2D4A}" srcOrd="0" destOrd="0" presId="urn:microsoft.com/office/officeart/2008/layout/LinedList"/>
    <dgm:cxn modelId="{8BF01940-E92E-41A5-B9ED-7EBFFCF4ED2E}" srcId="{D57BD7FB-1BBF-44EB-AA63-8E878FCCA529}" destId="{C4152392-33CE-4561-8D5C-77C2E028CA2A}" srcOrd="1" destOrd="0" parTransId="{A6BAD47F-D27E-4337-852C-C9D85D56CC3D}" sibTransId="{373C65B1-3AC2-4709-9C08-A4C8CB40CDE3}"/>
    <dgm:cxn modelId="{E3466F48-4374-4403-B41E-745CFEF2CDD1}" type="presOf" srcId="{D57BD7FB-1BBF-44EB-AA63-8E878FCCA529}" destId="{1CFFFFE7-2CBF-4431-91BF-502E421A2B4D}" srcOrd="0" destOrd="0" presId="urn:microsoft.com/office/officeart/2008/layout/LinedList"/>
    <dgm:cxn modelId="{F0DBB08B-ACF3-4FC6-AF46-0705FB925E51}" srcId="{D57BD7FB-1BBF-44EB-AA63-8E878FCCA529}" destId="{1994ECC6-380F-4479-9A64-87C186283FC0}" srcOrd="4" destOrd="0" parTransId="{48A1F842-3F27-4CD5-B666-E0031FEFC387}" sibTransId="{3EA1950F-3576-493C-9657-72C94000AA20}"/>
    <dgm:cxn modelId="{E8C1859B-E403-472A-BF7E-7DD59E79B577}" srcId="{D57BD7FB-1BBF-44EB-AA63-8E878FCCA529}" destId="{FAE729A1-0EB1-4715-9CA0-7EA8A9BDEBAB}" srcOrd="0" destOrd="0" parTransId="{6523F64A-C802-4130-AAB4-FB0EDBE962BE}" sibTransId="{674749E8-0CA9-45A9-ABC8-83AEEBF3A548}"/>
    <dgm:cxn modelId="{F3FA4BA5-D3BD-4059-AC8F-06859C837AAA}" type="presOf" srcId="{99AFEFFB-9995-4EF5-886F-78E9F06DB07B}" destId="{D8365322-6415-48FA-9B6F-A47D50C479B6}" srcOrd="0" destOrd="0" presId="urn:microsoft.com/office/officeart/2008/layout/LinedList"/>
    <dgm:cxn modelId="{88CB05B7-69DF-44F9-BFC7-3C7DDE1E0912}" srcId="{D57BD7FB-1BBF-44EB-AA63-8E878FCCA529}" destId="{266D1304-0635-4BB6-95E4-13837772AEE4}" srcOrd="3" destOrd="0" parTransId="{CB33A3CB-8188-4FC2-B3A6-454F29B2CF8F}" sibTransId="{D51E9EBA-D456-4A21-B840-338021207FBB}"/>
    <dgm:cxn modelId="{059E62DC-B367-400C-8B4F-5DE2F05A843C}" srcId="{D57BD7FB-1BBF-44EB-AA63-8E878FCCA529}" destId="{99AFEFFB-9995-4EF5-886F-78E9F06DB07B}" srcOrd="2" destOrd="0" parTransId="{A6562CAF-9B84-47CD-8BDA-260A35FAEFD2}" sibTransId="{1F5F57A8-1886-4A8D-A10E-017BD1BB9B8F}"/>
    <dgm:cxn modelId="{B377A8EA-9E15-44A2-B8C1-E36453581E1F}" type="presOf" srcId="{266D1304-0635-4BB6-95E4-13837772AEE4}" destId="{EF0C9BBB-F995-4CB5-862E-722789848DD5}" srcOrd="0" destOrd="0" presId="urn:microsoft.com/office/officeart/2008/layout/LinedList"/>
    <dgm:cxn modelId="{492E5FEF-4A81-4F9E-A005-707F5ABADE2D}" type="presOf" srcId="{FAE729A1-0EB1-4715-9CA0-7EA8A9BDEBAB}" destId="{851D8730-11E6-4291-9F12-0026CCDBFE2A}" srcOrd="0" destOrd="0" presId="urn:microsoft.com/office/officeart/2008/layout/LinedList"/>
    <dgm:cxn modelId="{988B25FF-F5A3-4920-B651-FF1861D0775D}" type="presOf" srcId="{C4152392-33CE-4561-8D5C-77C2E028CA2A}" destId="{C631CB11-5FBD-408E-8261-8C94A8A7FA34}" srcOrd="0" destOrd="0" presId="urn:microsoft.com/office/officeart/2008/layout/LinedList"/>
    <dgm:cxn modelId="{F44EF32F-8D8D-4388-AF12-65C0461920D9}" type="presParOf" srcId="{1CFFFFE7-2CBF-4431-91BF-502E421A2B4D}" destId="{F039DB0E-2A90-49F4-A7A5-8551694A02D0}" srcOrd="0" destOrd="0" presId="urn:microsoft.com/office/officeart/2008/layout/LinedList"/>
    <dgm:cxn modelId="{34ED4BE9-DF51-4F77-A6D5-3591704382EF}" type="presParOf" srcId="{1CFFFFE7-2CBF-4431-91BF-502E421A2B4D}" destId="{9203120A-CBF0-48C9-9380-5CC41749ECFE}" srcOrd="1" destOrd="0" presId="urn:microsoft.com/office/officeart/2008/layout/LinedList"/>
    <dgm:cxn modelId="{3D828040-C7A4-433F-A536-C12A70FEECA1}" type="presParOf" srcId="{9203120A-CBF0-48C9-9380-5CC41749ECFE}" destId="{851D8730-11E6-4291-9F12-0026CCDBFE2A}" srcOrd="0" destOrd="0" presId="urn:microsoft.com/office/officeart/2008/layout/LinedList"/>
    <dgm:cxn modelId="{EE620EFF-9494-4219-AE1E-E37078A19D86}" type="presParOf" srcId="{9203120A-CBF0-48C9-9380-5CC41749ECFE}" destId="{1939A920-B9AD-4BE7-BD06-B00CB7ACC892}" srcOrd="1" destOrd="0" presId="urn:microsoft.com/office/officeart/2008/layout/LinedList"/>
    <dgm:cxn modelId="{3759A278-2422-434D-B604-AFDF52F7106E}" type="presParOf" srcId="{1CFFFFE7-2CBF-4431-91BF-502E421A2B4D}" destId="{F792184A-5DC2-4DA0-B08B-F46E8A46495E}" srcOrd="2" destOrd="0" presId="urn:microsoft.com/office/officeart/2008/layout/LinedList"/>
    <dgm:cxn modelId="{2124B3BA-E577-48B8-A1C6-A02A0CB4A752}" type="presParOf" srcId="{1CFFFFE7-2CBF-4431-91BF-502E421A2B4D}" destId="{EBAE0BD1-23EC-4947-A31D-71D269AC6A43}" srcOrd="3" destOrd="0" presId="urn:microsoft.com/office/officeart/2008/layout/LinedList"/>
    <dgm:cxn modelId="{B36722DF-6000-4A3E-8280-975EC4ADC69C}" type="presParOf" srcId="{EBAE0BD1-23EC-4947-A31D-71D269AC6A43}" destId="{C631CB11-5FBD-408E-8261-8C94A8A7FA34}" srcOrd="0" destOrd="0" presId="urn:microsoft.com/office/officeart/2008/layout/LinedList"/>
    <dgm:cxn modelId="{9A34EABB-CBD5-48DB-AE58-4F48B7FFA26D}" type="presParOf" srcId="{EBAE0BD1-23EC-4947-A31D-71D269AC6A43}" destId="{F11BA404-F7D8-445A-806F-5A4A0E0434F5}" srcOrd="1" destOrd="0" presId="urn:microsoft.com/office/officeart/2008/layout/LinedList"/>
    <dgm:cxn modelId="{57E3B6FB-3728-4A55-B560-825ADD9C832F}" type="presParOf" srcId="{1CFFFFE7-2CBF-4431-91BF-502E421A2B4D}" destId="{06A9B923-0365-4252-BB2F-EE23C331B20A}" srcOrd="4" destOrd="0" presId="urn:microsoft.com/office/officeart/2008/layout/LinedList"/>
    <dgm:cxn modelId="{D2E4EF4D-663F-4A2E-BBFE-167A29E051B2}" type="presParOf" srcId="{1CFFFFE7-2CBF-4431-91BF-502E421A2B4D}" destId="{AFFEF6F2-AEBB-4920-9736-4802E7EE94EF}" srcOrd="5" destOrd="0" presId="urn:microsoft.com/office/officeart/2008/layout/LinedList"/>
    <dgm:cxn modelId="{3A425429-4E00-44D6-A282-F74B699A70BC}" type="presParOf" srcId="{AFFEF6F2-AEBB-4920-9736-4802E7EE94EF}" destId="{D8365322-6415-48FA-9B6F-A47D50C479B6}" srcOrd="0" destOrd="0" presId="urn:microsoft.com/office/officeart/2008/layout/LinedList"/>
    <dgm:cxn modelId="{3CD9F9CA-BA20-4353-9126-500C34DE51DE}" type="presParOf" srcId="{AFFEF6F2-AEBB-4920-9736-4802E7EE94EF}" destId="{FB8BDC16-EB86-420D-9ED5-6A996D96AD1A}" srcOrd="1" destOrd="0" presId="urn:microsoft.com/office/officeart/2008/layout/LinedList"/>
    <dgm:cxn modelId="{43F23A57-C3CD-4010-8DD5-FA568CFDD0DE}" type="presParOf" srcId="{1CFFFFE7-2CBF-4431-91BF-502E421A2B4D}" destId="{136EC20E-A7B4-42A4-96CE-750120471D50}" srcOrd="6" destOrd="0" presId="urn:microsoft.com/office/officeart/2008/layout/LinedList"/>
    <dgm:cxn modelId="{5BC8626A-C570-4D3A-845F-9688799E428A}" type="presParOf" srcId="{1CFFFFE7-2CBF-4431-91BF-502E421A2B4D}" destId="{7DDEDF2E-E1F4-4E07-BA1C-89DC0F1FB507}" srcOrd="7" destOrd="0" presId="urn:microsoft.com/office/officeart/2008/layout/LinedList"/>
    <dgm:cxn modelId="{77EBB04B-56C3-4B7E-B804-E387497BD19A}" type="presParOf" srcId="{7DDEDF2E-E1F4-4E07-BA1C-89DC0F1FB507}" destId="{EF0C9BBB-F995-4CB5-862E-722789848DD5}" srcOrd="0" destOrd="0" presId="urn:microsoft.com/office/officeart/2008/layout/LinedList"/>
    <dgm:cxn modelId="{7C7AD2F7-D2E6-4647-B6FE-27C408FC275F}" type="presParOf" srcId="{7DDEDF2E-E1F4-4E07-BA1C-89DC0F1FB507}" destId="{2FBF5A3D-2D18-4165-8177-7751CCDB1D49}" srcOrd="1" destOrd="0" presId="urn:microsoft.com/office/officeart/2008/layout/LinedList"/>
    <dgm:cxn modelId="{FC193976-F46C-4C2E-9A8B-EFA9423ED29D}" type="presParOf" srcId="{1CFFFFE7-2CBF-4431-91BF-502E421A2B4D}" destId="{58719F4B-21A1-4AAA-B157-0CC686B97F83}" srcOrd="8" destOrd="0" presId="urn:microsoft.com/office/officeart/2008/layout/LinedList"/>
    <dgm:cxn modelId="{9B2B43CD-C66D-434E-9B0F-3485273EB9EF}" type="presParOf" srcId="{1CFFFFE7-2CBF-4431-91BF-502E421A2B4D}" destId="{1911E0CE-972A-40A6-82A1-8884000C0C49}" srcOrd="9" destOrd="0" presId="urn:microsoft.com/office/officeart/2008/layout/LinedList"/>
    <dgm:cxn modelId="{130B32B9-D97D-4BF5-ABB9-2381D703E53F}" type="presParOf" srcId="{1911E0CE-972A-40A6-82A1-8884000C0C49}" destId="{8BF5A5BD-984D-4092-ACEF-277FE43D2D4A}" srcOrd="0" destOrd="0" presId="urn:microsoft.com/office/officeart/2008/layout/LinedList"/>
    <dgm:cxn modelId="{6955F6D6-1F1D-4B19-8C70-FEA237AA78DE}" type="presParOf" srcId="{1911E0CE-972A-40A6-82A1-8884000C0C49}" destId="{713E0454-BC7E-4F33-B77A-D0A6472E4A4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E39F9C-1A49-4FE8-8F25-15C4F5AE0903}"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FAFD35AD-4B44-4C1A-A095-12917404DFD3}">
      <dgm:prSet/>
      <dgm:spPr/>
      <dgm:t>
        <a:bodyPr/>
        <a:lstStyle/>
        <a:p>
          <a:r>
            <a:rPr lang="tr-TR"/>
            <a:t>CPU durum makinesinin mimarisi 4 Farklı şekilde oluşmaktadır</a:t>
          </a:r>
          <a:endParaRPr lang="en-US"/>
        </a:p>
      </dgm:t>
    </dgm:pt>
    <dgm:pt modelId="{1964302C-9BF1-4DCA-B2E2-9473AB442F73}" type="parTrans" cxnId="{B71EB17A-A708-4C46-B461-039E07EFC9FF}">
      <dgm:prSet/>
      <dgm:spPr/>
      <dgm:t>
        <a:bodyPr/>
        <a:lstStyle/>
        <a:p>
          <a:endParaRPr lang="en-US"/>
        </a:p>
      </dgm:t>
    </dgm:pt>
    <dgm:pt modelId="{9D725756-0184-4B29-ACB9-AB21D91917D5}" type="sibTrans" cxnId="{B71EB17A-A708-4C46-B461-039E07EFC9FF}">
      <dgm:prSet/>
      <dgm:spPr/>
      <dgm:t>
        <a:bodyPr/>
        <a:lstStyle/>
        <a:p>
          <a:endParaRPr lang="en-US"/>
        </a:p>
      </dgm:t>
    </dgm:pt>
    <dgm:pt modelId="{A933575A-D5CA-4B5D-A28E-C5A173374BE7}">
      <dgm:prSet/>
      <dgm:spPr/>
      <dgm:t>
        <a:bodyPr/>
        <a:lstStyle/>
        <a:p>
          <a:r>
            <a:rPr lang="tr-TR"/>
            <a:t>Durum makinasında kurduğumuz mantık yapıları çeşitli devre elemanlarıyla sağlanmaktadır.</a:t>
          </a:r>
          <a:endParaRPr lang="en-US"/>
        </a:p>
      </dgm:t>
    </dgm:pt>
    <dgm:pt modelId="{72C783CC-E50D-47D6-9AFD-1FA12AEA1D35}" type="parTrans" cxnId="{11D85CF2-2F57-4699-8F6C-90831DDB6552}">
      <dgm:prSet/>
      <dgm:spPr/>
      <dgm:t>
        <a:bodyPr/>
        <a:lstStyle/>
        <a:p>
          <a:endParaRPr lang="en-US"/>
        </a:p>
      </dgm:t>
    </dgm:pt>
    <dgm:pt modelId="{079D0F94-F639-457F-8DE3-456310D6EE63}" type="sibTrans" cxnId="{11D85CF2-2F57-4699-8F6C-90831DDB6552}">
      <dgm:prSet/>
      <dgm:spPr/>
      <dgm:t>
        <a:bodyPr/>
        <a:lstStyle/>
        <a:p>
          <a:endParaRPr lang="en-US"/>
        </a:p>
      </dgm:t>
    </dgm:pt>
    <dgm:pt modelId="{12D26C43-503C-430D-99E1-D233C8892C11}" type="pres">
      <dgm:prSet presAssocID="{14E39F9C-1A49-4FE8-8F25-15C4F5AE0903}" presName="root" presStyleCnt="0">
        <dgm:presLayoutVars>
          <dgm:dir/>
          <dgm:resizeHandles val="exact"/>
        </dgm:presLayoutVars>
      </dgm:prSet>
      <dgm:spPr/>
    </dgm:pt>
    <dgm:pt modelId="{F6FDB246-CDBA-43BA-8752-C3A3AA6592CF}" type="pres">
      <dgm:prSet presAssocID="{14E39F9C-1A49-4FE8-8F25-15C4F5AE0903}" presName="container" presStyleCnt="0">
        <dgm:presLayoutVars>
          <dgm:dir/>
          <dgm:resizeHandles val="exact"/>
        </dgm:presLayoutVars>
      </dgm:prSet>
      <dgm:spPr/>
    </dgm:pt>
    <dgm:pt modelId="{85C93FA0-356E-4177-9284-0E3201CBF512}" type="pres">
      <dgm:prSet presAssocID="{FAFD35AD-4B44-4C1A-A095-12917404DFD3}" presName="compNode" presStyleCnt="0"/>
      <dgm:spPr/>
    </dgm:pt>
    <dgm:pt modelId="{40F34776-83CE-4220-9261-A473D9C91FA6}" type="pres">
      <dgm:prSet presAssocID="{FAFD35AD-4B44-4C1A-A095-12917404DFD3}" presName="iconBgRect" presStyleLbl="bgShp" presStyleIdx="0" presStyleCnt="2"/>
      <dgm:spPr/>
    </dgm:pt>
    <dgm:pt modelId="{44AE4726-A70C-4E77-9DB4-511B6876C11E}" type="pres">
      <dgm:prSet presAssocID="{FAFD35AD-4B44-4C1A-A095-12917404DFD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5AB69E4-F4E0-4EDE-94D9-59310F7C1DCC}" type="pres">
      <dgm:prSet presAssocID="{FAFD35AD-4B44-4C1A-A095-12917404DFD3}" presName="spaceRect" presStyleCnt="0"/>
      <dgm:spPr/>
    </dgm:pt>
    <dgm:pt modelId="{103F20CD-1784-4ABB-8421-D178D7E5C0B5}" type="pres">
      <dgm:prSet presAssocID="{FAFD35AD-4B44-4C1A-A095-12917404DFD3}" presName="textRect" presStyleLbl="revTx" presStyleIdx="0" presStyleCnt="2">
        <dgm:presLayoutVars>
          <dgm:chMax val="1"/>
          <dgm:chPref val="1"/>
        </dgm:presLayoutVars>
      </dgm:prSet>
      <dgm:spPr/>
    </dgm:pt>
    <dgm:pt modelId="{749B34D3-2DDA-4C3D-9566-078335F29031}" type="pres">
      <dgm:prSet presAssocID="{9D725756-0184-4B29-ACB9-AB21D91917D5}" presName="sibTrans" presStyleLbl="sibTrans2D1" presStyleIdx="0" presStyleCnt="0"/>
      <dgm:spPr/>
    </dgm:pt>
    <dgm:pt modelId="{6AD36889-45CE-4366-BA28-D105A7782C57}" type="pres">
      <dgm:prSet presAssocID="{A933575A-D5CA-4B5D-A28E-C5A173374BE7}" presName="compNode" presStyleCnt="0"/>
      <dgm:spPr/>
    </dgm:pt>
    <dgm:pt modelId="{9167738B-27CA-4C5D-B8EF-3A27E0ED5B55}" type="pres">
      <dgm:prSet presAssocID="{A933575A-D5CA-4B5D-A28E-C5A173374BE7}" presName="iconBgRect" presStyleLbl="bgShp" presStyleIdx="1" presStyleCnt="2"/>
      <dgm:spPr/>
    </dgm:pt>
    <dgm:pt modelId="{385891F9-5B20-477C-A303-1E305FA12501}" type="pres">
      <dgm:prSet presAssocID="{A933575A-D5CA-4B5D-A28E-C5A173374BE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08955B20-8B64-4E8E-8635-3C3CA72C3D63}" type="pres">
      <dgm:prSet presAssocID="{A933575A-D5CA-4B5D-A28E-C5A173374BE7}" presName="spaceRect" presStyleCnt="0"/>
      <dgm:spPr/>
    </dgm:pt>
    <dgm:pt modelId="{C5391C74-9623-48B2-94CC-AF2B8634A1AE}" type="pres">
      <dgm:prSet presAssocID="{A933575A-D5CA-4B5D-A28E-C5A173374BE7}" presName="textRect" presStyleLbl="revTx" presStyleIdx="1" presStyleCnt="2">
        <dgm:presLayoutVars>
          <dgm:chMax val="1"/>
          <dgm:chPref val="1"/>
        </dgm:presLayoutVars>
      </dgm:prSet>
      <dgm:spPr/>
    </dgm:pt>
  </dgm:ptLst>
  <dgm:cxnLst>
    <dgm:cxn modelId="{A2651902-4081-4094-8761-5CD26CCF3C84}" type="presOf" srcId="{14E39F9C-1A49-4FE8-8F25-15C4F5AE0903}" destId="{12D26C43-503C-430D-99E1-D233C8892C11}" srcOrd="0" destOrd="0" presId="urn:microsoft.com/office/officeart/2018/2/layout/IconCircleList"/>
    <dgm:cxn modelId="{EF961A72-E9EB-4A71-A9D9-9380E490FF2D}" type="presOf" srcId="{A933575A-D5CA-4B5D-A28E-C5A173374BE7}" destId="{C5391C74-9623-48B2-94CC-AF2B8634A1AE}" srcOrd="0" destOrd="0" presId="urn:microsoft.com/office/officeart/2018/2/layout/IconCircleList"/>
    <dgm:cxn modelId="{B71EB17A-A708-4C46-B461-039E07EFC9FF}" srcId="{14E39F9C-1A49-4FE8-8F25-15C4F5AE0903}" destId="{FAFD35AD-4B44-4C1A-A095-12917404DFD3}" srcOrd="0" destOrd="0" parTransId="{1964302C-9BF1-4DCA-B2E2-9473AB442F73}" sibTransId="{9D725756-0184-4B29-ACB9-AB21D91917D5}"/>
    <dgm:cxn modelId="{83495081-A7D9-460B-9B45-7C3A6B85CE36}" type="presOf" srcId="{FAFD35AD-4B44-4C1A-A095-12917404DFD3}" destId="{103F20CD-1784-4ABB-8421-D178D7E5C0B5}" srcOrd="0" destOrd="0" presId="urn:microsoft.com/office/officeart/2018/2/layout/IconCircleList"/>
    <dgm:cxn modelId="{BBA039CC-6AFB-4819-A7A6-73EED171C751}" type="presOf" srcId="{9D725756-0184-4B29-ACB9-AB21D91917D5}" destId="{749B34D3-2DDA-4C3D-9566-078335F29031}" srcOrd="0" destOrd="0" presId="urn:microsoft.com/office/officeart/2018/2/layout/IconCircleList"/>
    <dgm:cxn modelId="{11D85CF2-2F57-4699-8F6C-90831DDB6552}" srcId="{14E39F9C-1A49-4FE8-8F25-15C4F5AE0903}" destId="{A933575A-D5CA-4B5D-A28E-C5A173374BE7}" srcOrd="1" destOrd="0" parTransId="{72C783CC-E50D-47D6-9AFD-1FA12AEA1D35}" sibTransId="{079D0F94-F639-457F-8DE3-456310D6EE63}"/>
    <dgm:cxn modelId="{6C6C159A-10BB-4C0E-A933-9709D8156763}" type="presParOf" srcId="{12D26C43-503C-430D-99E1-D233C8892C11}" destId="{F6FDB246-CDBA-43BA-8752-C3A3AA6592CF}" srcOrd="0" destOrd="0" presId="urn:microsoft.com/office/officeart/2018/2/layout/IconCircleList"/>
    <dgm:cxn modelId="{7171D372-F31C-4E72-8703-B6FE29F3C123}" type="presParOf" srcId="{F6FDB246-CDBA-43BA-8752-C3A3AA6592CF}" destId="{85C93FA0-356E-4177-9284-0E3201CBF512}" srcOrd="0" destOrd="0" presId="urn:microsoft.com/office/officeart/2018/2/layout/IconCircleList"/>
    <dgm:cxn modelId="{2F32D55F-C071-412E-A868-869666055113}" type="presParOf" srcId="{85C93FA0-356E-4177-9284-0E3201CBF512}" destId="{40F34776-83CE-4220-9261-A473D9C91FA6}" srcOrd="0" destOrd="0" presId="urn:microsoft.com/office/officeart/2018/2/layout/IconCircleList"/>
    <dgm:cxn modelId="{3B5E4A68-4F73-4BAC-8693-7CC500099423}" type="presParOf" srcId="{85C93FA0-356E-4177-9284-0E3201CBF512}" destId="{44AE4726-A70C-4E77-9DB4-511B6876C11E}" srcOrd="1" destOrd="0" presId="urn:microsoft.com/office/officeart/2018/2/layout/IconCircleList"/>
    <dgm:cxn modelId="{CA1DDE2C-0D7C-41BE-AFDE-49F072D1DA5F}" type="presParOf" srcId="{85C93FA0-356E-4177-9284-0E3201CBF512}" destId="{65AB69E4-F4E0-4EDE-94D9-59310F7C1DCC}" srcOrd="2" destOrd="0" presId="urn:microsoft.com/office/officeart/2018/2/layout/IconCircleList"/>
    <dgm:cxn modelId="{476976EA-A371-475D-82FE-576D7430B467}" type="presParOf" srcId="{85C93FA0-356E-4177-9284-0E3201CBF512}" destId="{103F20CD-1784-4ABB-8421-D178D7E5C0B5}" srcOrd="3" destOrd="0" presId="urn:microsoft.com/office/officeart/2018/2/layout/IconCircleList"/>
    <dgm:cxn modelId="{68CDA63C-19B4-4882-A1D8-A1486CF42ECE}" type="presParOf" srcId="{F6FDB246-CDBA-43BA-8752-C3A3AA6592CF}" destId="{749B34D3-2DDA-4C3D-9566-078335F29031}" srcOrd="1" destOrd="0" presId="urn:microsoft.com/office/officeart/2018/2/layout/IconCircleList"/>
    <dgm:cxn modelId="{940420B6-C960-482D-827A-979DD0D031E7}" type="presParOf" srcId="{F6FDB246-CDBA-43BA-8752-C3A3AA6592CF}" destId="{6AD36889-45CE-4366-BA28-D105A7782C57}" srcOrd="2" destOrd="0" presId="urn:microsoft.com/office/officeart/2018/2/layout/IconCircleList"/>
    <dgm:cxn modelId="{00780335-F69E-4B52-A1A0-B3A69E303747}" type="presParOf" srcId="{6AD36889-45CE-4366-BA28-D105A7782C57}" destId="{9167738B-27CA-4C5D-B8EF-3A27E0ED5B55}" srcOrd="0" destOrd="0" presId="urn:microsoft.com/office/officeart/2018/2/layout/IconCircleList"/>
    <dgm:cxn modelId="{FDDAAFF2-712B-406D-A843-6045DE2D1EFB}" type="presParOf" srcId="{6AD36889-45CE-4366-BA28-D105A7782C57}" destId="{385891F9-5B20-477C-A303-1E305FA12501}" srcOrd="1" destOrd="0" presId="urn:microsoft.com/office/officeart/2018/2/layout/IconCircleList"/>
    <dgm:cxn modelId="{67948166-0E70-4C92-9D6A-67AFA3412C8D}" type="presParOf" srcId="{6AD36889-45CE-4366-BA28-D105A7782C57}" destId="{08955B20-8B64-4E8E-8635-3C3CA72C3D63}" srcOrd="2" destOrd="0" presId="urn:microsoft.com/office/officeart/2018/2/layout/IconCircleList"/>
    <dgm:cxn modelId="{14B6F3D9-E75D-4174-923B-F115588DA8BD}" type="presParOf" srcId="{6AD36889-45CE-4366-BA28-D105A7782C57}" destId="{C5391C74-9623-48B2-94CC-AF2B8634A1A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6709F-50F2-4817-8F49-192C781604CD}">
      <dsp:nvSpPr>
        <dsp:cNvPr id="0" name=""/>
        <dsp:cNvSpPr/>
      </dsp:nvSpPr>
      <dsp:spPr>
        <a:xfrm>
          <a:off x="0" y="691441"/>
          <a:ext cx="6692748" cy="127650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9D85F3-3B2D-4363-A1B3-0AE1718FC767}">
      <dsp:nvSpPr>
        <dsp:cNvPr id="0" name=""/>
        <dsp:cNvSpPr/>
      </dsp:nvSpPr>
      <dsp:spPr>
        <a:xfrm>
          <a:off x="386143" y="978655"/>
          <a:ext cx="702078" cy="7020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C42499-B0AC-4644-8EB4-AEE24CA306BE}">
      <dsp:nvSpPr>
        <dsp:cNvPr id="0" name=""/>
        <dsp:cNvSpPr/>
      </dsp:nvSpPr>
      <dsp:spPr>
        <a:xfrm>
          <a:off x="1474365" y="691441"/>
          <a:ext cx="5218382" cy="1276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97" tIns="135097" rIns="135097" bIns="135097" numCol="1" spcCol="1270" anchor="ctr" anchorCtr="0">
          <a:noAutofit/>
        </a:bodyPr>
        <a:lstStyle/>
        <a:p>
          <a:pPr marL="0" lvl="0" indent="0" algn="l" defTabSz="622300">
            <a:lnSpc>
              <a:spcPct val="90000"/>
            </a:lnSpc>
            <a:spcBef>
              <a:spcPct val="0"/>
            </a:spcBef>
            <a:spcAft>
              <a:spcPct val="35000"/>
            </a:spcAft>
            <a:buNone/>
          </a:pPr>
          <a:r>
            <a:rPr lang="tr-TR" sz="1400" kern="1200"/>
            <a:t>Bu proje kapsamında FB-CPU isminde bir işlemcinin tasarımı yapılacak ve tasarlanan işlemci üzerinde makine dili ile yazılan çeşitli kod parçacıkları yazılacaktır. Proje sonunda basit bir işlemcideki RAM, Kontrol Ünitesi ve Saklayıcıların bir arada çalışıp, makine dilindeki kod parçacıklarını nasıl yürütebildiği gözlemlenecektir. </a:t>
          </a:r>
          <a:endParaRPr lang="en-US" sz="1400" kern="1200"/>
        </a:p>
      </dsp:txBody>
      <dsp:txXfrm>
        <a:off x="1474365" y="691441"/>
        <a:ext cx="5218382" cy="1276507"/>
      </dsp:txXfrm>
    </dsp:sp>
    <dsp:sp modelId="{40F6C4E9-E7BA-4ED4-9B02-6C36CCFB1515}">
      <dsp:nvSpPr>
        <dsp:cNvPr id="0" name=""/>
        <dsp:cNvSpPr/>
      </dsp:nvSpPr>
      <dsp:spPr>
        <a:xfrm>
          <a:off x="0" y="2287075"/>
          <a:ext cx="6692748" cy="127650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07108C-77D1-4F71-8E6F-F63BBC2942CC}">
      <dsp:nvSpPr>
        <dsp:cNvPr id="0" name=""/>
        <dsp:cNvSpPr/>
      </dsp:nvSpPr>
      <dsp:spPr>
        <a:xfrm>
          <a:off x="386143" y="2574289"/>
          <a:ext cx="702078" cy="7020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31635E-47F6-4B5C-BF32-7031ECED7FDC}">
      <dsp:nvSpPr>
        <dsp:cNvPr id="0" name=""/>
        <dsp:cNvSpPr/>
      </dsp:nvSpPr>
      <dsp:spPr>
        <a:xfrm>
          <a:off x="1474365" y="2287075"/>
          <a:ext cx="5218382" cy="1276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97" tIns="135097" rIns="135097" bIns="135097" numCol="1" spcCol="1270" anchor="ctr" anchorCtr="0">
          <a:noAutofit/>
        </a:bodyPr>
        <a:lstStyle/>
        <a:p>
          <a:pPr marL="0" lvl="0" indent="0" algn="l" defTabSz="622300">
            <a:lnSpc>
              <a:spcPct val="90000"/>
            </a:lnSpc>
            <a:spcBef>
              <a:spcPct val="0"/>
            </a:spcBef>
            <a:spcAft>
              <a:spcPct val="35000"/>
            </a:spcAft>
            <a:buNone/>
          </a:pPr>
          <a:r>
            <a:rPr lang="tr-TR" sz="1400" kern="1200"/>
            <a:t>Von Neumann ile ile geliştirilmiştir</a:t>
          </a:r>
          <a:endParaRPr lang="en-US" sz="1400" kern="1200"/>
        </a:p>
      </dsp:txBody>
      <dsp:txXfrm>
        <a:off x="1474365" y="2287075"/>
        <a:ext cx="5218382" cy="12765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9DB0E-2A90-49F4-A7A5-8551694A02D0}">
      <dsp:nvSpPr>
        <dsp:cNvPr id="0" name=""/>
        <dsp:cNvSpPr/>
      </dsp:nvSpPr>
      <dsp:spPr>
        <a:xfrm>
          <a:off x="0" y="519"/>
          <a:ext cx="6692748" cy="0"/>
        </a:xfrm>
        <a:prstGeom prst="lin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51D8730-11E6-4291-9F12-0026CCDBFE2A}">
      <dsp:nvSpPr>
        <dsp:cNvPr id="0" name=""/>
        <dsp:cNvSpPr/>
      </dsp:nvSpPr>
      <dsp:spPr>
        <a:xfrm>
          <a:off x="0" y="519"/>
          <a:ext cx="6692748" cy="850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tr-TR" sz="3900" kern="1200"/>
            <a:t>Temel olarak 4 elemanı vardır. </a:t>
          </a:r>
          <a:endParaRPr lang="en-US" sz="3900" kern="1200"/>
        </a:p>
      </dsp:txBody>
      <dsp:txXfrm>
        <a:off x="0" y="519"/>
        <a:ext cx="6692748" cy="850797"/>
      </dsp:txXfrm>
    </dsp:sp>
    <dsp:sp modelId="{F792184A-5DC2-4DA0-B08B-F46E8A46495E}">
      <dsp:nvSpPr>
        <dsp:cNvPr id="0" name=""/>
        <dsp:cNvSpPr/>
      </dsp:nvSpPr>
      <dsp:spPr>
        <a:xfrm>
          <a:off x="0" y="851316"/>
          <a:ext cx="6692748" cy="0"/>
        </a:xfrm>
        <a:prstGeom prst="line">
          <a:avLst/>
        </a:prstGeom>
        <a:gradFill rotWithShape="0">
          <a:gsLst>
            <a:gs pos="0">
              <a:schemeClr val="accent2">
                <a:hueOff val="-367258"/>
                <a:satOff val="-8124"/>
                <a:lumOff val="-1618"/>
                <a:alphaOff val="0"/>
                <a:tint val="94000"/>
                <a:satMod val="105000"/>
                <a:lumMod val="102000"/>
              </a:schemeClr>
            </a:gs>
            <a:gs pos="100000">
              <a:schemeClr val="accent2">
                <a:hueOff val="-367258"/>
                <a:satOff val="-8124"/>
                <a:lumOff val="-1618"/>
                <a:alphaOff val="0"/>
                <a:shade val="74000"/>
                <a:satMod val="128000"/>
                <a:lumMod val="100000"/>
              </a:schemeClr>
            </a:gs>
          </a:gsLst>
          <a:lin ang="5400000" scaled="0"/>
        </a:gradFill>
        <a:ln w="9525" cap="flat" cmpd="sng" algn="ctr">
          <a:solidFill>
            <a:schemeClr val="accent2">
              <a:hueOff val="-367258"/>
              <a:satOff val="-8124"/>
              <a:lumOff val="-1618"/>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631CB11-5FBD-408E-8261-8C94A8A7FA34}">
      <dsp:nvSpPr>
        <dsp:cNvPr id="0" name=""/>
        <dsp:cNvSpPr/>
      </dsp:nvSpPr>
      <dsp:spPr>
        <a:xfrm>
          <a:off x="0" y="851316"/>
          <a:ext cx="6692748" cy="850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tr-TR" sz="3900" kern="1200"/>
            <a:t>Saklayıcılar </a:t>
          </a:r>
          <a:endParaRPr lang="en-US" sz="3900" kern="1200"/>
        </a:p>
      </dsp:txBody>
      <dsp:txXfrm>
        <a:off x="0" y="851316"/>
        <a:ext cx="6692748" cy="850797"/>
      </dsp:txXfrm>
    </dsp:sp>
    <dsp:sp modelId="{06A9B923-0365-4252-BB2F-EE23C331B20A}">
      <dsp:nvSpPr>
        <dsp:cNvPr id="0" name=""/>
        <dsp:cNvSpPr/>
      </dsp:nvSpPr>
      <dsp:spPr>
        <a:xfrm>
          <a:off x="0" y="1702113"/>
          <a:ext cx="6692748" cy="0"/>
        </a:xfrm>
        <a:prstGeom prst="line">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w="9525" cap="flat" cmpd="sng" algn="ctr">
          <a:solidFill>
            <a:schemeClr val="accent2">
              <a:hueOff val="-734515"/>
              <a:satOff val="-16247"/>
              <a:lumOff val="-3235"/>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8365322-6415-48FA-9B6F-A47D50C479B6}">
      <dsp:nvSpPr>
        <dsp:cNvPr id="0" name=""/>
        <dsp:cNvSpPr/>
      </dsp:nvSpPr>
      <dsp:spPr>
        <a:xfrm>
          <a:off x="0" y="1702113"/>
          <a:ext cx="6692748" cy="850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tr-TR" sz="3900" kern="1200"/>
            <a:t>Bellek (RAM) </a:t>
          </a:r>
          <a:endParaRPr lang="en-US" sz="3900" kern="1200"/>
        </a:p>
      </dsp:txBody>
      <dsp:txXfrm>
        <a:off x="0" y="1702113"/>
        <a:ext cx="6692748" cy="850797"/>
      </dsp:txXfrm>
    </dsp:sp>
    <dsp:sp modelId="{136EC20E-A7B4-42A4-96CE-750120471D50}">
      <dsp:nvSpPr>
        <dsp:cNvPr id="0" name=""/>
        <dsp:cNvSpPr/>
      </dsp:nvSpPr>
      <dsp:spPr>
        <a:xfrm>
          <a:off x="0" y="2552910"/>
          <a:ext cx="6692748" cy="0"/>
        </a:xfrm>
        <a:prstGeom prst="line">
          <a:avLst/>
        </a:prstGeom>
        <a:gradFill rotWithShape="0">
          <a:gsLst>
            <a:gs pos="0">
              <a:schemeClr val="accent2">
                <a:hueOff val="-1101773"/>
                <a:satOff val="-24371"/>
                <a:lumOff val="-4853"/>
                <a:alphaOff val="0"/>
                <a:tint val="94000"/>
                <a:satMod val="105000"/>
                <a:lumMod val="102000"/>
              </a:schemeClr>
            </a:gs>
            <a:gs pos="100000">
              <a:schemeClr val="accent2">
                <a:hueOff val="-1101773"/>
                <a:satOff val="-24371"/>
                <a:lumOff val="-4853"/>
                <a:alphaOff val="0"/>
                <a:shade val="74000"/>
                <a:satMod val="128000"/>
                <a:lumMod val="100000"/>
              </a:schemeClr>
            </a:gs>
          </a:gsLst>
          <a:lin ang="5400000" scaled="0"/>
        </a:gradFill>
        <a:ln w="9525" cap="flat" cmpd="sng" algn="ctr">
          <a:solidFill>
            <a:schemeClr val="accent2">
              <a:hueOff val="-1101773"/>
              <a:satOff val="-24371"/>
              <a:lumOff val="-4853"/>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F0C9BBB-F995-4CB5-862E-722789848DD5}">
      <dsp:nvSpPr>
        <dsp:cNvPr id="0" name=""/>
        <dsp:cNvSpPr/>
      </dsp:nvSpPr>
      <dsp:spPr>
        <a:xfrm>
          <a:off x="0" y="2552910"/>
          <a:ext cx="6692748" cy="850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tr-TR" sz="3900" kern="1200"/>
            <a:t>İşlem Ünitesi (ALU) </a:t>
          </a:r>
          <a:endParaRPr lang="en-US" sz="3900" kern="1200"/>
        </a:p>
      </dsp:txBody>
      <dsp:txXfrm>
        <a:off x="0" y="2552910"/>
        <a:ext cx="6692748" cy="850797"/>
      </dsp:txXfrm>
    </dsp:sp>
    <dsp:sp modelId="{58719F4B-21A1-4AAA-B157-0CC686B97F83}">
      <dsp:nvSpPr>
        <dsp:cNvPr id="0" name=""/>
        <dsp:cNvSpPr/>
      </dsp:nvSpPr>
      <dsp:spPr>
        <a:xfrm>
          <a:off x="0" y="3403707"/>
          <a:ext cx="6692748" cy="0"/>
        </a:xfrm>
        <a:prstGeom prst="line">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w="9525" cap="flat" cmpd="sng" algn="ctr">
          <a:solidFill>
            <a:schemeClr val="accent2">
              <a:hueOff val="-1469031"/>
              <a:satOff val="-32495"/>
              <a:lumOff val="-647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BF5A5BD-984D-4092-ACEF-277FE43D2D4A}">
      <dsp:nvSpPr>
        <dsp:cNvPr id="0" name=""/>
        <dsp:cNvSpPr/>
      </dsp:nvSpPr>
      <dsp:spPr>
        <a:xfrm>
          <a:off x="0" y="3403707"/>
          <a:ext cx="6692748" cy="850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tr-TR" sz="3900" kern="1200"/>
            <a:t>Kontrol Ünitesi</a:t>
          </a:r>
          <a:endParaRPr lang="en-US" sz="3900" kern="1200"/>
        </a:p>
      </dsp:txBody>
      <dsp:txXfrm>
        <a:off x="0" y="3403707"/>
        <a:ext cx="6692748" cy="8507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34776-83CE-4220-9261-A473D9C91FA6}">
      <dsp:nvSpPr>
        <dsp:cNvPr id="0" name=""/>
        <dsp:cNvSpPr/>
      </dsp:nvSpPr>
      <dsp:spPr>
        <a:xfrm>
          <a:off x="364970" y="963961"/>
          <a:ext cx="1214797" cy="121479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AE4726-A70C-4E77-9DB4-511B6876C11E}">
      <dsp:nvSpPr>
        <dsp:cNvPr id="0" name=""/>
        <dsp:cNvSpPr/>
      </dsp:nvSpPr>
      <dsp:spPr>
        <a:xfrm>
          <a:off x="620077" y="1219069"/>
          <a:ext cx="704582" cy="7045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3F20CD-1784-4ABB-8421-D178D7E5C0B5}">
      <dsp:nvSpPr>
        <dsp:cNvPr id="0" name=""/>
        <dsp:cNvSpPr/>
      </dsp:nvSpPr>
      <dsp:spPr>
        <a:xfrm>
          <a:off x="1840081" y="963961"/>
          <a:ext cx="2863451" cy="1214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tr-TR" sz="2000" kern="1200"/>
            <a:t>CPU durum makinesinin mimarisi 4 Farklı şekilde oluşmaktadır</a:t>
          </a:r>
          <a:endParaRPr lang="en-US" sz="2000" kern="1200"/>
        </a:p>
      </dsp:txBody>
      <dsp:txXfrm>
        <a:off x="1840081" y="963961"/>
        <a:ext cx="2863451" cy="1214797"/>
      </dsp:txXfrm>
    </dsp:sp>
    <dsp:sp modelId="{9167738B-27CA-4C5D-B8EF-3A27E0ED5B55}">
      <dsp:nvSpPr>
        <dsp:cNvPr id="0" name=""/>
        <dsp:cNvSpPr/>
      </dsp:nvSpPr>
      <dsp:spPr>
        <a:xfrm>
          <a:off x="5202467" y="963961"/>
          <a:ext cx="1214797" cy="121479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5891F9-5B20-477C-A303-1E305FA12501}">
      <dsp:nvSpPr>
        <dsp:cNvPr id="0" name=""/>
        <dsp:cNvSpPr/>
      </dsp:nvSpPr>
      <dsp:spPr>
        <a:xfrm>
          <a:off x="5457574" y="1219069"/>
          <a:ext cx="704582" cy="7045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391C74-9623-48B2-94CC-AF2B8634A1AE}">
      <dsp:nvSpPr>
        <dsp:cNvPr id="0" name=""/>
        <dsp:cNvSpPr/>
      </dsp:nvSpPr>
      <dsp:spPr>
        <a:xfrm>
          <a:off x="6677578" y="963961"/>
          <a:ext cx="2863451" cy="1214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tr-TR" sz="2000" kern="1200"/>
            <a:t>Durum makinasında kurduğumuz mantık yapıları çeşitli devre elemanlarıyla sağlanmaktadır.</a:t>
          </a:r>
          <a:endParaRPr lang="en-US" sz="2000" kern="1200"/>
        </a:p>
      </dsp:txBody>
      <dsp:txXfrm>
        <a:off x="6677578" y="963961"/>
        <a:ext cx="2863451" cy="121479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8E057DA-D479-437D-B151-F3C0A5BED8DC}" type="datetimeFigureOut">
              <a:rPr lang="tr-TR" smtClean="0"/>
              <a:t>12.01.2020</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35526030-1FF5-4F83-A239-849FECF90E61}" type="slidenum">
              <a:rPr lang="tr-TR" smtClean="0"/>
              <a:t>‹#›</a:t>
            </a:fld>
            <a:endParaRPr lang="tr-TR"/>
          </a:p>
        </p:txBody>
      </p:sp>
    </p:spTree>
    <p:extLst>
      <p:ext uri="{BB962C8B-B14F-4D97-AF65-F5344CB8AC3E}">
        <p14:creationId xmlns:p14="http://schemas.microsoft.com/office/powerpoint/2010/main" val="238274009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8E057DA-D479-437D-B151-F3C0A5BED8DC}" type="datetimeFigureOut">
              <a:rPr lang="tr-TR" smtClean="0"/>
              <a:t>12.01.2020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5526030-1FF5-4F83-A239-849FECF90E61}" type="slidenum">
              <a:rPr lang="tr-TR" smtClean="0"/>
              <a:t>‹#›</a:t>
            </a:fld>
            <a:endParaRPr lang="tr-TR"/>
          </a:p>
        </p:txBody>
      </p:sp>
    </p:spTree>
    <p:extLst>
      <p:ext uri="{BB962C8B-B14F-4D97-AF65-F5344CB8AC3E}">
        <p14:creationId xmlns:p14="http://schemas.microsoft.com/office/powerpoint/2010/main" val="2201527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8E057DA-D479-437D-B151-F3C0A5BED8DC}" type="datetimeFigureOut">
              <a:rPr lang="tr-TR" smtClean="0"/>
              <a:t>12.01.2020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5526030-1FF5-4F83-A239-849FECF90E61}" type="slidenum">
              <a:rPr lang="tr-TR" smtClean="0"/>
              <a:t>‹#›</a:t>
            </a:fld>
            <a:endParaRPr lang="tr-TR"/>
          </a:p>
        </p:txBody>
      </p:sp>
    </p:spTree>
    <p:extLst>
      <p:ext uri="{BB962C8B-B14F-4D97-AF65-F5344CB8AC3E}">
        <p14:creationId xmlns:p14="http://schemas.microsoft.com/office/powerpoint/2010/main" val="817573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8E057DA-D479-437D-B151-F3C0A5BED8DC}" type="datetimeFigureOut">
              <a:rPr lang="tr-TR" smtClean="0"/>
              <a:t>12.01.2020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5526030-1FF5-4F83-A239-849FECF90E61}"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6104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8E057DA-D479-437D-B151-F3C0A5BED8DC}" type="datetimeFigureOut">
              <a:rPr lang="tr-TR" smtClean="0"/>
              <a:t>12.01.2020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5526030-1FF5-4F83-A239-849FECF90E61}" type="slidenum">
              <a:rPr lang="tr-TR" smtClean="0"/>
              <a:t>‹#›</a:t>
            </a:fld>
            <a:endParaRPr lang="tr-TR"/>
          </a:p>
        </p:txBody>
      </p:sp>
    </p:spTree>
    <p:extLst>
      <p:ext uri="{BB962C8B-B14F-4D97-AF65-F5344CB8AC3E}">
        <p14:creationId xmlns:p14="http://schemas.microsoft.com/office/powerpoint/2010/main" val="2273232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A8E057DA-D479-437D-B151-F3C0A5BED8DC}" type="datetimeFigureOut">
              <a:rPr lang="tr-TR" smtClean="0"/>
              <a:t>12.01.2020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5526030-1FF5-4F83-A239-849FECF90E61}" type="slidenum">
              <a:rPr lang="tr-TR" smtClean="0"/>
              <a:t>‹#›</a:t>
            </a:fld>
            <a:endParaRPr lang="tr-TR"/>
          </a:p>
        </p:txBody>
      </p:sp>
    </p:spTree>
    <p:extLst>
      <p:ext uri="{BB962C8B-B14F-4D97-AF65-F5344CB8AC3E}">
        <p14:creationId xmlns:p14="http://schemas.microsoft.com/office/powerpoint/2010/main" val="3398039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A8E057DA-D479-437D-B151-F3C0A5BED8DC}" type="datetimeFigureOut">
              <a:rPr lang="tr-TR" smtClean="0"/>
              <a:t>12.01.2020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5526030-1FF5-4F83-A239-849FECF90E61}" type="slidenum">
              <a:rPr lang="tr-TR" smtClean="0"/>
              <a:t>‹#›</a:t>
            </a:fld>
            <a:endParaRPr lang="tr-TR"/>
          </a:p>
        </p:txBody>
      </p:sp>
    </p:spTree>
    <p:extLst>
      <p:ext uri="{BB962C8B-B14F-4D97-AF65-F5344CB8AC3E}">
        <p14:creationId xmlns:p14="http://schemas.microsoft.com/office/powerpoint/2010/main" val="16055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8E057DA-D479-437D-B151-F3C0A5BED8DC}" type="datetimeFigureOut">
              <a:rPr lang="tr-TR" smtClean="0"/>
              <a:t>12.01.2020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5526030-1FF5-4F83-A239-849FECF90E61}" type="slidenum">
              <a:rPr lang="tr-TR" smtClean="0"/>
              <a:t>‹#›</a:t>
            </a:fld>
            <a:endParaRPr lang="tr-TR"/>
          </a:p>
        </p:txBody>
      </p:sp>
    </p:spTree>
    <p:extLst>
      <p:ext uri="{BB962C8B-B14F-4D97-AF65-F5344CB8AC3E}">
        <p14:creationId xmlns:p14="http://schemas.microsoft.com/office/powerpoint/2010/main" val="3235440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8E057DA-D479-437D-B151-F3C0A5BED8DC}" type="datetimeFigureOut">
              <a:rPr lang="tr-TR" smtClean="0"/>
              <a:t>12.01.2020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5526030-1FF5-4F83-A239-849FECF90E61}" type="slidenum">
              <a:rPr lang="tr-TR" smtClean="0"/>
              <a:t>‹#›</a:t>
            </a:fld>
            <a:endParaRPr lang="tr-TR"/>
          </a:p>
        </p:txBody>
      </p:sp>
    </p:spTree>
    <p:extLst>
      <p:ext uri="{BB962C8B-B14F-4D97-AF65-F5344CB8AC3E}">
        <p14:creationId xmlns:p14="http://schemas.microsoft.com/office/powerpoint/2010/main" val="3045675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8E057DA-D479-437D-B151-F3C0A5BED8DC}" type="datetimeFigureOut">
              <a:rPr lang="tr-TR" smtClean="0"/>
              <a:t>12.01.2020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5526030-1FF5-4F83-A239-849FECF90E61}" type="slidenum">
              <a:rPr lang="tr-TR" smtClean="0"/>
              <a:t>‹#›</a:t>
            </a:fld>
            <a:endParaRPr lang="tr-TR"/>
          </a:p>
        </p:txBody>
      </p:sp>
    </p:spTree>
    <p:extLst>
      <p:ext uri="{BB962C8B-B14F-4D97-AF65-F5344CB8AC3E}">
        <p14:creationId xmlns:p14="http://schemas.microsoft.com/office/powerpoint/2010/main" val="141222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8E057DA-D479-437D-B151-F3C0A5BED8DC}" type="datetimeFigureOut">
              <a:rPr lang="tr-TR" smtClean="0"/>
              <a:t>12.01.2020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5526030-1FF5-4F83-A239-849FECF90E61}" type="slidenum">
              <a:rPr lang="tr-TR" smtClean="0"/>
              <a:t>‹#›</a:t>
            </a:fld>
            <a:endParaRPr lang="tr-TR"/>
          </a:p>
        </p:txBody>
      </p:sp>
    </p:spTree>
    <p:extLst>
      <p:ext uri="{BB962C8B-B14F-4D97-AF65-F5344CB8AC3E}">
        <p14:creationId xmlns:p14="http://schemas.microsoft.com/office/powerpoint/2010/main" val="111516308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8E057DA-D479-437D-B151-F3C0A5BED8DC}" type="datetimeFigureOut">
              <a:rPr lang="tr-TR" smtClean="0"/>
              <a:t>12.01.2020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5526030-1FF5-4F83-A239-849FECF90E61}" type="slidenum">
              <a:rPr lang="tr-TR" smtClean="0"/>
              <a:t>‹#›</a:t>
            </a:fld>
            <a:endParaRPr lang="tr-TR"/>
          </a:p>
        </p:txBody>
      </p:sp>
    </p:spTree>
    <p:extLst>
      <p:ext uri="{BB962C8B-B14F-4D97-AF65-F5344CB8AC3E}">
        <p14:creationId xmlns:p14="http://schemas.microsoft.com/office/powerpoint/2010/main" val="17089661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8E057DA-D479-437D-B151-F3C0A5BED8DC}" type="datetimeFigureOut">
              <a:rPr lang="tr-TR" smtClean="0"/>
              <a:t>12.01.2020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5526030-1FF5-4F83-A239-849FECF90E61}" type="slidenum">
              <a:rPr lang="tr-TR" smtClean="0"/>
              <a:t>‹#›</a:t>
            </a:fld>
            <a:endParaRPr lang="tr-TR"/>
          </a:p>
        </p:txBody>
      </p:sp>
    </p:spTree>
    <p:extLst>
      <p:ext uri="{BB962C8B-B14F-4D97-AF65-F5344CB8AC3E}">
        <p14:creationId xmlns:p14="http://schemas.microsoft.com/office/powerpoint/2010/main" val="262937233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8E057DA-D479-437D-B151-F3C0A5BED8DC}" type="datetimeFigureOut">
              <a:rPr lang="tr-TR" smtClean="0"/>
              <a:t>12.01.2020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5526030-1FF5-4F83-A239-849FECF90E61}" type="slidenum">
              <a:rPr lang="tr-TR" smtClean="0"/>
              <a:t>‹#›</a:t>
            </a:fld>
            <a:endParaRPr lang="tr-TR"/>
          </a:p>
        </p:txBody>
      </p:sp>
    </p:spTree>
    <p:extLst>
      <p:ext uri="{BB962C8B-B14F-4D97-AF65-F5344CB8AC3E}">
        <p14:creationId xmlns:p14="http://schemas.microsoft.com/office/powerpoint/2010/main" val="345194217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057DA-D479-437D-B151-F3C0A5BED8DC}" type="datetimeFigureOut">
              <a:rPr lang="tr-TR" smtClean="0"/>
              <a:t>12.01.2020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5526030-1FF5-4F83-A239-849FECF90E61}" type="slidenum">
              <a:rPr lang="tr-TR" smtClean="0"/>
              <a:t>‹#›</a:t>
            </a:fld>
            <a:endParaRPr lang="tr-TR"/>
          </a:p>
        </p:txBody>
      </p:sp>
    </p:spTree>
    <p:extLst>
      <p:ext uri="{BB962C8B-B14F-4D97-AF65-F5344CB8AC3E}">
        <p14:creationId xmlns:p14="http://schemas.microsoft.com/office/powerpoint/2010/main" val="246117867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8E057DA-D479-437D-B151-F3C0A5BED8DC}" type="datetimeFigureOut">
              <a:rPr lang="tr-TR" smtClean="0"/>
              <a:t>12.01.2020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5526030-1FF5-4F83-A239-849FECF90E61}" type="slidenum">
              <a:rPr lang="tr-TR" smtClean="0"/>
              <a:t>‹#›</a:t>
            </a:fld>
            <a:endParaRPr lang="tr-TR"/>
          </a:p>
        </p:txBody>
      </p:sp>
    </p:spTree>
    <p:extLst>
      <p:ext uri="{BB962C8B-B14F-4D97-AF65-F5344CB8AC3E}">
        <p14:creationId xmlns:p14="http://schemas.microsoft.com/office/powerpoint/2010/main" val="185138425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8E057DA-D479-437D-B151-F3C0A5BED8DC}" type="datetimeFigureOut">
              <a:rPr lang="tr-TR" smtClean="0"/>
              <a:t>12.01.2020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5526030-1FF5-4F83-A239-849FECF90E61}" type="slidenum">
              <a:rPr lang="tr-TR" smtClean="0"/>
              <a:t>‹#›</a:t>
            </a:fld>
            <a:endParaRPr lang="tr-TR"/>
          </a:p>
        </p:txBody>
      </p:sp>
    </p:spTree>
    <p:extLst>
      <p:ext uri="{BB962C8B-B14F-4D97-AF65-F5344CB8AC3E}">
        <p14:creationId xmlns:p14="http://schemas.microsoft.com/office/powerpoint/2010/main" val="80723744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8E057DA-D479-437D-B151-F3C0A5BED8DC}" type="datetimeFigureOut">
              <a:rPr lang="tr-TR" smtClean="0"/>
              <a:t>12.01.2020</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526030-1FF5-4F83-A239-849FECF90E61}" type="slidenum">
              <a:rPr lang="tr-TR" smtClean="0"/>
              <a:t>‹#›</a:t>
            </a:fld>
            <a:endParaRPr lang="tr-TR"/>
          </a:p>
        </p:txBody>
      </p:sp>
    </p:spTree>
    <p:extLst>
      <p:ext uri="{BB962C8B-B14F-4D97-AF65-F5344CB8AC3E}">
        <p14:creationId xmlns:p14="http://schemas.microsoft.com/office/powerpoint/2010/main" val="52027190"/>
      </p:ext>
    </p:extLst>
  </p:cSld>
  <p:clrMap bg1="dk1" tx1="lt1" bg2="dk2" tx2="lt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 id="2147484119" r:id="rId12"/>
    <p:sldLayoutId id="2147484120" r:id="rId13"/>
    <p:sldLayoutId id="2147484121" r:id="rId14"/>
    <p:sldLayoutId id="2147484122" r:id="rId15"/>
    <p:sldLayoutId id="2147484123" r:id="rId16"/>
    <p:sldLayoutId id="2147484124" r:id="rId17"/>
  </p:sldLayoutIdLst>
  <p:transition spd="slow">
    <p:push dir="u"/>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39"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27" name="Group 40">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42" name="Group 41">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4"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5"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6"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7"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8"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9"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0"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71"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2"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3"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4"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5"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6"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7"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8"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9"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0"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43" name="Group 42">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44"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128" name="Rectangle 81">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83">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85"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7"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2"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Başlık 1">
            <a:extLst>
              <a:ext uri="{FF2B5EF4-FFF2-40B4-BE49-F238E27FC236}">
                <a16:creationId xmlns:a16="http://schemas.microsoft.com/office/drawing/2014/main" id="{436199A5-0998-4A80-A24B-0C51E0EDE3C9}"/>
              </a:ext>
            </a:extLst>
          </p:cNvPr>
          <p:cNvSpPr>
            <a:spLocks noGrp="1"/>
          </p:cNvSpPr>
          <p:nvPr>
            <p:ph type="ctrTitle"/>
          </p:nvPr>
        </p:nvSpPr>
        <p:spPr>
          <a:xfrm>
            <a:off x="1141413" y="1082673"/>
            <a:ext cx="2869416" cy="4708528"/>
          </a:xfrm>
        </p:spPr>
        <p:txBody>
          <a:bodyPr vert="horz" lIns="91440" tIns="45720" rIns="91440" bIns="45720" rtlCol="0" anchor="ctr">
            <a:normAutofit/>
          </a:bodyPr>
          <a:lstStyle/>
          <a:p>
            <a:pPr algn="r"/>
            <a:r>
              <a:rPr lang="en-US" sz="4000"/>
              <a:t>FB</a:t>
            </a:r>
            <a:br>
              <a:rPr lang="en-US" sz="4000"/>
            </a:br>
            <a:r>
              <a:rPr lang="en-US" sz="4000"/>
              <a:t>cpu yapımı</a:t>
            </a:r>
            <a:br>
              <a:rPr lang="en-US" sz="4000"/>
            </a:br>
            <a:endParaRPr lang="en-US" sz="4000"/>
          </a:p>
        </p:txBody>
      </p:sp>
      <p:cxnSp>
        <p:nvCxnSpPr>
          <p:cNvPr id="113" name="Straight Connector 112">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Alt Başlık 2">
            <a:extLst>
              <a:ext uri="{FF2B5EF4-FFF2-40B4-BE49-F238E27FC236}">
                <a16:creationId xmlns:a16="http://schemas.microsoft.com/office/drawing/2014/main" id="{572ABF3C-9B41-40C8-8388-93E7BDA03595}"/>
              </a:ext>
            </a:extLst>
          </p:cNvPr>
          <p:cNvSpPr>
            <a:spLocks noGrp="1"/>
          </p:cNvSpPr>
          <p:nvPr>
            <p:ph type="subTitle" idx="1"/>
          </p:nvPr>
        </p:nvSpPr>
        <p:spPr>
          <a:xfrm>
            <a:off x="5297763" y="1082673"/>
            <a:ext cx="5751237" cy="4708528"/>
          </a:xfrm>
        </p:spPr>
        <p:txBody>
          <a:bodyPr vert="horz" lIns="91440" tIns="45720" rIns="91440" bIns="45720" rtlCol="0" anchor="ctr">
            <a:normAutofit/>
          </a:bodyPr>
          <a:lstStyle/>
          <a:p>
            <a:pPr indent="-228600">
              <a:buFont typeface="Arial" panose="020B0604020202020204" pitchFamily="34" charset="0"/>
              <a:buChar char="•"/>
            </a:pPr>
            <a:r>
              <a:rPr lang="en-US" sz="1800">
                <a:solidFill>
                  <a:schemeClr val="tx1"/>
                </a:solidFill>
              </a:rPr>
              <a:t>MEHMET RAUF FÜZÜN</a:t>
            </a:r>
          </a:p>
          <a:p>
            <a:pPr indent="-228600">
              <a:buFont typeface="Arial" panose="020B0604020202020204" pitchFamily="34" charset="0"/>
              <a:buChar char="•"/>
            </a:pPr>
            <a:r>
              <a:rPr lang="en-US" sz="1800">
                <a:solidFill>
                  <a:schemeClr val="tx1"/>
                </a:solidFill>
              </a:rPr>
              <a:t>MERT MERİÇ KARADENİZ</a:t>
            </a:r>
          </a:p>
          <a:p>
            <a:pPr indent="-228600">
              <a:buFont typeface="Arial" panose="020B0604020202020204" pitchFamily="34" charset="0"/>
              <a:buChar char="•"/>
            </a:pPr>
            <a:r>
              <a:rPr lang="en-US" sz="1800">
                <a:solidFill>
                  <a:schemeClr val="tx1"/>
                </a:solidFill>
              </a:rPr>
              <a:t>AHMET BATUHAN YILMAZ</a:t>
            </a:r>
          </a:p>
          <a:p>
            <a:pPr indent="-228600">
              <a:buFont typeface="Arial" panose="020B0604020202020204" pitchFamily="34" charset="0"/>
              <a:buChar char="•"/>
            </a:pPr>
            <a:r>
              <a:rPr lang="en-US" sz="1800">
                <a:solidFill>
                  <a:schemeClr val="tx1"/>
                </a:solidFill>
              </a:rPr>
              <a:t>HAYAT ZEHRA DEMİR</a:t>
            </a:r>
          </a:p>
        </p:txBody>
      </p:sp>
      <p:grpSp>
        <p:nvGrpSpPr>
          <p:cNvPr id="131" name="Group 114">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116"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279425968"/>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BFEB38-051E-4A99-8F8B-1B025B160E92}"/>
              </a:ext>
            </a:extLst>
          </p:cNvPr>
          <p:cNvSpPr>
            <a:spLocks noGrp="1"/>
          </p:cNvSpPr>
          <p:nvPr>
            <p:ph type="title"/>
          </p:nvPr>
        </p:nvSpPr>
        <p:spPr>
          <a:xfrm>
            <a:off x="324667" y="0"/>
            <a:ext cx="9905998" cy="1478570"/>
          </a:xfrm>
        </p:spPr>
        <p:txBody>
          <a:bodyPr>
            <a:normAutofit/>
          </a:bodyPr>
          <a:lstStyle/>
          <a:p>
            <a:r>
              <a:rPr lang="tr-TR" sz="3000" dirty="0">
                <a:solidFill>
                  <a:schemeClr val="bg1"/>
                </a:solidFill>
              </a:rPr>
              <a:t>FB-CPU Durum </a:t>
            </a:r>
            <a:r>
              <a:rPr lang="tr-TR" sz="3000" dirty="0" err="1">
                <a:solidFill>
                  <a:schemeClr val="bg1"/>
                </a:solidFill>
              </a:rPr>
              <a:t>MakinEsİ</a:t>
            </a:r>
            <a:r>
              <a:rPr lang="tr-TR" sz="3000" dirty="0">
                <a:solidFill>
                  <a:schemeClr val="bg1"/>
                </a:solidFill>
              </a:rPr>
              <a:t> Gösterimi</a:t>
            </a:r>
          </a:p>
        </p:txBody>
      </p:sp>
      <p:pic>
        <p:nvPicPr>
          <p:cNvPr id="5" name="İçerik Yer Tutucusu 4">
            <a:extLst>
              <a:ext uri="{FF2B5EF4-FFF2-40B4-BE49-F238E27FC236}">
                <a16:creationId xmlns:a16="http://schemas.microsoft.com/office/drawing/2014/main" id="{7F454402-A636-4B5A-881F-F9625BE8E53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87" b="7070"/>
          <a:stretch/>
        </p:blipFill>
        <p:spPr>
          <a:xfrm>
            <a:off x="324667" y="908958"/>
            <a:ext cx="8948050" cy="5286462"/>
          </a:xfrm>
        </p:spPr>
      </p:pic>
      <p:sp>
        <p:nvSpPr>
          <p:cNvPr id="3" name="Metin kutusu 2">
            <a:extLst>
              <a:ext uri="{FF2B5EF4-FFF2-40B4-BE49-F238E27FC236}">
                <a16:creationId xmlns:a16="http://schemas.microsoft.com/office/drawing/2014/main" id="{72E79C85-54C3-449B-AA3A-88D678CE2C21}"/>
              </a:ext>
            </a:extLst>
          </p:cNvPr>
          <p:cNvSpPr txBox="1"/>
          <p:nvPr/>
        </p:nvSpPr>
        <p:spPr>
          <a:xfrm>
            <a:off x="9354953" y="908958"/>
            <a:ext cx="2512380" cy="923330"/>
          </a:xfrm>
          <a:prstGeom prst="rect">
            <a:avLst/>
          </a:prstGeom>
          <a:noFill/>
        </p:spPr>
        <p:txBody>
          <a:bodyPr wrap="square" rtlCol="0">
            <a:spAutoFit/>
          </a:bodyPr>
          <a:lstStyle/>
          <a:p>
            <a:r>
              <a:rPr lang="tr-TR" dirty="0">
                <a:solidFill>
                  <a:schemeClr val="bg1"/>
                </a:solidFill>
              </a:rPr>
              <a:t>İşlemcinin adım adım yapması gereken işler bir arada göstermektedir.</a:t>
            </a:r>
          </a:p>
        </p:txBody>
      </p:sp>
    </p:spTree>
    <p:extLst>
      <p:ext uri="{BB962C8B-B14F-4D97-AF65-F5344CB8AC3E}">
        <p14:creationId xmlns:p14="http://schemas.microsoft.com/office/powerpoint/2010/main" val="185175580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83" name="İçerik Yer Tutucusu 2">
            <a:extLst>
              <a:ext uri="{FF2B5EF4-FFF2-40B4-BE49-F238E27FC236}">
                <a16:creationId xmlns:a16="http://schemas.microsoft.com/office/drawing/2014/main" id="{461BEDF9-21C7-4CF5-A0B0-6708304F34F4}"/>
              </a:ext>
            </a:extLst>
          </p:cNvPr>
          <p:cNvGraphicFramePr>
            <a:graphicFrameLocks noGrp="1"/>
          </p:cNvGraphicFramePr>
          <p:nvPr>
            <p:ph idx="1"/>
            <p:extLst>
              <p:ext uri="{D42A27DB-BD31-4B8C-83A1-F6EECF244321}">
                <p14:modId xmlns:p14="http://schemas.microsoft.com/office/powerpoint/2010/main" val="1510536950"/>
              </p:ext>
            </p:extLst>
          </p:nvPr>
        </p:nvGraphicFramePr>
        <p:xfrm>
          <a:off x="1036467" y="28852"/>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Resim 5" descr="ekran görüntüsü içeren bir resim&#10;&#10;Açıklama otomatik olarak oluşturuldu">
            <a:extLst>
              <a:ext uri="{FF2B5EF4-FFF2-40B4-BE49-F238E27FC236}">
                <a16:creationId xmlns:a16="http://schemas.microsoft.com/office/drawing/2014/main" id="{E6C837D0-618D-4EE9-B749-FA270885251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36035" y="861653"/>
            <a:ext cx="8587408" cy="5605407"/>
          </a:xfrm>
          <a:prstGeom prst="rect">
            <a:avLst/>
          </a:prstGeom>
        </p:spPr>
      </p:pic>
    </p:spTree>
    <p:extLst>
      <p:ext uri="{BB962C8B-B14F-4D97-AF65-F5344CB8AC3E}">
        <p14:creationId xmlns:p14="http://schemas.microsoft.com/office/powerpoint/2010/main" val="354458026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6" descr="ekran görüntüsü içeren bir resim&#10;&#10;Açıklama otomatik olarak oluşturuldu">
            <a:extLst>
              <a:ext uri="{FF2B5EF4-FFF2-40B4-BE49-F238E27FC236}">
                <a16:creationId xmlns:a16="http://schemas.microsoft.com/office/drawing/2014/main" id="{3DDC4FB7-10DF-46E0-AB21-D1A88443DD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032" y="278782"/>
            <a:ext cx="10020204" cy="6300435"/>
          </a:xfrm>
        </p:spPr>
      </p:pic>
    </p:spTree>
    <p:extLst>
      <p:ext uri="{BB962C8B-B14F-4D97-AF65-F5344CB8AC3E}">
        <p14:creationId xmlns:p14="http://schemas.microsoft.com/office/powerpoint/2010/main" val="103955964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descr="metin, harita içeren bir resim&#10;&#10;Açıklama otomatik olarak oluşturuldu">
            <a:extLst>
              <a:ext uri="{FF2B5EF4-FFF2-40B4-BE49-F238E27FC236}">
                <a16:creationId xmlns:a16="http://schemas.microsoft.com/office/drawing/2014/main" id="{7392702D-D11F-4AFB-85DD-8E89244D9B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6873" y="527870"/>
            <a:ext cx="8357239" cy="6148138"/>
          </a:xfrm>
        </p:spPr>
      </p:pic>
    </p:spTree>
    <p:extLst>
      <p:ext uri="{BB962C8B-B14F-4D97-AF65-F5344CB8AC3E}">
        <p14:creationId xmlns:p14="http://schemas.microsoft.com/office/powerpoint/2010/main" val="300489078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descr="metin içeren bir resim&#10;&#10;Açıklama otomatik olarak oluşturuldu">
            <a:extLst>
              <a:ext uri="{FF2B5EF4-FFF2-40B4-BE49-F238E27FC236}">
                <a16:creationId xmlns:a16="http://schemas.microsoft.com/office/drawing/2014/main" id="{A722C0F4-5CD0-41BD-9F31-7ED30445D8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992" y="0"/>
            <a:ext cx="9685536" cy="6560598"/>
          </a:xfrm>
        </p:spPr>
      </p:pic>
    </p:spTree>
    <p:extLst>
      <p:ext uri="{BB962C8B-B14F-4D97-AF65-F5344CB8AC3E}">
        <p14:creationId xmlns:p14="http://schemas.microsoft.com/office/powerpoint/2010/main" val="27627492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descr="saat içeren bir resim&#10;&#10;Açıklama otomatik olarak oluşturuldu">
            <a:extLst>
              <a:ext uri="{FF2B5EF4-FFF2-40B4-BE49-F238E27FC236}">
                <a16:creationId xmlns:a16="http://schemas.microsoft.com/office/drawing/2014/main" id="{0B8CD2B8-0DE5-41F2-A3FC-3107A66665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7133" y="1034732"/>
            <a:ext cx="8907169" cy="4788535"/>
          </a:xfrm>
        </p:spPr>
      </p:pic>
    </p:spTree>
    <p:extLst>
      <p:ext uri="{BB962C8B-B14F-4D97-AF65-F5344CB8AC3E}">
        <p14:creationId xmlns:p14="http://schemas.microsoft.com/office/powerpoint/2010/main" val="163549607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12A2821-4545-42F7-ACA1-BC263C7F4C41}"/>
              </a:ext>
            </a:extLst>
          </p:cNvPr>
          <p:cNvSpPr>
            <a:spLocks noGrp="1"/>
          </p:cNvSpPr>
          <p:nvPr>
            <p:ph idx="1"/>
          </p:nvPr>
        </p:nvSpPr>
        <p:spPr>
          <a:xfrm>
            <a:off x="829086" y="605858"/>
            <a:ext cx="8946541" cy="4195481"/>
          </a:xfrm>
        </p:spPr>
        <p:txBody>
          <a:bodyPr>
            <a:noAutofit/>
          </a:bodyPr>
          <a:lstStyle/>
          <a:p>
            <a:pPr marL="0" indent="0">
              <a:buNone/>
            </a:pPr>
            <a:r>
              <a:rPr lang="tr-TR" sz="2200" dirty="0">
                <a:solidFill>
                  <a:schemeClr val="bg1"/>
                </a:solidFill>
              </a:rPr>
              <a:t>Tasarladığımız işlemcide 10 adet komut çalıştırılabilmekteydi</a:t>
            </a:r>
          </a:p>
          <a:p>
            <a:pPr marL="0" indent="0">
              <a:buNone/>
            </a:pPr>
            <a:r>
              <a:rPr lang="tr-TR" sz="2200" dirty="0">
                <a:solidFill>
                  <a:schemeClr val="bg1"/>
                </a:solidFill>
              </a:rPr>
              <a:t>Bu sebepten dolayı makine dilinde çeşitli yazılımlar işlemci üzerinde yürütülebilmektedir.</a:t>
            </a:r>
          </a:p>
          <a:p>
            <a:pPr marL="0" indent="0">
              <a:buNone/>
            </a:pPr>
            <a:r>
              <a:rPr lang="tr-TR" sz="2200" dirty="0">
                <a:solidFill>
                  <a:schemeClr val="bg1"/>
                </a:solidFill>
              </a:rPr>
              <a:t>Örneğin  ;</a:t>
            </a:r>
          </a:p>
          <a:p>
            <a:pPr marL="0" indent="0">
              <a:buNone/>
            </a:pPr>
            <a:r>
              <a:rPr lang="tr-TR" sz="2200" dirty="0">
                <a:solidFill>
                  <a:schemeClr val="bg1"/>
                </a:solidFill>
              </a:rPr>
              <a:t>FB-CPU için bellekte 50 ve 51 adresteki iki sayının çarpımını 52 </a:t>
            </a:r>
            <a:r>
              <a:rPr lang="tr-TR" sz="2200" dirty="0" err="1">
                <a:solidFill>
                  <a:schemeClr val="bg1"/>
                </a:solidFill>
              </a:rPr>
              <a:t>no’lu</a:t>
            </a:r>
            <a:r>
              <a:rPr lang="tr-TR" sz="2200" dirty="0">
                <a:solidFill>
                  <a:schemeClr val="bg1"/>
                </a:solidFill>
              </a:rPr>
              <a:t> adrese kaydeden uygulamaya bakalım</a:t>
            </a:r>
          </a:p>
          <a:p>
            <a:pPr marL="0" indent="0">
              <a:buNone/>
            </a:pPr>
            <a:r>
              <a:rPr lang="tr-TR" sz="2200" dirty="0">
                <a:solidFill>
                  <a:schemeClr val="bg1"/>
                </a:solidFill>
              </a:rPr>
              <a:t> 0: 0000_110010 // LOD 50, (ACC = *50), </a:t>
            </a:r>
            <a:r>
              <a:rPr lang="tr-TR" sz="2200" dirty="0" err="1">
                <a:solidFill>
                  <a:schemeClr val="bg1"/>
                </a:solidFill>
              </a:rPr>
              <a:t>Hex</a:t>
            </a:r>
            <a:r>
              <a:rPr lang="tr-TR" sz="2200" dirty="0">
                <a:solidFill>
                  <a:schemeClr val="bg1"/>
                </a:solidFill>
              </a:rPr>
              <a:t> = 32 </a:t>
            </a:r>
          </a:p>
          <a:p>
            <a:pPr marL="0" indent="0">
              <a:buNone/>
            </a:pPr>
            <a:r>
              <a:rPr lang="tr-TR" sz="2200" dirty="0">
                <a:solidFill>
                  <a:schemeClr val="bg1"/>
                </a:solidFill>
              </a:rPr>
              <a:t> 1: 0100_110011 // ADD 51, ACC = ACC * (*51), </a:t>
            </a:r>
            <a:r>
              <a:rPr lang="tr-TR" sz="2200" dirty="0" err="1">
                <a:solidFill>
                  <a:schemeClr val="bg1"/>
                </a:solidFill>
              </a:rPr>
              <a:t>Hex</a:t>
            </a:r>
            <a:r>
              <a:rPr lang="tr-TR" sz="2200" dirty="0">
                <a:solidFill>
                  <a:schemeClr val="bg1"/>
                </a:solidFill>
              </a:rPr>
              <a:t> = 133</a:t>
            </a:r>
          </a:p>
          <a:p>
            <a:pPr marL="0" indent="0">
              <a:buNone/>
            </a:pPr>
            <a:r>
              <a:rPr lang="tr-TR" sz="2200" dirty="0">
                <a:solidFill>
                  <a:schemeClr val="bg1"/>
                </a:solidFill>
              </a:rPr>
              <a:t> 2: 0001_110100 // STO 52, (*52) = ACC, </a:t>
            </a:r>
            <a:r>
              <a:rPr lang="tr-TR" sz="2200" dirty="0" err="1">
                <a:solidFill>
                  <a:schemeClr val="bg1"/>
                </a:solidFill>
              </a:rPr>
              <a:t>Hex</a:t>
            </a:r>
            <a:r>
              <a:rPr lang="tr-TR" sz="2200" dirty="0">
                <a:solidFill>
                  <a:schemeClr val="bg1"/>
                </a:solidFill>
              </a:rPr>
              <a:t> = 74 </a:t>
            </a:r>
          </a:p>
          <a:p>
            <a:pPr marL="0" indent="0">
              <a:buNone/>
            </a:pPr>
            <a:r>
              <a:rPr lang="tr-TR" sz="2200" dirty="0">
                <a:solidFill>
                  <a:schemeClr val="bg1"/>
                </a:solidFill>
              </a:rPr>
              <a:t> 3: 1001_000000 // Halt, </a:t>
            </a:r>
            <a:r>
              <a:rPr lang="tr-TR" sz="2200" dirty="0" err="1">
                <a:solidFill>
                  <a:schemeClr val="bg1"/>
                </a:solidFill>
              </a:rPr>
              <a:t>Hex</a:t>
            </a:r>
            <a:r>
              <a:rPr lang="tr-TR" sz="2200" dirty="0">
                <a:solidFill>
                  <a:schemeClr val="bg1"/>
                </a:solidFill>
              </a:rPr>
              <a:t> = 240</a:t>
            </a:r>
          </a:p>
          <a:p>
            <a:pPr marL="0" indent="0">
              <a:buNone/>
            </a:pPr>
            <a:r>
              <a:rPr lang="tr-TR" sz="2200" dirty="0">
                <a:solidFill>
                  <a:schemeClr val="bg1"/>
                </a:solidFill>
              </a:rPr>
              <a:t> 50: 0000000101 // </a:t>
            </a:r>
            <a:r>
              <a:rPr lang="tr-TR" sz="2200" dirty="0" err="1">
                <a:solidFill>
                  <a:schemeClr val="bg1"/>
                </a:solidFill>
              </a:rPr>
              <a:t>Hex</a:t>
            </a:r>
            <a:r>
              <a:rPr lang="tr-TR" sz="2200" dirty="0">
                <a:solidFill>
                  <a:schemeClr val="bg1"/>
                </a:solidFill>
              </a:rPr>
              <a:t> = 5</a:t>
            </a:r>
          </a:p>
          <a:p>
            <a:pPr marL="0" indent="0">
              <a:buNone/>
            </a:pPr>
            <a:r>
              <a:rPr lang="tr-TR" sz="2200" dirty="0">
                <a:solidFill>
                  <a:schemeClr val="bg1"/>
                </a:solidFill>
              </a:rPr>
              <a:t> 51: 0000001010 // </a:t>
            </a:r>
            <a:r>
              <a:rPr lang="tr-TR" sz="2200" dirty="0" err="1">
                <a:solidFill>
                  <a:schemeClr val="bg1"/>
                </a:solidFill>
              </a:rPr>
              <a:t>Hex</a:t>
            </a:r>
            <a:r>
              <a:rPr lang="tr-TR" sz="2200" dirty="0">
                <a:solidFill>
                  <a:schemeClr val="bg1"/>
                </a:solidFill>
              </a:rPr>
              <a:t> = A</a:t>
            </a:r>
          </a:p>
        </p:txBody>
      </p:sp>
    </p:spTree>
    <p:extLst>
      <p:ext uri="{BB962C8B-B14F-4D97-AF65-F5344CB8AC3E}">
        <p14:creationId xmlns:p14="http://schemas.microsoft.com/office/powerpoint/2010/main" val="40369436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Unvan 1">
            <a:extLst>
              <a:ext uri="{FF2B5EF4-FFF2-40B4-BE49-F238E27FC236}">
                <a16:creationId xmlns:a16="http://schemas.microsoft.com/office/drawing/2014/main" id="{E498DC8C-CEB8-43FF-B0C2-E104EB58F769}"/>
              </a:ext>
            </a:extLst>
          </p:cNvPr>
          <p:cNvSpPr>
            <a:spLocks noGrp="1"/>
          </p:cNvSpPr>
          <p:nvPr>
            <p:ph type="title"/>
          </p:nvPr>
        </p:nvSpPr>
        <p:spPr>
          <a:xfrm>
            <a:off x="2667000" y="2328334"/>
            <a:ext cx="6858000" cy="1367896"/>
          </a:xfrm>
        </p:spPr>
        <p:txBody>
          <a:bodyPr vert="horz" lIns="91440" tIns="45720" rIns="91440" bIns="45720" rtlCol="0" anchor="b">
            <a:normAutofit fontScale="90000"/>
          </a:bodyPr>
          <a:lstStyle/>
          <a:p>
            <a:pPr algn="ctr"/>
            <a:br>
              <a:rPr lang="en-US" sz="4400" dirty="0">
                <a:solidFill>
                  <a:srgbClr val="FFFFFF"/>
                </a:solidFill>
              </a:rPr>
            </a:br>
            <a:r>
              <a:rPr lang="tr-TR" sz="10000" dirty="0">
                <a:solidFill>
                  <a:srgbClr val="FFFFFF"/>
                </a:solidFill>
              </a:rPr>
              <a:t> </a:t>
            </a:r>
            <a:r>
              <a:rPr lang="en-US" sz="10000" dirty="0">
                <a:solidFill>
                  <a:srgbClr val="FFFFFF"/>
                </a:solidFill>
              </a:rPr>
              <a:t>son</a:t>
            </a:r>
          </a:p>
        </p:txBody>
      </p:sp>
    </p:spTree>
    <p:extLst>
      <p:ext uri="{BB962C8B-B14F-4D97-AF65-F5344CB8AC3E}">
        <p14:creationId xmlns:p14="http://schemas.microsoft.com/office/powerpoint/2010/main" val="1862526118"/>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0B9994AC-304C-47A1-B1A6-9AA7DCB8E488}"/>
              </a:ext>
            </a:extLst>
          </p:cNvPr>
          <p:cNvSpPr>
            <a:spLocks noGrp="1"/>
          </p:cNvSpPr>
          <p:nvPr>
            <p:ph type="title"/>
          </p:nvPr>
        </p:nvSpPr>
        <p:spPr>
          <a:xfrm>
            <a:off x="853330" y="1134681"/>
            <a:ext cx="2743310" cy="4255025"/>
          </a:xfrm>
        </p:spPr>
        <p:txBody>
          <a:bodyPr>
            <a:normAutofit/>
          </a:bodyPr>
          <a:lstStyle/>
          <a:p>
            <a:r>
              <a:rPr lang="tr-TR">
                <a:solidFill>
                  <a:srgbClr val="FFFFFF"/>
                </a:solidFill>
              </a:rPr>
              <a:t>Projenin tanımı</a:t>
            </a:r>
          </a:p>
        </p:txBody>
      </p:sp>
      <p:graphicFrame>
        <p:nvGraphicFramePr>
          <p:cNvPr id="5" name="İçerik Yer Tutucusu 2">
            <a:extLst>
              <a:ext uri="{FF2B5EF4-FFF2-40B4-BE49-F238E27FC236}">
                <a16:creationId xmlns:a16="http://schemas.microsoft.com/office/drawing/2014/main" id="{E03A31A9-0946-46A2-97E0-2A51ACBE3F25}"/>
              </a:ext>
            </a:extLst>
          </p:cNvPr>
          <p:cNvGraphicFramePr>
            <a:graphicFrameLocks noGrp="1"/>
          </p:cNvGraphicFramePr>
          <p:nvPr>
            <p:ph idx="1"/>
            <p:extLst>
              <p:ext uri="{D42A27DB-BD31-4B8C-83A1-F6EECF244321}">
                <p14:modId xmlns:p14="http://schemas.microsoft.com/office/powerpoint/2010/main" val="260144147"/>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3226756"/>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9"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70"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5"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6"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7"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8"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9"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0"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1"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2"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3"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4"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5"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86"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7"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8"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9"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0"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1"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2"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3"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4"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5"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97"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99" name="Rectangle 98">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01" name="Group 100">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02"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03"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4"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5"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6"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7"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8"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9"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0"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1"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2"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3"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14"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5"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6"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7"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8"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19"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0"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1"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2"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3"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4"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5"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6"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7"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8"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30"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940CDCF7-23CD-4DEB-9EF8-ABD1D17F3DD3}"/>
              </a:ext>
            </a:extLst>
          </p:cNvPr>
          <p:cNvSpPr>
            <a:spLocks noGrp="1"/>
          </p:cNvSpPr>
          <p:nvPr>
            <p:ph type="title"/>
          </p:nvPr>
        </p:nvSpPr>
        <p:spPr>
          <a:xfrm>
            <a:off x="853330" y="1134681"/>
            <a:ext cx="2743310" cy="4255025"/>
          </a:xfrm>
        </p:spPr>
        <p:txBody>
          <a:bodyPr>
            <a:normAutofit/>
          </a:bodyPr>
          <a:lstStyle/>
          <a:p>
            <a:r>
              <a:rPr lang="tr-TR" b="1">
                <a:solidFill>
                  <a:srgbClr val="FFFFFF"/>
                </a:solidFill>
                <a:latin typeface="Bernard MT Condensed" panose="02050806060905020404" pitchFamily="18" charset="0"/>
              </a:rPr>
              <a:t>Von Neumann mimarisi </a:t>
            </a:r>
          </a:p>
        </p:txBody>
      </p:sp>
      <p:graphicFrame>
        <p:nvGraphicFramePr>
          <p:cNvPr id="61" name="İçerik Yer Tutucusu 2">
            <a:extLst>
              <a:ext uri="{FF2B5EF4-FFF2-40B4-BE49-F238E27FC236}">
                <a16:creationId xmlns:a16="http://schemas.microsoft.com/office/drawing/2014/main" id="{700320A1-94EA-41FD-A035-75683D54F49D}"/>
              </a:ext>
            </a:extLst>
          </p:cNvPr>
          <p:cNvGraphicFramePr>
            <a:graphicFrameLocks noGrp="1"/>
          </p:cNvGraphicFramePr>
          <p:nvPr>
            <p:ph idx="1"/>
            <p:extLst>
              <p:ext uri="{D42A27DB-BD31-4B8C-83A1-F6EECF244321}">
                <p14:modId xmlns:p14="http://schemas.microsoft.com/office/powerpoint/2010/main" val="3583915536"/>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6905230"/>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1B453DD-3683-4AB7-9EB3-8F321AEAE85A}"/>
              </a:ext>
            </a:extLst>
          </p:cNvPr>
          <p:cNvSpPr>
            <a:spLocks noGrp="1"/>
          </p:cNvSpPr>
          <p:nvPr>
            <p:ph idx="1"/>
          </p:nvPr>
        </p:nvSpPr>
        <p:spPr>
          <a:xfrm>
            <a:off x="0" y="177554"/>
            <a:ext cx="12192000" cy="6858000"/>
          </a:xfrm>
        </p:spPr>
        <p:txBody>
          <a:bodyPr>
            <a:normAutofit/>
          </a:bodyPr>
          <a:lstStyle/>
          <a:p>
            <a:pPr marL="0" indent="0">
              <a:buNone/>
            </a:pPr>
            <a:r>
              <a:rPr lang="tr-TR" dirty="0">
                <a:solidFill>
                  <a:srgbClr val="FFFF00"/>
                </a:solidFill>
              </a:rPr>
              <a:t> </a:t>
            </a:r>
            <a:r>
              <a:rPr lang="tr-TR" dirty="0">
                <a:solidFill>
                  <a:schemeClr val="bg2"/>
                </a:solidFill>
              </a:rPr>
              <a:t>Mimarinin </a:t>
            </a:r>
            <a:r>
              <a:rPr lang="tr-TR" dirty="0" err="1">
                <a:solidFill>
                  <a:schemeClr val="bg2"/>
                </a:solidFill>
              </a:rPr>
              <a:t>Elemenları</a:t>
            </a:r>
            <a:r>
              <a:rPr lang="tr-TR" dirty="0">
                <a:solidFill>
                  <a:schemeClr val="bg2"/>
                </a:solidFill>
              </a:rPr>
              <a:t>;</a:t>
            </a:r>
          </a:p>
          <a:p>
            <a:pPr marL="0" indent="0">
              <a:buNone/>
            </a:pPr>
            <a:r>
              <a:rPr lang="tr-TR" dirty="0">
                <a:solidFill>
                  <a:srgbClr val="FFFF00"/>
                </a:solidFill>
              </a:rPr>
              <a:t>           </a:t>
            </a:r>
            <a:r>
              <a:rPr lang="tr-TR" dirty="0">
                <a:solidFill>
                  <a:srgbClr val="002060"/>
                </a:solidFill>
              </a:rPr>
              <a:t>SAKLAYICILAR</a:t>
            </a:r>
          </a:p>
          <a:p>
            <a:r>
              <a:rPr lang="tr-TR" sz="1600" dirty="0">
                <a:solidFill>
                  <a:srgbClr val="FFFF00"/>
                </a:solidFill>
              </a:rPr>
              <a:t>Her bir saklayıcı aslında birden çok bir araya gelmiş d tipi saklayıcılardan oluşmuştur</a:t>
            </a:r>
          </a:p>
          <a:p>
            <a:r>
              <a:rPr lang="tr-TR" sz="1600" dirty="0">
                <a:solidFill>
                  <a:srgbClr val="FFFF00"/>
                </a:solidFill>
              </a:rPr>
              <a:t>• PC (6 Bit): RAM üzerinde hangi satırdaki komutun alınacağını belirler. 6 bit olmasının nedeni </a:t>
            </a:r>
            <a:r>
              <a:rPr lang="tr-TR" sz="1600" dirty="0" err="1">
                <a:solidFill>
                  <a:srgbClr val="FFFF00"/>
                </a:solidFill>
              </a:rPr>
              <a:t>RAM’in</a:t>
            </a:r>
            <a:r>
              <a:rPr lang="tr-TR" sz="1600" dirty="0">
                <a:solidFill>
                  <a:srgbClr val="FFFF00"/>
                </a:solidFill>
              </a:rPr>
              <a:t> 2^6 </a:t>
            </a:r>
            <a:r>
              <a:rPr lang="tr-TR" sz="1600" dirty="0" err="1">
                <a:solidFill>
                  <a:srgbClr val="FFFF00"/>
                </a:solidFill>
              </a:rPr>
              <a:t>lokasyonu</a:t>
            </a:r>
            <a:r>
              <a:rPr lang="tr-TR" sz="1600" dirty="0">
                <a:solidFill>
                  <a:srgbClr val="FFFF00"/>
                </a:solidFill>
              </a:rPr>
              <a:t> olmasındandır. Dolayısıyla PC değeri </a:t>
            </a:r>
            <a:r>
              <a:rPr lang="tr-TR" sz="1600" dirty="0" err="1">
                <a:solidFill>
                  <a:srgbClr val="FFFF00"/>
                </a:solidFill>
              </a:rPr>
              <a:t>RAM’deki</a:t>
            </a:r>
            <a:r>
              <a:rPr lang="tr-TR" sz="1600" dirty="0">
                <a:solidFill>
                  <a:srgbClr val="FFFF00"/>
                </a:solidFill>
              </a:rPr>
              <a:t> her yeri gösterebilmektedir. </a:t>
            </a:r>
          </a:p>
          <a:p>
            <a:r>
              <a:rPr lang="tr-TR" sz="1600" dirty="0">
                <a:solidFill>
                  <a:srgbClr val="FFFF00"/>
                </a:solidFill>
              </a:rPr>
              <a:t>• MAR (6 Bit): Memory </a:t>
            </a:r>
            <a:r>
              <a:rPr lang="tr-TR" sz="1600" dirty="0" err="1">
                <a:solidFill>
                  <a:srgbClr val="FFFF00"/>
                </a:solidFill>
              </a:rPr>
              <a:t>Address</a:t>
            </a:r>
            <a:r>
              <a:rPr lang="tr-TR" sz="1600" dirty="0">
                <a:solidFill>
                  <a:srgbClr val="FFFF00"/>
                </a:solidFill>
              </a:rPr>
              <a:t> </a:t>
            </a:r>
            <a:r>
              <a:rPr lang="tr-TR" sz="1600" dirty="0" err="1">
                <a:solidFill>
                  <a:srgbClr val="FFFF00"/>
                </a:solidFill>
              </a:rPr>
              <a:t>Register</a:t>
            </a:r>
            <a:r>
              <a:rPr lang="tr-TR" sz="1600" dirty="0">
                <a:solidFill>
                  <a:srgbClr val="FFFF00"/>
                </a:solidFill>
              </a:rPr>
              <a:t> isminde bir saklayıcıdır. Bu saklayıcı </a:t>
            </a:r>
            <a:r>
              <a:rPr lang="tr-TR" sz="1600" dirty="0" err="1">
                <a:solidFill>
                  <a:srgbClr val="FFFF00"/>
                </a:solidFill>
              </a:rPr>
              <a:t>RAM’in</a:t>
            </a:r>
            <a:r>
              <a:rPr lang="tr-TR" sz="1600" dirty="0">
                <a:solidFill>
                  <a:srgbClr val="FFFF00"/>
                </a:solidFill>
              </a:rPr>
              <a:t> adres girişine bağlanmıştır. </a:t>
            </a:r>
            <a:r>
              <a:rPr lang="tr-TR" sz="1600" dirty="0" err="1">
                <a:solidFill>
                  <a:srgbClr val="FFFF00"/>
                </a:solidFill>
              </a:rPr>
              <a:t>RAM’in</a:t>
            </a:r>
            <a:r>
              <a:rPr lang="tr-TR" sz="1600" dirty="0">
                <a:solidFill>
                  <a:srgbClr val="FFFF00"/>
                </a:solidFill>
              </a:rPr>
              <a:t> 2^6 </a:t>
            </a:r>
            <a:r>
              <a:rPr lang="tr-TR" sz="1600" dirty="0" err="1">
                <a:solidFill>
                  <a:srgbClr val="FFFF00"/>
                </a:solidFill>
              </a:rPr>
              <a:t>lokasyonu</a:t>
            </a:r>
            <a:r>
              <a:rPr lang="tr-TR" sz="1600" dirty="0">
                <a:solidFill>
                  <a:srgbClr val="FFFF00"/>
                </a:solidFill>
              </a:rPr>
              <a:t> olduğu için MAR 6 bitliktir. Saklayıcı </a:t>
            </a:r>
            <a:r>
              <a:rPr lang="tr-TR" sz="1600" dirty="0" err="1">
                <a:solidFill>
                  <a:srgbClr val="FFFF00"/>
                </a:solidFill>
              </a:rPr>
              <a:t>RAM’in</a:t>
            </a:r>
            <a:r>
              <a:rPr lang="tr-TR" sz="1600" dirty="0">
                <a:solidFill>
                  <a:srgbClr val="FFFF00"/>
                </a:solidFill>
              </a:rPr>
              <a:t> içerisindedir. </a:t>
            </a:r>
          </a:p>
          <a:p>
            <a:r>
              <a:rPr lang="tr-TR" sz="1600" dirty="0">
                <a:solidFill>
                  <a:srgbClr val="FFFF00"/>
                </a:solidFill>
              </a:rPr>
              <a:t>• </a:t>
            </a:r>
            <a:r>
              <a:rPr lang="tr-TR" sz="1600" dirty="0" err="1">
                <a:solidFill>
                  <a:srgbClr val="FFFF00"/>
                </a:solidFill>
              </a:rPr>
              <a:t>MDRIn</a:t>
            </a:r>
            <a:r>
              <a:rPr lang="tr-TR" sz="1600" dirty="0">
                <a:solidFill>
                  <a:srgbClr val="FFFF00"/>
                </a:solidFill>
              </a:rPr>
              <a:t> (10 Bit): Memory Data </a:t>
            </a:r>
            <a:r>
              <a:rPr lang="tr-TR" sz="1600" dirty="0" err="1">
                <a:solidFill>
                  <a:srgbClr val="FFFF00"/>
                </a:solidFill>
              </a:rPr>
              <a:t>Register</a:t>
            </a:r>
            <a:r>
              <a:rPr lang="tr-TR" sz="1600" dirty="0">
                <a:solidFill>
                  <a:srgbClr val="FFFF00"/>
                </a:solidFill>
              </a:rPr>
              <a:t> </a:t>
            </a:r>
            <a:r>
              <a:rPr lang="tr-TR" sz="1600" dirty="0" err="1">
                <a:solidFill>
                  <a:srgbClr val="FFFF00"/>
                </a:solidFill>
              </a:rPr>
              <a:t>In</a:t>
            </a:r>
            <a:r>
              <a:rPr lang="tr-TR" sz="1600" dirty="0">
                <a:solidFill>
                  <a:srgbClr val="FFFF00"/>
                </a:solidFill>
              </a:rPr>
              <a:t>, </a:t>
            </a:r>
            <a:r>
              <a:rPr lang="tr-TR" sz="1600" dirty="0" err="1">
                <a:solidFill>
                  <a:srgbClr val="FFFF00"/>
                </a:solidFill>
              </a:rPr>
              <a:t>RAM’e</a:t>
            </a:r>
            <a:r>
              <a:rPr lang="tr-TR" sz="1600" dirty="0">
                <a:solidFill>
                  <a:srgbClr val="FFFF00"/>
                </a:solidFill>
              </a:rPr>
              <a:t> bir veri yazılacağı zaman kullanılan saklayıcıdır. </a:t>
            </a:r>
            <a:r>
              <a:rPr lang="tr-TR" sz="1600" dirty="0" err="1">
                <a:solidFill>
                  <a:srgbClr val="FFFF00"/>
                </a:solidFill>
              </a:rPr>
              <a:t>RAM’in</a:t>
            </a:r>
            <a:r>
              <a:rPr lang="tr-TR" sz="1600" dirty="0">
                <a:solidFill>
                  <a:srgbClr val="FFFF00"/>
                </a:solidFill>
              </a:rPr>
              <a:t> bir </a:t>
            </a:r>
            <a:r>
              <a:rPr lang="tr-TR" sz="1600" dirty="0" err="1">
                <a:solidFill>
                  <a:srgbClr val="FFFF00"/>
                </a:solidFill>
              </a:rPr>
              <a:t>lokasyonu</a:t>
            </a:r>
            <a:r>
              <a:rPr lang="tr-TR" sz="1600" dirty="0">
                <a:solidFill>
                  <a:srgbClr val="FFFF00"/>
                </a:solidFill>
              </a:rPr>
              <a:t> 10 bitlik olmasından ötürü, saklayıcı 10 bittir. Saklayıcı </a:t>
            </a:r>
            <a:r>
              <a:rPr lang="tr-TR" sz="1600" dirty="0" err="1">
                <a:solidFill>
                  <a:srgbClr val="FFFF00"/>
                </a:solidFill>
              </a:rPr>
              <a:t>RAM’in</a:t>
            </a:r>
            <a:r>
              <a:rPr lang="tr-TR" sz="1600" dirty="0">
                <a:solidFill>
                  <a:srgbClr val="FFFF00"/>
                </a:solidFill>
              </a:rPr>
              <a:t> içerisindedir. </a:t>
            </a:r>
          </a:p>
          <a:p>
            <a:r>
              <a:rPr lang="tr-TR" sz="1600" dirty="0">
                <a:solidFill>
                  <a:srgbClr val="FFFF00"/>
                </a:solidFill>
              </a:rPr>
              <a:t>• </a:t>
            </a:r>
            <a:r>
              <a:rPr lang="tr-TR" sz="1600" dirty="0" err="1">
                <a:solidFill>
                  <a:srgbClr val="FFFF00"/>
                </a:solidFill>
              </a:rPr>
              <a:t>RAMWr</a:t>
            </a:r>
            <a:r>
              <a:rPr lang="tr-TR" sz="1600" dirty="0">
                <a:solidFill>
                  <a:srgbClr val="FFFF00"/>
                </a:solidFill>
              </a:rPr>
              <a:t> (1 Bit): </a:t>
            </a:r>
            <a:r>
              <a:rPr lang="tr-TR" sz="1600" dirty="0" err="1">
                <a:solidFill>
                  <a:srgbClr val="FFFF00"/>
                </a:solidFill>
              </a:rPr>
              <a:t>RAM’e</a:t>
            </a:r>
            <a:r>
              <a:rPr lang="tr-TR" sz="1600" dirty="0">
                <a:solidFill>
                  <a:srgbClr val="FFFF00"/>
                </a:solidFill>
              </a:rPr>
              <a:t> veri yazılacağı durumlarda aktif edilmektedir. 1 olmadığı durumlarda </a:t>
            </a:r>
            <a:r>
              <a:rPr lang="tr-TR" sz="1600" dirty="0" err="1">
                <a:solidFill>
                  <a:srgbClr val="FFFF00"/>
                </a:solidFill>
              </a:rPr>
              <a:t>RAM’e</a:t>
            </a:r>
            <a:r>
              <a:rPr lang="tr-TR" sz="1600" dirty="0">
                <a:solidFill>
                  <a:srgbClr val="FFFF00"/>
                </a:solidFill>
              </a:rPr>
              <a:t> veri yazılmaz. Saklayıcı </a:t>
            </a:r>
            <a:r>
              <a:rPr lang="tr-TR" sz="1600" dirty="0" err="1">
                <a:solidFill>
                  <a:srgbClr val="FFFF00"/>
                </a:solidFill>
              </a:rPr>
              <a:t>RAM’in</a:t>
            </a:r>
            <a:r>
              <a:rPr lang="tr-TR" sz="1600" dirty="0">
                <a:solidFill>
                  <a:srgbClr val="FFFF00"/>
                </a:solidFill>
              </a:rPr>
              <a:t> içerisindedir. </a:t>
            </a:r>
          </a:p>
          <a:p>
            <a:r>
              <a:rPr lang="tr-TR" sz="1600" dirty="0">
                <a:solidFill>
                  <a:srgbClr val="FFFF00"/>
                </a:solidFill>
              </a:rPr>
              <a:t>• </a:t>
            </a:r>
            <a:r>
              <a:rPr lang="tr-TR" sz="1600" dirty="0" err="1">
                <a:solidFill>
                  <a:srgbClr val="FFFF00"/>
                </a:solidFill>
              </a:rPr>
              <a:t>MDROut</a:t>
            </a:r>
            <a:r>
              <a:rPr lang="tr-TR" sz="1600" dirty="0">
                <a:solidFill>
                  <a:srgbClr val="FFFF00"/>
                </a:solidFill>
              </a:rPr>
              <a:t> (10 Bit): Memory Data </a:t>
            </a:r>
            <a:r>
              <a:rPr lang="tr-TR" sz="1600" dirty="0" err="1">
                <a:solidFill>
                  <a:srgbClr val="FFFF00"/>
                </a:solidFill>
              </a:rPr>
              <a:t>Register</a:t>
            </a:r>
            <a:r>
              <a:rPr lang="tr-TR" sz="1600" dirty="0">
                <a:solidFill>
                  <a:srgbClr val="FFFF00"/>
                </a:solidFill>
              </a:rPr>
              <a:t>, </a:t>
            </a:r>
            <a:r>
              <a:rPr lang="tr-TR" sz="1600" dirty="0" err="1">
                <a:solidFill>
                  <a:srgbClr val="FFFF00"/>
                </a:solidFill>
              </a:rPr>
              <a:t>RAM’den</a:t>
            </a:r>
            <a:r>
              <a:rPr lang="tr-TR" sz="1600" dirty="0">
                <a:solidFill>
                  <a:srgbClr val="FFFF00"/>
                </a:solidFill>
              </a:rPr>
              <a:t> veri okunacağı zaman kullanılan saklayıcıdır. </a:t>
            </a:r>
            <a:r>
              <a:rPr lang="tr-TR" sz="1600" dirty="0" err="1">
                <a:solidFill>
                  <a:srgbClr val="FFFF00"/>
                </a:solidFill>
              </a:rPr>
              <a:t>RAM’in</a:t>
            </a:r>
            <a:r>
              <a:rPr lang="tr-TR" sz="1600" dirty="0">
                <a:solidFill>
                  <a:srgbClr val="FFFF00"/>
                </a:solidFill>
              </a:rPr>
              <a:t> bir </a:t>
            </a:r>
            <a:r>
              <a:rPr lang="tr-TR" sz="1600" dirty="0" err="1">
                <a:solidFill>
                  <a:srgbClr val="FFFF00"/>
                </a:solidFill>
              </a:rPr>
              <a:t>lokasyonu</a:t>
            </a:r>
            <a:r>
              <a:rPr lang="tr-TR" sz="1600" dirty="0">
                <a:solidFill>
                  <a:srgbClr val="FFFF00"/>
                </a:solidFill>
              </a:rPr>
              <a:t> 10 bit olmasından dolayı, saklayıcı 10 bittir. Saklayıcı </a:t>
            </a:r>
            <a:r>
              <a:rPr lang="tr-TR" sz="1600" dirty="0" err="1">
                <a:solidFill>
                  <a:srgbClr val="FFFF00"/>
                </a:solidFill>
              </a:rPr>
              <a:t>RAM’in</a:t>
            </a:r>
            <a:r>
              <a:rPr lang="tr-TR" sz="1600" dirty="0">
                <a:solidFill>
                  <a:srgbClr val="FFFF00"/>
                </a:solidFill>
              </a:rPr>
              <a:t> içerisindedir. </a:t>
            </a:r>
          </a:p>
          <a:p>
            <a:r>
              <a:rPr lang="tr-TR" sz="1600" dirty="0">
                <a:solidFill>
                  <a:srgbClr val="FFFF00"/>
                </a:solidFill>
              </a:rPr>
              <a:t>• IR (10 Bit): </a:t>
            </a:r>
            <a:r>
              <a:rPr lang="tr-TR" sz="1600" dirty="0" err="1">
                <a:solidFill>
                  <a:srgbClr val="FFFF00"/>
                </a:solidFill>
              </a:rPr>
              <a:t>Instruction</a:t>
            </a:r>
            <a:r>
              <a:rPr lang="tr-TR" sz="1600" dirty="0">
                <a:solidFill>
                  <a:srgbClr val="FFFF00"/>
                </a:solidFill>
              </a:rPr>
              <a:t> </a:t>
            </a:r>
            <a:r>
              <a:rPr lang="tr-TR" sz="1600" dirty="0" err="1">
                <a:solidFill>
                  <a:srgbClr val="FFFF00"/>
                </a:solidFill>
              </a:rPr>
              <a:t>Register</a:t>
            </a:r>
            <a:r>
              <a:rPr lang="tr-TR" sz="1600" dirty="0">
                <a:solidFill>
                  <a:srgbClr val="FFFF00"/>
                </a:solidFill>
              </a:rPr>
              <a:t>, </a:t>
            </a:r>
            <a:r>
              <a:rPr lang="tr-TR" sz="1600" dirty="0" err="1">
                <a:solidFill>
                  <a:srgbClr val="FFFF00"/>
                </a:solidFill>
              </a:rPr>
              <a:t>RAM’den</a:t>
            </a:r>
            <a:r>
              <a:rPr lang="tr-TR" sz="1600" dirty="0">
                <a:solidFill>
                  <a:srgbClr val="FFFF00"/>
                </a:solidFill>
              </a:rPr>
              <a:t> okunan kodun (</a:t>
            </a:r>
            <a:r>
              <a:rPr lang="tr-TR" sz="1600" dirty="0" err="1">
                <a:solidFill>
                  <a:srgbClr val="FFFF00"/>
                </a:solidFill>
              </a:rPr>
              <a:t>instruction</a:t>
            </a:r>
            <a:r>
              <a:rPr lang="tr-TR" sz="1600" dirty="0">
                <a:solidFill>
                  <a:srgbClr val="FFFF00"/>
                </a:solidFill>
              </a:rPr>
              <a:t>) saklandığı saklayıcıdır. </a:t>
            </a:r>
          </a:p>
          <a:p>
            <a:r>
              <a:rPr lang="tr-TR" sz="1600" dirty="0">
                <a:solidFill>
                  <a:srgbClr val="FFFF00"/>
                </a:solidFill>
              </a:rPr>
              <a:t>• ACC (10 Bit): </a:t>
            </a:r>
            <a:r>
              <a:rPr lang="tr-TR" sz="1600" dirty="0" err="1">
                <a:solidFill>
                  <a:srgbClr val="FFFF00"/>
                </a:solidFill>
              </a:rPr>
              <a:t>Accumulator</a:t>
            </a:r>
            <a:r>
              <a:rPr lang="tr-TR" sz="1600" dirty="0">
                <a:solidFill>
                  <a:srgbClr val="FFFF00"/>
                </a:solidFill>
              </a:rPr>
              <a:t>, aritmetik işlem sonuçlarının tutulduğu saklayıcıdır.</a:t>
            </a:r>
          </a:p>
        </p:txBody>
      </p:sp>
    </p:spTree>
    <p:extLst>
      <p:ext uri="{BB962C8B-B14F-4D97-AF65-F5344CB8AC3E}">
        <p14:creationId xmlns:p14="http://schemas.microsoft.com/office/powerpoint/2010/main" val="939535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8">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70" name="Group 12">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4"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2"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useBgFill="1">
        <p:nvSpPr>
          <p:cNvPr id="54"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descr="ekran görüntüsü içeren bir resim&#10;&#10;Açıklama otomatik olarak oluşturuldu">
            <a:extLst>
              <a:ext uri="{FF2B5EF4-FFF2-40B4-BE49-F238E27FC236}">
                <a16:creationId xmlns:a16="http://schemas.microsoft.com/office/drawing/2014/main" id="{03B311E3-CC03-461C-945A-CE826B6461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988" y="1348059"/>
            <a:ext cx="6112382" cy="4156420"/>
          </a:xfrm>
          <a:prstGeom prst="rect">
            <a:avLst/>
          </a:prstGeom>
        </p:spPr>
      </p:pic>
      <p:sp>
        <p:nvSpPr>
          <p:cNvPr id="3" name="İçerik Yer Tutucusu 2">
            <a:extLst>
              <a:ext uri="{FF2B5EF4-FFF2-40B4-BE49-F238E27FC236}">
                <a16:creationId xmlns:a16="http://schemas.microsoft.com/office/drawing/2014/main" id="{48D91002-4855-4501-8736-669FEAAA451A}"/>
              </a:ext>
            </a:extLst>
          </p:cNvPr>
          <p:cNvSpPr>
            <a:spLocks noGrp="1"/>
          </p:cNvSpPr>
          <p:nvPr>
            <p:ph idx="1"/>
          </p:nvPr>
        </p:nvSpPr>
        <p:spPr>
          <a:xfrm>
            <a:off x="7979140" y="1032577"/>
            <a:ext cx="3281004" cy="3541714"/>
          </a:xfrm>
        </p:spPr>
        <p:txBody>
          <a:bodyPr>
            <a:normAutofit fontScale="85000" lnSpcReduction="20000"/>
          </a:bodyPr>
          <a:lstStyle/>
          <a:p>
            <a:pPr marL="0" indent="0">
              <a:buNone/>
            </a:pPr>
            <a:r>
              <a:rPr lang="tr-TR" dirty="0" err="1">
                <a:solidFill>
                  <a:schemeClr val="tx2">
                    <a:lumMod val="50000"/>
                  </a:schemeClr>
                </a:solidFill>
              </a:rPr>
              <a:t>Von</a:t>
            </a:r>
            <a:r>
              <a:rPr lang="tr-TR" dirty="0">
                <a:solidFill>
                  <a:schemeClr val="tx2">
                    <a:lumMod val="50000"/>
                  </a:schemeClr>
                </a:solidFill>
              </a:rPr>
              <a:t> </a:t>
            </a:r>
            <a:r>
              <a:rPr lang="tr-TR" dirty="0" err="1">
                <a:solidFill>
                  <a:schemeClr val="tx2">
                    <a:lumMod val="50000"/>
                  </a:schemeClr>
                </a:solidFill>
              </a:rPr>
              <a:t>Neumann</a:t>
            </a:r>
            <a:r>
              <a:rPr lang="tr-TR" dirty="0">
                <a:solidFill>
                  <a:schemeClr val="tx2">
                    <a:lumMod val="50000"/>
                  </a:schemeClr>
                </a:solidFill>
              </a:rPr>
              <a:t> mimarisinde, kullanılan ünitelerin görevleri: </a:t>
            </a:r>
          </a:p>
          <a:p>
            <a:pPr marL="0" indent="0">
              <a:buNone/>
            </a:pPr>
            <a:endParaRPr lang="tr-TR" sz="1800" dirty="0">
              <a:solidFill>
                <a:srgbClr val="FFFF00"/>
              </a:solidFill>
            </a:endParaRPr>
          </a:p>
          <a:p>
            <a:pPr marL="0" indent="0">
              <a:buNone/>
            </a:pPr>
            <a:r>
              <a:rPr lang="tr-TR" sz="1800" dirty="0">
                <a:solidFill>
                  <a:srgbClr val="FFFF00"/>
                </a:solidFill>
              </a:rPr>
              <a:t> Bellek, operasyon komutlarını ve değişkenleri tutmaktadır. </a:t>
            </a:r>
          </a:p>
          <a:p>
            <a:pPr marL="0" indent="0">
              <a:buNone/>
            </a:pPr>
            <a:endParaRPr lang="tr-TR" sz="1800" dirty="0">
              <a:solidFill>
                <a:srgbClr val="FFFF00"/>
              </a:solidFill>
            </a:endParaRPr>
          </a:p>
          <a:p>
            <a:pPr marL="0" indent="0">
              <a:buNone/>
            </a:pPr>
            <a:r>
              <a:rPr lang="tr-TR" sz="1800" dirty="0">
                <a:solidFill>
                  <a:srgbClr val="FFFF00"/>
                </a:solidFill>
              </a:rPr>
              <a:t> İşlemci Ünitesi, aritmetik ve mantık  işlemlerini yapmaktadır.</a:t>
            </a:r>
          </a:p>
          <a:p>
            <a:pPr marL="0" indent="0">
              <a:buNone/>
            </a:pPr>
            <a:r>
              <a:rPr lang="tr-TR" sz="1800" dirty="0">
                <a:solidFill>
                  <a:srgbClr val="FFFF00"/>
                </a:solidFill>
              </a:rPr>
              <a:t> </a:t>
            </a:r>
          </a:p>
          <a:p>
            <a:pPr marL="0" indent="0">
              <a:buNone/>
            </a:pPr>
            <a:r>
              <a:rPr lang="tr-TR" sz="1800" dirty="0">
                <a:solidFill>
                  <a:srgbClr val="FFFF00"/>
                </a:solidFill>
              </a:rPr>
              <a:t> Kontrol Ünitesi, komutların çözülmesi için gereklidir</a:t>
            </a:r>
            <a:r>
              <a:rPr lang="tr-TR" sz="1800" dirty="0">
                <a:solidFill>
                  <a:srgbClr val="FFFFFF"/>
                </a:solidFill>
              </a:rPr>
              <a:t>.</a:t>
            </a:r>
          </a:p>
        </p:txBody>
      </p:sp>
    </p:spTree>
    <p:extLst>
      <p:ext uri="{BB962C8B-B14F-4D97-AF65-F5344CB8AC3E}">
        <p14:creationId xmlns:p14="http://schemas.microsoft.com/office/powerpoint/2010/main" val="4083070116"/>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36E4B0-061C-4896-8217-39760128AEEB}"/>
              </a:ext>
            </a:extLst>
          </p:cNvPr>
          <p:cNvSpPr>
            <a:spLocks noGrp="1"/>
          </p:cNvSpPr>
          <p:nvPr>
            <p:ph type="title"/>
          </p:nvPr>
        </p:nvSpPr>
        <p:spPr>
          <a:xfrm>
            <a:off x="116622" y="550415"/>
            <a:ext cx="9404723" cy="1597981"/>
          </a:xfrm>
        </p:spPr>
        <p:txBody>
          <a:bodyPr/>
          <a:lstStyle/>
          <a:p>
            <a:br>
              <a:rPr lang="tr-TR" dirty="0">
                <a:solidFill>
                  <a:schemeClr val="bg1"/>
                </a:solidFill>
              </a:rPr>
            </a:br>
            <a:r>
              <a:rPr lang="tr-TR" dirty="0">
                <a:solidFill>
                  <a:schemeClr val="bg1"/>
                </a:solidFill>
              </a:rPr>
              <a:t>                 </a:t>
            </a:r>
          </a:p>
        </p:txBody>
      </p:sp>
      <p:sp>
        <p:nvSpPr>
          <p:cNvPr id="3" name="İçerik Yer Tutucusu 2">
            <a:extLst>
              <a:ext uri="{FF2B5EF4-FFF2-40B4-BE49-F238E27FC236}">
                <a16:creationId xmlns:a16="http://schemas.microsoft.com/office/drawing/2014/main" id="{6ED95AA5-C540-443F-8083-8E1564BAAB37}"/>
              </a:ext>
            </a:extLst>
          </p:cNvPr>
          <p:cNvSpPr>
            <a:spLocks noGrp="1"/>
          </p:cNvSpPr>
          <p:nvPr>
            <p:ph idx="1"/>
          </p:nvPr>
        </p:nvSpPr>
        <p:spPr>
          <a:xfrm>
            <a:off x="0" y="735020"/>
            <a:ext cx="8946541" cy="4195481"/>
          </a:xfrm>
        </p:spPr>
        <p:txBody>
          <a:bodyPr>
            <a:normAutofit fontScale="25000" lnSpcReduction="20000"/>
          </a:bodyPr>
          <a:lstStyle/>
          <a:p>
            <a:pPr marL="0" indent="0">
              <a:buNone/>
            </a:pPr>
            <a:r>
              <a:rPr lang="tr-TR" sz="10800" dirty="0">
                <a:solidFill>
                  <a:srgbClr val="FFFF00"/>
                </a:solidFill>
              </a:rPr>
              <a:t>                    BELLEK</a:t>
            </a:r>
          </a:p>
          <a:p>
            <a:r>
              <a:rPr lang="tr-TR" sz="9200" dirty="0">
                <a:solidFill>
                  <a:srgbClr val="FFFF00"/>
                </a:solidFill>
              </a:rPr>
              <a:t>• 2 k x m saklama alanı vardır </a:t>
            </a:r>
          </a:p>
          <a:p>
            <a:r>
              <a:rPr lang="tr-TR" sz="9200" dirty="0">
                <a:solidFill>
                  <a:srgbClr val="FFFF00"/>
                </a:solidFill>
              </a:rPr>
              <a:t>• Adres ;</a:t>
            </a:r>
          </a:p>
          <a:p>
            <a:r>
              <a:rPr lang="tr-TR" sz="9200" dirty="0">
                <a:solidFill>
                  <a:srgbClr val="FFFF00"/>
                </a:solidFill>
              </a:rPr>
              <a:t>     • 2^k adet farklı saklama alanı vardır. </a:t>
            </a:r>
          </a:p>
          <a:p>
            <a:r>
              <a:rPr lang="tr-TR" sz="9200" dirty="0">
                <a:solidFill>
                  <a:srgbClr val="FFFF00"/>
                </a:solidFill>
              </a:rPr>
              <a:t>• İçerik ;</a:t>
            </a:r>
          </a:p>
          <a:p>
            <a:r>
              <a:rPr lang="tr-TR" sz="9200" dirty="0">
                <a:solidFill>
                  <a:srgbClr val="FFFF00"/>
                </a:solidFill>
              </a:rPr>
              <a:t>     • Her bir saklama alanı, m bitliktir. </a:t>
            </a:r>
          </a:p>
          <a:p>
            <a:r>
              <a:rPr lang="tr-TR" sz="9200" dirty="0">
                <a:solidFill>
                  <a:srgbClr val="FFFF00"/>
                </a:solidFill>
              </a:rPr>
              <a:t>• Basit operasyonlar: </a:t>
            </a:r>
          </a:p>
          <a:p>
            <a:r>
              <a:rPr lang="tr-TR" sz="9200" dirty="0">
                <a:solidFill>
                  <a:srgbClr val="FFFF00"/>
                </a:solidFill>
              </a:rPr>
              <a:t>• Yükleme ;</a:t>
            </a:r>
          </a:p>
          <a:p>
            <a:r>
              <a:rPr lang="tr-TR" sz="9200" dirty="0">
                <a:solidFill>
                  <a:srgbClr val="FFFF00"/>
                </a:solidFill>
              </a:rPr>
              <a:t>• Bellekteki bir adresten verinin okunup, bir saklayıcıya yazılmasıdır. </a:t>
            </a:r>
          </a:p>
          <a:p>
            <a:r>
              <a:rPr lang="tr-TR" sz="9200" dirty="0">
                <a:solidFill>
                  <a:srgbClr val="FFFF00"/>
                </a:solidFill>
              </a:rPr>
              <a:t>• Kaydetme ;</a:t>
            </a:r>
          </a:p>
          <a:p>
            <a:r>
              <a:rPr lang="tr-TR" sz="9200" dirty="0">
                <a:solidFill>
                  <a:srgbClr val="FFFF00"/>
                </a:solidFill>
              </a:rPr>
              <a:t>• Bir saklayıcıdaki içeriğin, bellekteki bir adrese yazılmasıdır</a:t>
            </a:r>
            <a:r>
              <a:rPr lang="tr-TR" dirty="0">
                <a:solidFill>
                  <a:srgbClr val="FFFF00"/>
                </a:solidFill>
              </a:rPr>
              <a:t>.</a:t>
            </a:r>
          </a:p>
        </p:txBody>
      </p:sp>
      <p:pic>
        <p:nvPicPr>
          <p:cNvPr id="6" name="Resim 5" descr="ekran görüntüsü içeren bir resim&#10;&#10;Açıklama otomatik olarak oluşturuldu">
            <a:extLst>
              <a:ext uri="{FF2B5EF4-FFF2-40B4-BE49-F238E27FC236}">
                <a16:creationId xmlns:a16="http://schemas.microsoft.com/office/drawing/2014/main" id="{A3533A62-EE42-42C0-8011-4673ED667051}"/>
              </a:ext>
            </a:extLst>
          </p:cNvPr>
          <p:cNvPicPr>
            <a:picLocks noChangeAspect="1"/>
          </p:cNvPicPr>
          <p:nvPr/>
        </p:nvPicPr>
        <p:blipFill rotWithShape="1">
          <a:blip r:embed="rId2">
            <a:extLst>
              <a:ext uri="{28A0092B-C50C-407E-A947-70E740481C1C}">
                <a14:useLocalDpi xmlns:a14="http://schemas.microsoft.com/office/drawing/2010/main" val="0"/>
              </a:ext>
            </a:extLst>
          </a:blip>
          <a:srcRect l="4543" r="4" b="4"/>
          <a:stretch/>
        </p:blipFill>
        <p:spPr>
          <a:xfrm>
            <a:off x="5948362" y="922797"/>
            <a:ext cx="5456279" cy="357247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0681779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81C3206-6538-4DE2-9286-3EC77232DA9C}"/>
              </a:ext>
            </a:extLst>
          </p:cNvPr>
          <p:cNvSpPr>
            <a:spLocks noGrp="1"/>
          </p:cNvSpPr>
          <p:nvPr>
            <p:ph idx="1"/>
          </p:nvPr>
        </p:nvSpPr>
        <p:spPr>
          <a:xfrm>
            <a:off x="233265" y="186612"/>
            <a:ext cx="11821885" cy="6578082"/>
          </a:xfrm>
        </p:spPr>
        <p:txBody>
          <a:bodyPr/>
          <a:lstStyle/>
          <a:p>
            <a:pPr algn="ctr"/>
            <a:r>
              <a:rPr lang="tr-TR" sz="3200" dirty="0">
                <a:solidFill>
                  <a:srgbClr val="FFFF00"/>
                </a:solidFill>
              </a:rPr>
              <a:t>İşlemci Ünitesi </a:t>
            </a:r>
          </a:p>
          <a:p>
            <a:pPr marL="0" indent="0">
              <a:buNone/>
            </a:pPr>
            <a:r>
              <a:rPr lang="tr-TR" dirty="0">
                <a:solidFill>
                  <a:schemeClr val="bg2">
                    <a:lumMod val="50000"/>
                  </a:schemeClr>
                </a:solidFill>
              </a:rPr>
              <a:t>Aritmetik işlemlerin gerçekleştirildiği bölümdür. FB-CPU’da 4 adet aritmetik işlem vardır. Bunlar toplama, çıkartma, çarpma ve bölmedir, gelen operasyon koduna göre işlemleri gerçekleştirip ACC saklayıcısına yazmaktadır</a:t>
            </a:r>
          </a:p>
          <a:p>
            <a:r>
              <a:rPr lang="tr-TR" dirty="0">
                <a:solidFill>
                  <a:schemeClr val="bg2">
                    <a:lumMod val="50000"/>
                  </a:schemeClr>
                </a:solidFill>
              </a:rPr>
              <a:t>ALU = Aritmetik ve Lojik Ünitesi </a:t>
            </a:r>
          </a:p>
          <a:p>
            <a:r>
              <a:rPr lang="tr-TR" dirty="0">
                <a:solidFill>
                  <a:schemeClr val="bg2">
                    <a:lumMod val="50000"/>
                  </a:schemeClr>
                </a:solidFill>
              </a:rPr>
              <a:t> Saklayıcılarda işlem sonuçları tutulabilir. </a:t>
            </a:r>
          </a:p>
          <a:p>
            <a:r>
              <a:rPr lang="tr-TR" dirty="0">
                <a:solidFill>
                  <a:schemeClr val="bg2">
                    <a:lumMod val="50000"/>
                  </a:schemeClr>
                </a:solidFill>
              </a:rPr>
              <a:t>ACC : </a:t>
            </a:r>
            <a:r>
              <a:rPr lang="tr-TR" dirty="0" err="1">
                <a:solidFill>
                  <a:schemeClr val="bg2">
                    <a:lumMod val="50000"/>
                  </a:schemeClr>
                </a:solidFill>
              </a:rPr>
              <a:t>Accumulator</a:t>
            </a:r>
            <a:r>
              <a:rPr lang="tr-TR" dirty="0">
                <a:solidFill>
                  <a:schemeClr val="bg2">
                    <a:lumMod val="50000"/>
                  </a:schemeClr>
                </a:solidFill>
              </a:rPr>
              <a:t>, aritmetik işlem sonuçlarının tutulduğu saklayıcıdır.</a:t>
            </a:r>
            <a:endParaRPr lang="tr-TR" dirty="0"/>
          </a:p>
          <a:p>
            <a:r>
              <a:rPr lang="tr-TR" dirty="0">
                <a:solidFill>
                  <a:schemeClr val="bg2">
                    <a:lumMod val="50000"/>
                  </a:schemeClr>
                </a:solidFill>
              </a:rPr>
              <a:t>İçerisindeki saklayıcılarda geçici değişkenler saklanmaktadır.</a:t>
            </a:r>
          </a:p>
        </p:txBody>
      </p:sp>
    </p:spTree>
    <p:extLst>
      <p:ext uri="{BB962C8B-B14F-4D97-AF65-F5344CB8AC3E}">
        <p14:creationId xmlns:p14="http://schemas.microsoft.com/office/powerpoint/2010/main" val="211505982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CE2653-C506-4CD6-AF23-EE2C24C2E7A5}"/>
              </a:ext>
            </a:extLst>
          </p:cNvPr>
          <p:cNvSpPr>
            <a:spLocks noGrp="1"/>
          </p:cNvSpPr>
          <p:nvPr>
            <p:ph type="title"/>
          </p:nvPr>
        </p:nvSpPr>
        <p:spPr>
          <a:xfrm>
            <a:off x="1141413" y="618518"/>
            <a:ext cx="9905998" cy="1478570"/>
          </a:xfrm>
        </p:spPr>
        <p:txBody>
          <a:bodyPr>
            <a:normAutofit/>
          </a:bodyPr>
          <a:lstStyle/>
          <a:p>
            <a:r>
              <a:rPr lang="tr-TR" sz="2500" dirty="0">
                <a:latin typeface="Arial Black" panose="020B0A04020102020204" pitchFamily="34" charset="0"/>
              </a:rPr>
              <a:t>    Kontrol Ünitesi</a:t>
            </a:r>
            <a:br>
              <a:rPr lang="tr-TR" sz="2500" dirty="0"/>
            </a:br>
            <a:br>
              <a:rPr lang="tr-TR" sz="2500" dirty="0"/>
            </a:br>
            <a:r>
              <a:rPr lang="tr-TR" sz="2500" dirty="0"/>
              <a:t> Programın akışını yönetir</a:t>
            </a:r>
            <a:br>
              <a:rPr lang="tr-TR" sz="2500" dirty="0"/>
            </a:br>
            <a:endParaRPr lang="tr-TR" sz="2500" dirty="0"/>
          </a:p>
        </p:txBody>
      </p:sp>
      <p:pic>
        <p:nvPicPr>
          <p:cNvPr id="6" name="Resim 5">
            <a:extLst>
              <a:ext uri="{FF2B5EF4-FFF2-40B4-BE49-F238E27FC236}">
                <a16:creationId xmlns:a16="http://schemas.microsoft.com/office/drawing/2014/main" id="{3613651D-67C4-43E3-A932-9AC1D3F7C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1" y="3580498"/>
            <a:ext cx="3494597" cy="88762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İçerik Yer Tutucusu 2">
            <a:extLst>
              <a:ext uri="{FF2B5EF4-FFF2-40B4-BE49-F238E27FC236}">
                <a16:creationId xmlns:a16="http://schemas.microsoft.com/office/drawing/2014/main" id="{1718725D-1E9E-4615-BE0C-3CCC9EECE882}"/>
              </a:ext>
            </a:extLst>
          </p:cNvPr>
          <p:cNvSpPr>
            <a:spLocks noGrp="1"/>
          </p:cNvSpPr>
          <p:nvPr>
            <p:ph idx="1"/>
          </p:nvPr>
        </p:nvSpPr>
        <p:spPr>
          <a:xfrm>
            <a:off x="5034579" y="2249487"/>
            <a:ext cx="6012832" cy="3541714"/>
          </a:xfrm>
        </p:spPr>
        <p:txBody>
          <a:bodyPr>
            <a:normAutofit/>
          </a:bodyPr>
          <a:lstStyle/>
          <a:p>
            <a:pPr marL="0" indent="0">
              <a:lnSpc>
                <a:spcPct val="110000"/>
              </a:lnSpc>
              <a:buNone/>
            </a:pPr>
            <a:r>
              <a:rPr lang="tr-TR" sz="2000" dirty="0">
                <a:solidFill>
                  <a:schemeClr val="bg1"/>
                </a:solidFill>
              </a:rPr>
              <a:t>Kontrol Ünitesi: Saklayıcılar, Aritmetik İşlem Ünitesi ve </a:t>
            </a:r>
            <a:r>
              <a:rPr lang="tr-TR" sz="2000" dirty="0" err="1">
                <a:solidFill>
                  <a:schemeClr val="bg1"/>
                </a:solidFill>
              </a:rPr>
              <a:t>RAM’e</a:t>
            </a:r>
            <a:r>
              <a:rPr lang="tr-TR" sz="2000" dirty="0">
                <a:solidFill>
                  <a:schemeClr val="bg1"/>
                </a:solidFill>
              </a:rPr>
              <a:t> verilerin birbirleri arasında transferinden sorumludurlar. İşlemci içi veri akışını </a:t>
            </a:r>
            <a:r>
              <a:rPr lang="tr-TR" sz="2000" dirty="0" err="1">
                <a:solidFill>
                  <a:schemeClr val="bg1"/>
                </a:solidFill>
              </a:rPr>
              <a:t>yönetir.Bellekten</a:t>
            </a:r>
            <a:r>
              <a:rPr lang="tr-TR" sz="2000" dirty="0">
                <a:solidFill>
                  <a:schemeClr val="bg1"/>
                </a:solidFill>
              </a:rPr>
              <a:t> program </a:t>
            </a:r>
            <a:r>
              <a:rPr lang="tr-TR" sz="2000" dirty="0" err="1">
                <a:solidFill>
                  <a:schemeClr val="bg1"/>
                </a:solidFill>
              </a:rPr>
              <a:t>counter’ın</a:t>
            </a:r>
            <a:r>
              <a:rPr lang="tr-TR" sz="2000" dirty="0">
                <a:solidFill>
                  <a:schemeClr val="bg1"/>
                </a:solidFill>
              </a:rPr>
              <a:t> </a:t>
            </a:r>
            <a:r>
              <a:rPr lang="tr-TR" sz="2000" dirty="0" err="1">
                <a:solidFill>
                  <a:schemeClr val="bg1"/>
                </a:solidFill>
              </a:rPr>
              <a:t>göstediği</a:t>
            </a:r>
            <a:r>
              <a:rPr lang="tr-TR" sz="2000" dirty="0">
                <a:solidFill>
                  <a:schemeClr val="bg1"/>
                </a:solidFill>
              </a:rPr>
              <a:t> komutu okur.</a:t>
            </a:r>
          </a:p>
          <a:p>
            <a:pPr marL="0" indent="0">
              <a:lnSpc>
                <a:spcPct val="110000"/>
              </a:lnSpc>
              <a:buNone/>
            </a:pPr>
            <a:r>
              <a:rPr lang="tr-TR" sz="2000" dirty="0" err="1">
                <a:solidFill>
                  <a:schemeClr val="bg1"/>
                </a:solidFill>
              </a:rPr>
              <a:t>Instruction</a:t>
            </a:r>
            <a:r>
              <a:rPr lang="tr-TR" sz="2000" dirty="0">
                <a:solidFill>
                  <a:schemeClr val="bg1"/>
                </a:solidFill>
              </a:rPr>
              <a:t> </a:t>
            </a:r>
            <a:r>
              <a:rPr lang="tr-TR" sz="2000" dirty="0" err="1">
                <a:solidFill>
                  <a:schemeClr val="bg1"/>
                </a:solidFill>
              </a:rPr>
              <a:t>Register</a:t>
            </a:r>
            <a:r>
              <a:rPr lang="tr-TR" sz="2000" dirty="0">
                <a:solidFill>
                  <a:schemeClr val="bg1"/>
                </a:solidFill>
              </a:rPr>
              <a:t> (IR) şu anki koşturulan komutun adresini tutmaktadır. </a:t>
            </a:r>
          </a:p>
          <a:p>
            <a:pPr marL="0" indent="0">
              <a:lnSpc>
                <a:spcPct val="110000"/>
              </a:lnSpc>
              <a:buNone/>
            </a:pPr>
            <a:r>
              <a:rPr lang="tr-TR" sz="2000" dirty="0">
                <a:solidFill>
                  <a:schemeClr val="bg1"/>
                </a:solidFill>
              </a:rPr>
              <a:t>Program Counter (PC) bir sonraki koşturulacak olan komutun adresini tutar. </a:t>
            </a:r>
          </a:p>
          <a:p>
            <a:pPr marL="0" indent="0">
              <a:lnSpc>
                <a:spcPct val="110000"/>
              </a:lnSpc>
              <a:buNone/>
            </a:pPr>
            <a:r>
              <a:rPr lang="tr-TR" sz="2000" dirty="0">
                <a:solidFill>
                  <a:schemeClr val="bg1"/>
                </a:solidFill>
              </a:rPr>
              <a:t>. </a:t>
            </a:r>
          </a:p>
        </p:txBody>
      </p:sp>
    </p:spTree>
    <p:extLst>
      <p:ext uri="{BB962C8B-B14F-4D97-AF65-F5344CB8AC3E}">
        <p14:creationId xmlns:p14="http://schemas.microsoft.com/office/powerpoint/2010/main" val="355664938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E6E865E-4A3B-45FB-90F9-B192ABC819D6}"/>
              </a:ext>
            </a:extLst>
          </p:cNvPr>
          <p:cNvSpPr>
            <a:spLocks noGrp="1"/>
          </p:cNvSpPr>
          <p:nvPr>
            <p:ph type="title"/>
          </p:nvPr>
        </p:nvSpPr>
        <p:spPr>
          <a:xfrm>
            <a:off x="487532" y="887767"/>
            <a:ext cx="4528352" cy="800948"/>
          </a:xfrm>
        </p:spPr>
        <p:txBody>
          <a:bodyPr>
            <a:normAutofit fontScale="90000"/>
          </a:bodyPr>
          <a:lstStyle/>
          <a:p>
            <a:br>
              <a:rPr lang="tr-TR" sz="1800" dirty="0"/>
            </a:br>
            <a:br>
              <a:rPr lang="tr-TR" sz="1800" dirty="0"/>
            </a:br>
            <a:r>
              <a:rPr lang="tr-TR" sz="1800" dirty="0">
                <a:solidFill>
                  <a:schemeClr val="bg1"/>
                </a:solidFill>
              </a:rPr>
              <a:t>İşlemci 10 Adet komutu desteklemektedir;</a:t>
            </a:r>
            <a:br>
              <a:rPr lang="tr-TR" sz="1800" dirty="0"/>
            </a:br>
            <a:br>
              <a:rPr lang="tr-TR" sz="1800" dirty="0"/>
            </a:br>
            <a:r>
              <a:rPr lang="en-US" sz="1800" dirty="0">
                <a:solidFill>
                  <a:schemeClr val="bg1"/>
                </a:solidFill>
              </a:rPr>
              <a:t>FB-CPU ISA (Instruction Set Architecture)</a:t>
            </a:r>
            <a:r>
              <a:rPr lang="tr-TR" sz="1800" dirty="0">
                <a:solidFill>
                  <a:schemeClr val="bg1"/>
                </a:solidFill>
              </a:rPr>
              <a:t>.</a:t>
            </a:r>
            <a:br>
              <a:rPr lang="tr-TR" sz="1800" dirty="0">
                <a:solidFill>
                  <a:schemeClr val="bg1"/>
                </a:solidFill>
              </a:rPr>
            </a:br>
            <a:endParaRPr lang="tr-TR" sz="1800" dirty="0">
              <a:solidFill>
                <a:schemeClr val="bg1"/>
              </a:solidFill>
            </a:endParaRPr>
          </a:p>
        </p:txBody>
      </p:sp>
      <p:pic>
        <p:nvPicPr>
          <p:cNvPr id="5" name="İçerik Yer Tutucusu 4">
            <a:extLst>
              <a:ext uri="{FF2B5EF4-FFF2-40B4-BE49-F238E27FC236}">
                <a16:creationId xmlns:a16="http://schemas.microsoft.com/office/drawing/2014/main" id="{3FC6E5BF-EC88-4DEE-AEE3-7E556E38714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3077" t="12226" r="32527" b="33396"/>
          <a:stretch/>
        </p:blipFill>
        <p:spPr>
          <a:xfrm>
            <a:off x="417251" y="1853248"/>
            <a:ext cx="5877018" cy="4904956"/>
          </a:xfrm>
        </p:spPr>
      </p:pic>
      <p:pic>
        <p:nvPicPr>
          <p:cNvPr id="8" name="Resim 7">
            <a:extLst>
              <a:ext uri="{FF2B5EF4-FFF2-40B4-BE49-F238E27FC236}">
                <a16:creationId xmlns:a16="http://schemas.microsoft.com/office/drawing/2014/main" id="{BB471048-F1FD-46CE-B3A0-767D4068F85F}"/>
              </a:ext>
            </a:extLst>
          </p:cNvPr>
          <p:cNvPicPr>
            <a:picLocks noChangeAspect="1"/>
          </p:cNvPicPr>
          <p:nvPr/>
        </p:nvPicPr>
        <p:blipFill rotWithShape="1">
          <a:blip r:embed="rId2">
            <a:extLst>
              <a:ext uri="{28A0092B-C50C-407E-A947-70E740481C1C}">
                <a14:useLocalDpi xmlns:a14="http://schemas.microsoft.com/office/drawing/2010/main" val="0"/>
              </a:ext>
            </a:extLst>
          </a:blip>
          <a:srcRect l="43763" t="76763" r="43058" b="4079"/>
          <a:stretch/>
        </p:blipFill>
        <p:spPr>
          <a:xfrm>
            <a:off x="6702642" y="3597937"/>
            <a:ext cx="4918228" cy="2831978"/>
          </a:xfrm>
          <a:prstGeom prst="rect">
            <a:avLst/>
          </a:prstGeom>
        </p:spPr>
      </p:pic>
      <p:sp>
        <p:nvSpPr>
          <p:cNvPr id="3" name="Metin kutusu 2">
            <a:extLst>
              <a:ext uri="{FF2B5EF4-FFF2-40B4-BE49-F238E27FC236}">
                <a16:creationId xmlns:a16="http://schemas.microsoft.com/office/drawing/2014/main" id="{DFAC2AF7-D374-4065-AD69-2879FBA58890}"/>
              </a:ext>
            </a:extLst>
          </p:cNvPr>
          <p:cNvSpPr txBox="1"/>
          <p:nvPr/>
        </p:nvSpPr>
        <p:spPr>
          <a:xfrm>
            <a:off x="6702642" y="3059668"/>
            <a:ext cx="4758431" cy="369332"/>
          </a:xfrm>
          <a:prstGeom prst="rect">
            <a:avLst/>
          </a:prstGeom>
          <a:noFill/>
        </p:spPr>
        <p:txBody>
          <a:bodyPr wrap="square" rtlCol="0">
            <a:spAutoFit/>
          </a:bodyPr>
          <a:lstStyle/>
          <a:p>
            <a:r>
              <a:rPr lang="tr-TR" dirty="0">
                <a:solidFill>
                  <a:schemeClr val="bg1"/>
                </a:solidFill>
              </a:rPr>
              <a:t>FB-CPU Örnek Komut </a:t>
            </a:r>
            <a:r>
              <a:rPr lang="tr-TR" dirty="0" err="1">
                <a:solidFill>
                  <a:schemeClr val="bg1"/>
                </a:solidFill>
              </a:rPr>
              <a:t>Binary</a:t>
            </a:r>
            <a:r>
              <a:rPr lang="tr-TR" dirty="0">
                <a:solidFill>
                  <a:schemeClr val="bg1"/>
                </a:solidFill>
              </a:rPr>
              <a:t> Gösterimi</a:t>
            </a:r>
          </a:p>
        </p:txBody>
      </p:sp>
    </p:spTree>
    <p:extLst>
      <p:ext uri="{BB962C8B-B14F-4D97-AF65-F5344CB8AC3E}">
        <p14:creationId xmlns:p14="http://schemas.microsoft.com/office/powerpoint/2010/main" val="2961958780"/>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TM04033919[[fn=Devre]]</Template>
  <TotalTime>481</TotalTime>
  <Words>701</Words>
  <Application>Microsoft Office PowerPoint</Application>
  <PresentationFormat>Geniş ekran</PresentationFormat>
  <Paragraphs>71</Paragraphs>
  <Slides>17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17</vt:i4>
      </vt:variant>
    </vt:vector>
  </HeadingPairs>
  <TitlesOfParts>
    <vt:vector size="22" baseType="lpstr">
      <vt:lpstr>Arial</vt:lpstr>
      <vt:lpstr>Arial Black</vt:lpstr>
      <vt:lpstr>Bernard MT Condensed</vt:lpstr>
      <vt:lpstr>Tw Cen MT</vt:lpstr>
      <vt:lpstr>Devre</vt:lpstr>
      <vt:lpstr>FB cpu yapımı </vt:lpstr>
      <vt:lpstr>Projenin tanımı</vt:lpstr>
      <vt:lpstr>Von Neumann mimarisi </vt:lpstr>
      <vt:lpstr>PowerPoint Sunusu</vt:lpstr>
      <vt:lpstr>PowerPoint Sunusu</vt:lpstr>
      <vt:lpstr>                  </vt:lpstr>
      <vt:lpstr>PowerPoint Sunusu</vt:lpstr>
      <vt:lpstr>    Kontrol Ünitesi   Programın akışını yönetir </vt:lpstr>
      <vt:lpstr>  İşlemci 10 Adet komutu desteklemektedir;  FB-CPU ISA (Instruction Set Architecture). </vt:lpstr>
      <vt:lpstr>FB-CPU Durum MakinEsİ Gösterimi</vt:lpstr>
      <vt:lpstr>PowerPoint Sunusu</vt:lpstr>
      <vt:lpstr>PowerPoint Sunusu</vt:lpstr>
      <vt:lpstr>PowerPoint Sunusu</vt:lpstr>
      <vt:lpstr>PowerPoint Sunusu</vt:lpstr>
      <vt:lpstr>PowerPoint Sunusu</vt:lpstr>
      <vt:lpstr>PowerPoint Sunusu</vt:lpstr>
      <vt:lpstr>  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FBU CPU</dc:title>
  <dc:creator>İlhan Ersoy</dc:creator>
  <cp:lastModifiedBy>Mehmet Rauf Füzün</cp:lastModifiedBy>
  <cp:revision>35</cp:revision>
  <dcterms:created xsi:type="dcterms:W3CDTF">2020-01-03T09:51:12Z</dcterms:created>
  <dcterms:modified xsi:type="dcterms:W3CDTF">2020-01-12T18:09:29Z</dcterms:modified>
</cp:coreProperties>
</file>