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11091907" r:id="rId3"/>
    <p:sldId id="11091908" r:id="rId4"/>
    <p:sldId id="11091912" r:id="rId5"/>
    <p:sldId id="11091914" r:id="rId6"/>
    <p:sldId id="11091911" r:id="rId7"/>
    <p:sldId id="11091913" r:id="rId8"/>
    <p:sldId id="11091915" r:id="rId9"/>
    <p:sldId id="11091916" r:id="rId10"/>
    <p:sldId id="11091917" r:id="rId11"/>
    <p:sldId id="11091918" r:id="rId12"/>
    <p:sldId id="11091919" r:id="rId13"/>
    <p:sldId id="11091920" r:id="rId14"/>
    <p:sldId id="11091921" r:id="rId15"/>
    <p:sldId id="11091922" r:id="rId16"/>
    <p:sldId id="11091923" r:id="rId17"/>
    <p:sldId id="11091924" r:id="rId18"/>
    <p:sldId id="11091926" r:id="rId19"/>
    <p:sldId id="11091927" r:id="rId20"/>
    <p:sldId id="11091928" r:id="rId21"/>
    <p:sldId id="11091925" r:id="rId22"/>
    <p:sldId id="11091929" r:id="rId23"/>
    <p:sldId id="11091930" r:id="rId24"/>
    <p:sldId id="11091910" r:id="rId25"/>
    <p:sldId id="11091932" r:id="rId26"/>
    <p:sldId id="289" r:id="rId27"/>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800"/>
    <a:srgbClr val="0093A1"/>
    <a:srgbClr val="27738C"/>
    <a:srgbClr val="000000"/>
    <a:srgbClr val="34776F"/>
    <a:srgbClr val="FFFFFF"/>
    <a:srgbClr val="FFC000"/>
    <a:srgbClr val="F6AA26"/>
    <a:srgbClr val="EA552A"/>
    <a:srgbClr val="009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5900" autoAdjust="0"/>
  </p:normalViewPr>
  <p:slideViewPr>
    <p:cSldViewPr snapToGrid="0">
      <p:cViewPr varScale="1">
        <p:scale>
          <a:sx n="80" d="100"/>
          <a:sy n="80" d="100"/>
        </p:scale>
        <p:origin x="9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35" d="100"/>
          <a:sy n="35" d="100"/>
        </p:scale>
        <p:origin x="3196" y="9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B6D526-2F89-4F9A-98B0-E5C0FDF3120A}" type="datetimeFigureOut">
              <a:rPr lang="zh-CN" altLang="en-US" smtClean="0"/>
              <a:t>2023/12/28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E5078F-C3CE-410D-AB58-993CCF51170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panose="02000503000000020004"/>
      </a:defRPr>
    </a:lvl1pPr>
    <a:lvl2pPr indent="228600" defTabSz="457200">
      <a:lnSpc>
        <a:spcPct val="118000"/>
      </a:lnSpc>
      <a:defRPr sz="2200">
        <a:latin typeface="+mn-lt"/>
        <a:ea typeface="+mn-ea"/>
        <a:cs typeface="+mn-cs"/>
        <a:sym typeface="Helvetica Neue" panose="02000503000000020004"/>
      </a:defRPr>
    </a:lvl2pPr>
    <a:lvl3pPr indent="457200" defTabSz="457200">
      <a:lnSpc>
        <a:spcPct val="118000"/>
      </a:lnSpc>
      <a:defRPr sz="2200">
        <a:latin typeface="+mn-lt"/>
        <a:ea typeface="+mn-ea"/>
        <a:cs typeface="+mn-cs"/>
        <a:sym typeface="Helvetica Neue" panose="02000503000000020004"/>
      </a:defRPr>
    </a:lvl3pPr>
    <a:lvl4pPr indent="685800" defTabSz="457200">
      <a:lnSpc>
        <a:spcPct val="118000"/>
      </a:lnSpc>
      <a:defRPr sz="2200">
        <a:latin typeface="+mn-lt"/>
        <a:ea typeface="+mn-ea"/>
        <a:cs typeface="+mn-cs"/>
        <a:sym typeface="Helvetica Neue" panose="02000503000000020004"/>
      </a:defRPr>
    </a:lvl4pPr>
    <a:lvl5pPr indent="914400" defTabSz="457200">
      <a:lnSpc>
        <a:spcPct val="118000"/>
      </a:lnSpc>
      <a:defRPr sz="2200">
        <a:latin typeface="+mn-lt"/>
        <a:ea typeface="+mn-ea"/>
        <a:cs typeface="+mn-cs"/>
        <a:sym typeface="Helvetica Neue" panose="02000503000000020004"/>
      </a:defRPr>
    </a:lvl5pPr>
    <a:lvl6pPr indent="1143000" defTabSz="457200">
      <a:lnSpc>
        <a:spcPct val="118000"/>
      </a:lnSpc>
      <a:defRPr sz="2200">
        <a:latin typeface="+mn-lt"/>
        <a:ea typeface="+mn-ea"/>
        <a:cs typeface="+mn-cs"/>
        <a:sym typeface="Helvetica Neue" panose="02000503000000020004"/>
      </a:defRPr>
    </a:lvl6pPr>
    <a:lvl7pPr indent="1371600" defTabSz="457200">
      <a:lnSpc>
        <a:spcPct val="118000"/>
      </a:lnSpc>
      <a:defRPr sz="2200">
        <a:latin typeface="+mn-lt"/>
        <a:ea typeface="+mn-ea"/>
        <a:cs typeface="+mn-cs"/>
        <a:sym typeface="Helvetica Neue" panose="02000503000000020004"/>
      </a:defRPr>
    </a:lvl7pPr>
    <a:lvl8pPr indent="1600200" defTabSz="457200">
      <a:lnSpc>
        <a:spcPct val="118000"/>
      </a:lnSpc>
      <a:defRPr sz="2200">
        <a:latin typeface="+mn-lt"/>
        <a:ea typeface="+mn-ea"/>
        <a:cs typeface="+mn-cs"/>
        <a:sym typeface="Helvetica Neue" panose="02000503000000020004"/>
      </a:defRPr>
    </a:lvl8pPr>
    <a:lvl9pPr indent="1828800" defTabSz="45720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12</a:t>
            </a:fld>
            <a:endParaRPr kumimoji="1" lang="zh-CN" altLang="en-US"/>
          </a:p>
        </p:txBody>
      </p:sp>
    </p:spTree>
    <p:extLst>
      <p:ext uri="{BB962C8B-B14F-4D97-AF65-F5344CB8AC3E}">
        <p14:creationId xmlns:p14="http://schemas.microsoft.com/office/powerpoint/2010/main" val="368441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13</a:t>
            </a:fld>
            <a:endParaRPr kumimoji="1" lang="zh-CN" altLang="en-US"/>
          </a:p>
        </p:txBody>
      </p:sp>
    </p:spTree>
    <p:extLst>
      <p:ext uri="{BB962C8B-B14F-4D97-AF65-F5344CB8AC3E}">
        <p14:creationId xmlns:p14="http://schemas.microsoft.com/office/powerpoint/2010/main" val="90888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14</a:t>
            </a:fld>
            <a:endParaRPr kumimoji="1" lang="zh-CN" altLang="en-US"/>
          </a:p>
        </p:txBody>
      </p:sp>
    </p:spTree>
    <p:extLst>
      <p:ext uri="{BB962C8B-B14F-4D97-AF65-F5344CB8AC3E}">
        <p14:creationId xmlns:p14="http://schemas.microsoft.com/office/powerpoint/2010/main" val="248300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15</a:t>
            </a:fld>
            <a:endParaRPr kumimoji="1" lang="zh-CN" altLang="en-US"/>
          </a:p>
        </p:txBody>
      </p:sp>
    </p:spTree>
    <p:extLst>
      <p:ext uri="{BB962C8B-B14F-4D97-AF65-F5344CB8AC3E}">
        <p14:creationId xmlns:p14="http://schemas.microsoft.com/office/powerpoint/2010/main" val="284447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16</a:t>
            </a:fld>
            <a:endParaRPr kumimoji="1" lang="zh-CN" altLang="en-US"/>
          </a:p>
        </p:txBody>
      </p:sp>
    </p:spTree>
    <p:extLst>
      <p:ext uri="{BB962C8B-B14F-4D97-AF65-F5344CB8AC3E}">
        <p14:creationId xmlns:p14="http://schemas.microsoft.com/office/powerpoint/2010/main" val="50159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17</a:t>
            </a:fld>
            <a:endParaRPr kumimoji="1" lang="zh-CN" altLang="en-US"/>
          </a:p>
        </p:txBody>
      </p:sp>
    </p:spTree>
    <p:extLst>
      <p:ext uri="{BB962C8B-B14F-4D97-AF65-F5344CB8AC3E}">
        <p14:creationId xmlns:p14="http://schemas.microsoft.com/office/powerpoint/2010/main" val="216411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18</a:t>
            </a:fld>
            <a:endParaRPr kumimoji="1" lang="zh-CN" altLang="en-US"/>
          </a:p>
        </p:txBody>
      </p:sp>
    </p:spTree>
    <p:extLst>
      <p:ext uri="{BB962C8B-B14F-4D97-AF65-F5344CB8AC3E}">
        <p14:creationId xmlns:p14="http://schemas.microsoft.com/office/powerpoint/2010/main" val="303311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19</a:t>
            </a:fld>
            <a:endParaRPr kumimoji="1" lang="zh-CN" altLang="en-US"/>
          </a:p>
        </p:txBody>
      </p:sp>
    </p:spTree>
    <p:extLst>
      <p:ext uri="{BB962C8B-B14F-4D97-AF65-F5344CB8AC3E}">
        <p14:creationId xmlns:p14="http://schemas.microsoft.com/office/powerpoint/2010/main" val="403795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20</a:t>
            </a:fld>
            <a:endParaRPr kumimoji="1" lang="zh-CN" altLang="en-US"/>
          </a:p>
        </p:txBody>
      </p:sp>
    </p:spTree>
    <p:extLst>
      <p:ext uri="{BB962C8B-B14F-4D97-AF65-F5344CB8AC3E}">
        <p14:creationId xmlns:p14="http://schemas.microsoft.com/office/powerpoint/2010/main" val="52647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21</a:t>
            </a:fld>
            <a:endParaRPr kumimoji="1" lang="zh-CN" altLang="en-US"/>
          </a:p>
        </p:txBody>
      </p:sp>
    </p:spTree>
    <p:extLst>
      <p:ext uri="{BB962C8B-B14F-4D97-AF65-F5344CB8AC3E}">
        <p14:creationId xmlns:p14="http://schemas.microsoft.com/office/powerpoint/2010/main" val="59417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3</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22</a:t>
            </a:fld>
            <a:endParaRPr kumimoji="1" lang="zh-CN" altLang="en-US"/>
          </a:p>
        </p:txBody>
      </p:sp>
    </p:spTree>
    <p:extLst>
      <p:ext uri="{BB962C8B-B14F-4D97-AF65-F5344CB8AC3E}">
        <p14:creationId xmlns:p14="http://schemas.microsoft.com/office/powerpoint/2010/main" val="47714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23</a:t>
            </a:fld>
            <a:endParaRPr kumimoji="1" lang="zh-CN" altLang="en-US"/>
          </a:p>
        </p:txBody>
      </p:sp>
    </p:spTree>
    <p:extLst>
      <p:ext uri="{BB962C8B-B14F-4D97-AF65-F5344CB8AC3E}">
        <p14:creationId xmlns:p14="http://schemas.microsoft.com/office/powerpoint/2010/main" val="1586098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24</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25</a:t>
            </a:fld>
            <a:endParaRPr kumimoji="1" lang="zh-CN" altLang="en-US"/>
          </a:p>
        </p:txBody>
      </p:sp>
    </p:spTree>
    <p:extLst>
      <p:ext uri="{BB962C8B-B14F-4D97-AF65-F5344CB8AC3E}">
        <p14:creationId xmlns:p14="http://schemas.microsoft.com/office/powerpoint/2010/main" val="1374245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0DAFB27-F130-496E-A452-9CDEA297423A}"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5</a:t>
            </a:fld>
            <a:endParaRPr kumimoji="1" lang="zh-CN" altLang="en-US"/>
          </a:p>
        </p:txBody>
      </p:sp>
    </p:spTree>
    <p:extLst>
      <p:ext uri="{BB962C8B-B14F-4D97-AF65-F5344CB8AC3E}">
        <p14:creationId xmlns:p14="http://schemas.microsoft.com/office/powerpoint/2010/main" val="31370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6</a:t>
            </a:fld>
            <a:endParaRPr kumimoji="1" lang="zh-CN" altLang="en-US"/>
          </a:p>
        </p:txBody>
      </p:sp>
    </p:spTree>
    <p:extLst>
      <p:ext uri="{BB962C8B-B14F-4D97-AF65-F5344CB8AC3E}">
        <p14:creationId xmlns:p14="http://schemas.microsoft.com/office/powerpoint/2010/main" val="364986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7</a:t>
            </a:fld>
            <a:endParaRPr kumimoji="1" lang="zh-CN" altLang="en-US"/>
          </a:p>
        </p:txBody>
      </p:sp>
    </p:spTree>
    <p:extLst>
      <p:ext uri="{BB962C8B-B14F-4D97-AF65-F5344CB8AC3E}">
        <p14:creationId xmlns:p14="http://schemas.microsoft.com/office/powerpoint/2010/main" val="243595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8</a:t>
            </a:fld>
            <a:endParaRPr kumimoji="1" lang="zh-CN" altLang="en-US"/>
          </a:p>
        </p:txBody>
      </p:sp>
    </p:spTree>
    <p:extLst>
      <p:ext uri="{BB962C8B-B14F-4D97-AF65-F5344CB8AC3E}">
        <p14:creationId xmlns:p14="http://schemas.microsoft.com/office/powerpoint/2010/main" val="276118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9</a:t>
            </a:fld>
            <a:endParaRPr kumimoji="1" lang="zh-CN" altLang="en-US"/>
          </a:p>
        </p:txBody>
      </p:sp>
    </p:spTree>
    <p:extLst>
      <p:ext uri="{BB962C8B-B14F-4D97-AF65-F5344CB8AC3E}">
        <p14:creationId xmlns:p14="http://schemas.microsoft.com/office/powerpoint/2010/main" val="162307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10</a:t>
            </a:fld>
            <a:endParaRPr kumimoji="1" lang="zh-CN" altLang="en-US"/>
          </a:p>
        </p:txBody>
      </p:sp>
    </p:spTree>
    <p:extLst>
      <p:ext uri="{BB962C8B-B14F-4D97-AF65-F5344CB8AC3E}">
        <p14:creationId xmlns:p14="http://schemas.microsoft.com/office/powerpoint/2010/main" val="159795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C1B925E-7AED-894F-A007-FDB26EE6229A}" type="slidenum">
              <a:rPr kumimoji="1" lang="zh-CN" altLang="en-US" smtClean="0"/>
              <a:t>11</a:t>
            </a:fld>
            <a:endParaRPr kumimoji="1" lang="zh-CN" altLang="en-US"/>
          </a:p>
        </p:txBody>
      </p:sp>
    </p:spTree>
    <p:extLst>
      <p:ext uri="{BB962C8B-B14F-4D97-AF65-F5344CB8AC3E}">
        <p14:creationId xmlns:p14="http://schemas.microsoft.com/office/powerpoint/2010/main" val="204462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版式">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7FA7F-A53B-4E43-AF4A-DAA343137FF4}" type="datetime1">
              <a:rPr lang="zh-CN" altLang="en-US" smtClean="0"/>
              <a:t>2023/12/28</a:t>
            </a:fld>
            <a:endParaRPr lang="zh-CN" altLang="en-US"/>
          </a:p>
        </p:txBody>
      </p:sp>
      <p:sp>
        <p:nvSpPr>
          <p:cNvPr id="3" name="Footer Placeholder 2"/>
          <p:cNvSpPr>
            <a:spLocks noGrp="1"/>
          </p:cNvSpPr>
          <p:nvPr>
            <p:ph type="ftr" sz="quarter" idx="11"/>
          </p:nvPr>
        </p:nvSpPr>
        <p:spPr/>
        <p:txBody>
          <a:bodyPr/>
          <a:lstStyle/>
          <a:p>
            <a:r>
              <a:rPr lang="en-US" altLang="zh-CN"/>
              <a:t>1</a:t>
            </a:r>
            <a:endParaRPr lang="zh-CN" altLang="en-US"/>
          </a:p>
        </p:txBody>
      </p:sp>
      <p:sp>
        <p:nvSpPr>
          <p:cNvPr id="5" name="Slide Number Placeholder 6"/>
          <p:cNvSpPr>
            <a:spLocks noGrp="1"/>
          </p:cNvSpPr>
          <p:nvPr>
            <p:ph type="sldNum" sz="quarter" idx="4"/>
          </p:nvPr>
        </p:nvSpPr>
        <p:spPr>
          <a:xfrm>
            <a:off x="8763000" y="6356351"/>
            <a:ext cx="2743200" cy="365125"/>
          </a:xfrm>
          <a:prstGeom prst="rect">
            <a:avLst/>
          </a:prstGeom>
        </p:spPr>
        <p:txBody>
          <a:bodyPr/>
          <a:lstStyle>
            <a:lvl1pPr algn="r">
              <a:defRPr sz="1335">
                <a:solidFill>
                  <a:schemeClr val="tx2">
                    <a:lumMod val="75000"/>
                  </a:schemeClr>
                </a:solidFill>
                <a:latin typeface="微软雅黑" panose="020B0503020204020204" pitchFamily="34" charset="-122"/>
                <a:ea typeface="微软雅黑" panose="020B0503020204020204" pitchFamily="34" charset="-122"/>
              </a:defRPr>
            </a:lvl1pPr>
          </a:lstStyle>
          <a:p>
            <a:pPr algn="r"/>
            <a:fld id="{1D5E40EB-676B-4129-923F-375DC81D8FE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7FA7F-A53B-4E43-AF4A-DAA343137FF4}" type="datetime1">
              <a:rPr lang="zh-CN" altLang="en-US" smtClean="0"/>
              <a:t>2023/12/28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1</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40EB-676B-4129-923F-375DC81D8F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22"/>
          <p:cNvPicPr>
            <a:picLocks noChangeAspect="1"/>
          </p:cNvPicPr>
          <p:nvPr/>
        </p:nvPicPr>
        <p:blipFill>
          <a:blip r:embed="rId2"/>
          <a:stretch>
            <a:fillRect/>
          </a:stretch>
        </p:blipFill>
        <p:spPr>
          <a:xfrm>
            <a:off x="5058337" y="4409613"/>
            <a:ext cx="1930232" cy="769242"/>
          </a:xfrm>
          <a:prstGeom prst="rect">
            <a:avLst/>
          </a:prstGeom>
        </p:spPr>
      </p:pic>
      <p:sp>
        <p:nvSpPr>
          <p:cNvPr id="9" name="标题 8"/>
          <p:cNvSpPr>
            <a:spLocks noGrp="1"/>
          </p:cNvSpPr>
          <p:nvPr>
            <p:ph type="title"/>
          </p:nvPr>
        </p:nvSpPr>
        <p:spPr>
          <a:xfrm>
            <a:off x="2935287" y="644055"/>
            <a:ext cx="6321425" cy="1878496"/>
          </a:xfrm>
        </p:spPr>
        <p:txBody>
          <a:bodyPr>
            <a:noAutofit/>
          </a:bodyPr>
          <a:lstStyle/>
          <a:p>
            <a:pPr algn="l">
              <a:lnSpc>
                <a:spcPct val="9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素质教师试讲</a:t>
            </a:r>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冒泡排序</a:t>
            </a:r>
          </a:p>
        </p:txBody>
      </p:sp>
      <p:sp>
        <p:nvSpPr>
          <p:cNvPr id="11" name="标题 8"/>
          <p:cNvSpPr>
            <a:spLocks noGrp="1"/>
          </p:cNvSpPr>
          <p:nvPr/>
        </p:nvSpPr>
        <p:spPr>
          <a:xfrm>
            <a:off x="5818999" y="4605320"/>
            <a:ext cx="1278082" cy="377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90000"/>
              </a:lnSpc>
            </a:pPr>
            <a:r>
              <a:rPr lang="en-US" altLang="zh-CN" sz="2000" dirty="0">
                <a:solidFill>
                  <a:schemeClr val="bg1"/>
                </a:solidFill>
                <a:latin typeface="Alibaba PuHuiTi" panose="00020600040101010101" charset="-122"/>
                <a:ea typeface="Alibaba PuHuiTi" panose="00020600040101010101" charset="-122"/>
              </a:rPr>
              <a:t>xxx</a:t>
            </a:r>
            <a:endParaRPr lang="zh-CN" altLang="en-US" sz="2000" dirty="0">
              <a:solidFill>
                <a:schemeClr val="bg1"/>
              </a:solidFill>
              <a:latin typeface="Alibaba PuHuiTi" panose="00020600040101010101" charset="-122"/>
              <a:ea typeface="Alibaba PuHuiTi" panose="0002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3641666" y="1070668"/>
            <a:ext cx="3005452"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cxnSp>
        <p:nvCxnSpPr>
          <p:cNvPr id="26" name="连接符: 曲线 25">
            <a:extLst>
              <a:ext uri="{FF2B5EF4-FFF2-40B4-BE49-F238E27FC236}">
                <a16:creationId xmlns:a16="http://schemas.microsoft.com/office/drawing/2014/main" id="{B33AA0A6-F788-E1E5-2E76-D07CB3E771FC}"/>
              </a:ext>
            </a:extLst>
          </p:cNvPr>
          <p:cNvCxnSpPr>
            <a:cxnSpLocks/>
            <a:stCxn id="17" idx="4"/>
            <a:endCxn id="15" idx="4"/>
          </p:cNvCxnSpPr>
          <p:nvPr/>
        </p:nvCxnSpPr>
        <p:spPr>
          <a:xfrm rot="16200000" flipH="1">
            <a:off x="5147445" y="1584024"/>
            <a:ext cx="177616" cy="1548713"/>
          </a:xfrm>
          <a:prstGeom prst="curvedConnector3">
            <a:avLst>
              <a:gd name="adj1" fmla="val 228705"/>
            </a:avLst>
          </a:prstGeom>
          <a:ln w="57150">
            <a:solidFill>
              <a:srgbClr val="00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11" name="矩形: 圆角 10">
            <a:extLst>
              <a:ext uri="{FF2B5EF4-FFF2-40B4-BE49-F238E27FC236}">
                <a16:creationId xmlns:a16="http://schemas.microsoft.com/office/drawing/2014/main" id="{232E5C1C-C154-17E6-E379-5736E7EAE9B4}"/>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12" name="文本框 11">
            <a:extLst>
              <a:ext uri="{FF2B5EF4-FFF2-40B4-BE49-F238E27FC236}">
                <a16:creationId xmlns:a16="http://schemas.microsoft.com/office/drawing/2014/main" id="{63C4F38E-8354-91C1-0CED-8393539E09EF}"/>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78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5282068" y="984078"/>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3" name="文本框 2">
            <a:extLst>
              <a:ext uri="{FF2B5EF4-FFF2-40B4-BE49-F238E27FC236}">
                <a16:creationId xmlns:a16="http://schemas.microsoft.com/office/drawing/2014/main" id="{E94434F8-9A13-2E60-A892-1A889778D593}"/>
              </a:ext>
            </a:extLst>
          </p:cNvPr>
          <p:cNvSpPr txBox="1"/>
          <p:nvPr/>
        </p:nvSpPr>
        <p:spPr>
          <a:xfrm>
            <a:off x="6610933" y="1690871"/>
            <a:ext cx="543739" cy="523220"/>
          </a:xfrm>
          <a:prstGeom prst="rect">
            <a:avLst/>
          </a:prstGeom>
          <a:noFill/>
        </p:spPr>
        <p:txBody>
          <a:bodyPr wrap="none" rtlCol="0">
            <a:spAutoFit/>
          </a:bodyPr>
          <a:lstStyle/>
          <a:p>
            <a:r>
              <a:rPr lang="zh-CN" altLang="en-US" sz="2800" b="1" dirty="0"/>
              <a:t>＜</a:t>
            </a:r>
          </a:p>
        </p:txBody>
      </p:sp>
      <p:sp>
        <p:nvSpPr>
          <p:cNvPr id="7" name="矩形: 圆角 6">
            <a:extLst>
              <a:ext uri="{FF2B5EF4-FFF2-40B4-BE49-F238E27FC236}">
                <a16:creationId xmlns:a16="http://schemas.microsoft.com/office/drawing/2014/main" id="{96919448-296B-8586-82A4-634AAFEFC8A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8" name="文本框 7">
            <a:extLst>
              <a:ext uri="{FF2B5EF4-FFF2-40B4-BE49-F238E27FC236}">
                <a16:creationId xmlns:a16="http://schemas.microsoft.com/office/drawing/2014/main" id="{92A33315-A7B9-1E3F-B229-1345144413CC}"/>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568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5282068" y="984078"/>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7" name="文本框 6">
            <a:extLst>
              <a:ext uri="{FF2B5EF4-FFF2-40B4-BE49-F238E27FC236}">
                <a16:creationId xmlns:a16="http://schemas.microsoft.com/office/drawing/2014/main" id="{4FF68F71-5697-5643-B89C-5F78ED2E3C60}"/>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44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6768970" y="1005943"/>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7" name="文本框 6">
            <a:extLst>
              <a:ext uri="{FF2B5EF4-FFF2-40B4-BE49-F238E27FC236}">
                <a16:creationId xmlns:a16="http://schemas.microsoft.com/office/drawing/2014/main" id="{F5502195-5DF2-CB65-D57F-74ED99E1A7CE}"/>
              </a:ext>
            </a:extLst>
          </p:cNvPr>
          <p:cNvSpPr txBox="1"/>
          <p:nvPr/>
        </p:nvSpPr>
        <p:spPr>
          <a:xfrm>
            <a:off x="8730922" y="1634140"/>
            <a:ext cx="543739" cy="523220"/>
          </a:xfrm>
          <a:prstGeom prst="rect">
            <a:avLst/>
          </a:prstGeom>
          <a:noFill/>
        </p:spPr>
        <p:txBody>
          <a:bodyPr wrap="none" rtlCol="0">
            <a:spAutoFit/>
          </a:bodyPr>
          <a:lstStyle/>
          <a:p>
            <a:r>
              <a:rPr lang="zh-CN" altLang="en-US" sz="2800" b="1" dirty="0"/>
              <a:t>＞</a:t>
            </a:r>
          </a:p>
        </p:txBody>
      </p:sp>
      <p:sp>
        <p:nvSpPr>
          <p:cNvPr id="8" name="文本框 7">
            <a:extLst>
              <a:ext uri="{FF2B5EF4-FFF2-40B4-BE49-F238E27FC236}">
                <a16:creationId xmlns:a16="http://schemas.microsoft.com/office/drawing/2014/main" id="{19D32EFD-BA3E-E727-DB11-7D32D3B622AD}"/>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969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6768970" y="1005943"/>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8634646" y="1096678"/>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7667061" y="1630191"/>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cxnSp>
        <p:nvCxnSpPr>
          <p:cNvPr id="3" name="连接符: 曲线 2">
            <a:extLst>
              <a:ext uri="{FF2B5EF4-FFF2-40B4-BE49-F238E27FC236}">
                <a16:creationId xmlns:a16="http://schemas.microsoft.com/office/drawing/2014/main" id="{9C20548B-AB71-2F6A-E021-A6B5900C1D12}"/>
              </a:ext>
            </a:extLst>
          </p:cNvPr>
          <p:cNvCxnSpPr>
            <a:cxnSpLocks/>
            <a:stCxn id="19" idx="4"/>
            <a:endCxn id="20" idx="4"/>
          </p:cNvCxnSpPr>
          <p:nvPr/>
        </p:nvCxnSpPr>
        <p:spPr>
          <a:xfrm rot="5400000" flipH="1">
            <a:off x="8343085" y="1604190"/>
            <a:ext cx="631283" cy="1549983"/>
          </a:xfrm>
          <a:prstGeom prst="curvedConnector3">
            <a:avLst>
              <a:gd name="adj1" fmla="val -36212"/>
            </a:avLst>
          </a:prstGeom>
          <a:ln w="57150">
            <a:solidFill>
              <a:srgbClr val="00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BAA80E7-A158-57AA-3683-B019798F54CC}"/>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154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8335672" y="1005943"/>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8634646" y="1096678"/>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7667061" y="1630191"/>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7" name="文本框 6">
            <a:extLst>
              <a:ext uri="{FF2B5EF4-FFF2-40B4-BE49-F238E27FC236}">
                <a16:creationId xmlns:a16="http://schemas.microsoft.com/office/drawing/2014/main" id="{CB66D420-8CEA-5571-C4EF-7EF223A64417}"/>
              </a:ext>
            </a:extLst>
          </p:cNvPr>
          <p:cNvSpPr txBox="1"/>
          <p:nvPr/>
        </p:nvSpPr>
        <p:spPr>
          <a:xfrm>
            <a:off x="10109162" y="1652301"/>
            <a:ext cx="543739" cy="523220"/>
          </a:xfrm>
          <a:prstGeom prst="rect">
            <a:avLst/>
          </a:prstGeom>
          <a:noFill/>
        </p:spPr>
        <p:txBody>
          <a:bodyPr wrap="none" rtlCol="0">
            <a:spAutoFit/>
          </a:bodyPr>
          <a:lstStyle/>
          <a:p>
            <a:r>
              <a:rPr lang="zh-CN" altLang="en-US" sz="2800" b="1" dirty="0"/>
              <a:t>＞</a:t>
            </a:r>
          </a:p>
        </p:txBody>
      </p:sp>
      <p:sp>
        <p:nvSpPr>
          <p:cNvPr id="8" name="文本框 7">
            <a:extLst>
              <a:ext uri="{FF2B5EF4-FFF2-40B4-BE49-F238E27FC236}">
                <a16:creationId xmlns:a16="http://schemas.microsoft.com/office/drawing/2014/main" id="{3110E828-7776-7AE8-E90A-DEE67BC57EAC}"/>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002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8335672" y="1005943"/>
            <a:ext cx="3546981"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10220292" y="1059219"/>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7667061" y="1630191"/>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9012663" y="1319331"/>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cxnSp>
        <p:nvCxnSpPr>
          <p:cNvPr id="3" name="连接符: 曲线 2">
            <a:extLst>
              <a:ext uri="{FF2B5EF4-FFF2-40B4-BE49-F238E27FC236}">
                <a16:creationId xmlns:a16="http://schemas.microsoft.com/office/drawing/2014/main" id="{38EF4271-9EF5-2C65-B56C-7001FF031F02}"/>
              </a:ext>
            </a:extLst>
          </p:cNvPr>
          <p:cNvCxnSpPr>
            <a:cxnSpLocks/>
            <a:stCxn id="19" idx="4"/>
            <a:endCxn id="21" idx="4"/>
          </p:cNvCxnSpPr>
          <p:nvPr/>
        </p:nvCxnSpPr>
        <p:spPr>
          <a:xfrm rot="5400000" flipH="1">
            <a:off x="10076532" y="1714531"/>
            <a:ext cx="365320" cy="1520345"/>
          </a:xfrm>
          <a:prstGeom prst="curvedConnector3">
            <a:avLst>
              <a:gd name="adj1" fmla="val -62575"/>
            </a:avLst>
          </a:prstGeom>
          <a:ln w="57150">
            <a:solidFill>
              <a:srgbClr val="00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85CFCF6-D9F7-3ABA-F1AE-242E3728E897}"/>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876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10220292" y="1059219"/>
            <a:ext cx="1598144" cy="1598144"/>
          </a:xfrm>
          <a:prstGeom prst="ellipse">
            <a:avLst/>
          </a:prstGeom>
          <a:solidFill>
            <a:schemeClr val="accent5"/>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7667061" y="1630191"/>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9012663" y="1319331"/>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364453" y="4283397"/>
            <a:ext cx="5463094"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遍历完成后，最大的泡泡放置到所有泡泡的最右侧，就像是“泡泡”从水底向上浮到了水面。</a:t>
            </a:r>
            <a:endParaRPr lang="zh-CN" altLang="en-US" sz="2000" dirty="0">
              <a:latin typeface="等线" panose="02010600030101010101" pitchFamily="2" charset="-122"/>
              <a:ea typeface="等线" panose="02010600030101010101" pitchFamily="2" charset="-122"/>
            </a:endParaRP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cxnSp>
        <p:nvCxnSpPr>
          <p:cNvPr id="8" name="直接连接符 7">
            <a:extLst>
              <a:ext uri="{FF2B5EF4-FFF2-40B4-BE49-F238E27FC236}">
                <a16:creationId xmlns:a16="http://schemas.microsoft.com/office/drawing/2014/main" id="{F9E2FF1A-6EFB-8335-209F-0B6D2FC38AD2}"/>
              </a:ext>
            </a:extLst>
          </p:cNvPr>
          <p:cNvCxnSpPr/>
          <p:nvPr/>
        </p:nvCxnSpPr>
        <p:spPr>
          <a:xfrm>
            <a:off x="2463536" y="2657363"/>
            <a:ext cx="9354900" cy="0"/>
          </a:xfrm>
          <a:prstGeom prst="line">
            <a:avLst/>
          </a:prstGeom>
          <a:ln w="57150">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4BE5646-3C2C-A202-1786-FF3DFFD078A0}"/>
              </a:ext>
            </a:extLst>
          </p:cNvPr>
          <p:cNvCxnSpPr>
            <a:cxnSpLocks/>
          </p:cNvCxnSpPr>
          <p:nvPr/>
        </p:nvCxnSpPr>
        <p:spPr>
          <a:xfrm>
            <a:off x="2415348" y="76350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BC81375-AF72-61CD-2CFF-58F4A1BBD8ED}"/>
              </a:ext>
            </a:extLst>
          </p:cNvPr>
          <p:cNvCxnSpPr>
            <a:cxnSpLocks/>
          </p:cNvCxnSpPr>
          <p:nvPr/>
        </p:nvCxnSpPr>
        <p:spPr>
          <a:xfrm>
            <a:off x="10078891" y="78565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8FAF7A9-70B5-7F64-6604-FEB2E6000C35}"/>
              </a:ext>
            </a:extLst>
          </p:cNvPr>
          <p:cNvCxnSpPr>
            <a:cxnSpLocks/>
          </p:cNvCxnSpPr>
          <p:nvPr/>
        </p:nvCxnSpPr>
        <p:spPr>
          <a:xfrm>
            <a:off x="11838927" y="78565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065075F-9D4A-F015-500C-4AE42F3F68F6}"/>
              </a:ext>
            </a:extLst>
          </p:cNvPr>
          <p:cNvSpPr txBox="1"/>
          <p:nvPr/>
        </p:nvSpPr>
        <p:spPr>
          <a:xfrm>
            <a:off x="2468088" y="2823424"/>
            <a:ext cx="82727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水底</a:t>
            </a:r>
          </a:p>
        </p:txBody>
      </p:sp>
      <p:sp>
        <p:nvSpPr>
          <p:cNvPr id="26" name="文本框 25">
            <a:extLst>
              <a:ext uri="{FF2B5EF4-FFF2-40B4-BE49-F238E27FC236}">
                <a16:creationId xmlns:a16="http://schemas.microsoft.com/office/drawing/2014/main" id="{514AAE63-81DF-7BDD-FD8C-BEAE339AC71B}"/>
              </a:ext>
            </a:extLst>
          </p:cNvPr>
          <p:cNvSpPr txBox="1"/>
          <p:nvPr/>
        </p:nvSpPr>
        <p:spPr>
          <a:xfrm>
            <a:off x="10147234" y="2823424"/>
            <a:ext cx="82727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水面</a:t>
            </a:r>
          </a:p>
        </p:txBody>
      </p:sp>
      <p:sp>
        <p:nvSpPr>
          <p:cNvPr id="27" name="文本框 26">
            <a:extLst>
              <a:ext uri="{FF2B5EF4-FFF2-40B4-BE49-F238E27FC236}">
                <a16:creationId xmlns:a16="http://schemas.microsoft.com/office/drawing/2014/main" id="{EFD2F531-0BBE-46B2-2102-79C7BF2B0DCB}"/>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6AE72AC8-AB55-FB7E-AEB4-03595F9F2C4C}"/>
              </a:ext>
            </a:extLst>
          </p:cNvPr>
          <p:cNvSpPr/>
          <p:nvPr/>
        </p:nvSpPr>
        <p:spPr>
          <a:xfrm>
            <a:off x="10220292" y="1047794"/>
            <a:ext cx="1598144" cy="1598144"/>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Tree>
    <p:extLst>
      <p:ext uri="{BB962C8B-B14F-4D97-AF65-F5344CB8AC3E}">
        <p14:creationId xmlns:p14="http://schemas.microsoft.com/office/powerpoint/2010/main" val="39660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P spid="26"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5410286" y="1246542"/>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4042465" y="1430709"/>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10220292" y="1059219"/>
            <a:ext cx="1598144" cy="1598144"/>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7667061" y="1630191"/>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9012663" y="1319331"/>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2" name="矩形: 圆角 1">
            <a:extLst>
              <a:ext uri="{FF2B5EF4-FFF2-40B4-BE49-F238E27FC236}">
                <a16:creationId xmlns:a16="http://schemas.microsoft.com/office/drawing/2014/main" id="{60F3517F-AE97-9DB6-B8B9-008A9F2223FB}"/>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cxnSp>
        <p:nvCxnSpPr>
          <p:cNvPr id="8" name="直接连接符 7">
            <a:extLst>
              <a:ext uri="{FF2B5EF4-FFF2-40B4-BE49-F238E27FC236}">
                <a16:creationId xmlns:a16="http://schemas.microsoft.com/office/drawing/2014/main" id="{F9E2FF1A-6EFB-8335-209F-0B6D2FC38AD2}"/>
              </a:ext>
            </a:extLst>
          </p:cNvPr>
          <p:cNvCxnSpPr/>
          <p:nvPr/>
        </p:nvCxnSpPr>
        <p:spPr>
          <a:xfrm>
            <a:off x="2463536" y="2657363"/>
            <a:ext cx="9354900" cy="0"/>
          </a:xfrm>
          <a:prstGeom prst="line">
            <a:avLst/>
          </a:prstGeom>
          <a:ln w="57150">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4BE5646-3C2C-A202-1786-FF3DFFD078A0}"/>
              </a:ext>
            </a:extLst>
          </p:cNvPr>
          <p:cNvCxnSpPr>
            <a:cxnSpLocks/>
          </p:cNvCxnSpPr>
          <p:nvPr/>
        </p:nvCxnSpPr>
        <p:spPr>
          <a:xfrm>
            <a:off x="2415348" y="76350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BC81375-AF72-61CD-2CFF-58F4A1BBD8ED}"/>
              </a:ext>
            </a:extLst>
          </p:cNvPr>
          <p:cNvCxnSpPr>
            <a:cxnSpLocks/>
          </p:cNvCxnSpPr>
          <p:nvPr/>
        </p:nvCxnSpPr>
        <p:spPr>
          <a:xfrm>
            <a:off x="10078891" y="78565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8FAF7A9-70B5-7F64-6604-FEB2E6000C35}"/>
              </a:ext>
            </a:extLst>
          </p:cNvPr>
          <p:cNvCxnSpPr>
            <a:cxnSpLocks/>
          </p:cNvCxnSpPr>
          <p:nvPr/>
        </p:nvCxnSpPr>
        <p:spPr>
          <a:xfrm>
            <a:off x="11838927" y="785656"/>
            <a:ext cx="0" cy="266549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065075F-9D4A-F015-500C-4AE42F3F68F6}"/>
              </a:ext>
            </a:extLst>
          </p:cNvPr>
          <p:cNvSpPr txBox="1"/>
          <p:nvPr/>
        </p:nvSpPr>
        <p:spPr>
          <a:xfrm>
            <a:off x="2468088" y="2823424"/>
            <a:ext cx="82727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水底</a:t>
            </a:r>
          </a:p>
        </p:txBody>
      </p:sp>
      <p:sp>
        <p:nvSpPr>
          <p:cNvPr id="26" name="文本框 25">
            <a:extLst>
              <a:ext uri="{FF2B5EF4-FFF2-40B4-BE49-F238E27FC236}">
                <a16:creationId xmlns:a16="http://schemas.microsoft.com/office/drawing/2014/main" id="{514AAE63-81DF-7BDD-FD8C-BEAE339AC71B}"/>
              </a:ext>
            </a:extLst>
          </p:cNvPr>
          <p:cNvSpPr txBox="1"/>
          <p:nvPr/>
        </p:nvSpPr>
        <p:spPr>
          <a:xfrm>
            <a:off x="10147234" y="2823424"/>
            <a:ext cx="82727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水面</a:t>
            </a:r>
          </a:p>
        </p:txBody>
      </p:sp>
      <p:sp>
        <p:nvSpPr>
          <p:cNvPr id="27" name="文本框 26">
            <a:extLst>
              <a:ext uri="{FF2B5EF4-FFF2-40B4-BE49-F238E27FC236}">
                <a16:creationId xmlns:a16="http://schemas.microsoft.com/office/drawing/2014/main" id="{EFD2F531-0BBE-46B2-2102-79C7BF2B0DCB}"/>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CA66AE87-2611-BF80-34D0-5857396E568E}"/>
              </a:ext>
            </a:extLst>
          </p:cNvPr>
          <p:cNvSpPr/>
          <p:nvPr/>
        </p:nvSpPr>
        <p:spPr>
          <a:xfrm>
            <a:off x="1343364" y="4382749"/>
            <a:ext cx="9505272" cy="1302433"/>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zh-CN" altLang="en-US" sz="2000" dirty="0">
                <a:latin typeface="等线" panose="02010600030101010101" pitchFamily="2" charset="-122"/>
                <a:ea typeface="等线" panose="02010600030101010101" pitchFamily="2" charset="-122"/>
              </a:rPr>
              <a:t>“冒泡排序”（</a:t>
            </a:r>
            <a:r>
              <a:rPr lang="en-US" altLang="zh-CN" sz="2000" dirty="0">
                <a:latin typeface="等线" panose="02010600030101010101" pitchFamily="2" charset="-122"/>
                <a:ea typeface="等线" panose="02010600030101010101" pitchFamily="2" charset="-122"/>
              </a:rPr>
              <a:t>bubble sort</a:t>
            </a:r>
            <a:r>
              <a:rPr lang="zh-CN" altLang="en-US" sz="2000" dirty="0">
                <a:latin typeface="等线" panose="02010600030101010101" pitchFamily="2" charset="-122"/>
                <a:ea typeface="等线" panose="02010600030101010101" pitchFamily="2" charset="-122"/>
              </a:rPr>
              <a:t>）通过连续地</a:t>
            </a:r>
            <a:r>
              <a:rPr lang="zh-CN" altLang="en-US" sz="2000" b="1" dirty="0">
                <a:latin typeface="等线" panose="02010600030101010101" pitchFamily="2" charset="-122"/>
                <a:ea typeface="等线" panose="02010600030101010101" pitchFamily="2" charset="-122"/>
              </a:rPr>
              <a:t>比较</a:t>
            </a:r>
            <a:r>
              <a:rPr lang="zh-CN" altLang="en-US" sz="2000" dirty="0">
                <a:latin typeface="等线" panose="02010600030101010101" pitchFamily="2" charset="-122"/>
                <a:ea typeface="等线" panose="02010600030101010101" pitchFamily="2" charset="-122"/>
              </a:rPr>
              <a:t>与</a:t>
            </a:r>
            <a:r>
              <a:rPr lang="zh-CN" altLang="en-US" sz="2000" b="1" dirty="0">
                <a:latin typeface="等线" panose="02010600030101010101" pitchFamily="2" charset="-122"/>
                <a:ea typeface="等线" panose="02010600030101010101" pitchFamily="2" charset="-122"/>
              </a:rPr>
              <a:t>交换</a:t>
            </a:r>
            <a:r>
              <a:rPr lang="zh-CN" altLang="en-US" sz="2000" dirty="0">
                <a:latin typeface="等线" panose="02010600030101010101" pitchFamily="2" charset="-122"/>
                <a:ea typeface="等线" panose="02010600030101010101" pitchFamily="2" charset="-122"/>
              </a:rPr>
              <a:t>相邻元素实现排序。</a:t>
            </a:r>
          </a:p>
        </p:txBody>
      </p:sp>
    </p:spTree>
    <p:extLst>
      <p:ext uri="{BB962C8B-B14F-4D97-AF65-F5344CB8AC3E}">
        <p14:creationId xmlns:p14="http://schemas.microsoft.com/office/powerpoint/2010/main" val="7414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6E7FF9D9-24AF-D202-E56A-7389BC620A75}"/>
              </a:ext>
            </a:extLst>
          </p:cNvPr>
          <p:cNvSpPr/>
          <p:nvPr/>
        </p:nvSpPr>
        <p:spPr>
          <a:xfrm>
            <a:off x="2546941" y="1246578"/>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文本框 26">
            <a:extLst>
              <a:ext uri="{FF2B5EF4-FFF2-40B4-BE49-F238E27FC236}">
                <a16:creationId xmlns:a16="http://schemas.microsoft.com/office/drawing/2014/main" id="{EFD2F531-0BBE-46B2-2102-79C7BF2B0DCB}"/>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冒泡排序算法流程</a:t>
            </a:r>
            <a:endParaRPr lang="en-US" altLang="zh-CN" sz="2800" b="1" dirty="0">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B2001746-8F2D-39F3-8434-563644EF1704}"/>
              </a:ext>
            </a:extLst>
          </p:cNvPr>
          <p:cNvSpPr/>
          <p:nvPr/>
        </p:nvSpPr>
        <p:spPr>
          <a:xfrm>
            <a:off x="2676342" y="132645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 name="矩形: 圆角 2">
            <a:extLst>
              <a:ext uri="{FF2B5EF4-FFF2-40B4-BE49-F238E27FC236}">
                <a16:creationId xmlns:a16="http://schemas.microsoft.com/office/drawing/2014/main" id="{8D75BD78-9A68-30B8-38B0-3EFA03E7FAC0}"/>
              </a:ext>
            </a:extLst>
          </p:cNvPr>
          <p:cNvSpPr/>
          <p:nvPr/>
        </p:nvSpPr>
        <p:spPr>
          <a:xfrm>
            <a:off x="3238782" y="132645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矩形: 圆角 6">
            <a:extLst>
              <a:ext uri="{FF2B5EF4-FFF2-40B4-BE49-F238E27FC236}">
                <a16:creationId xmlns:a16="http://schemas.microsoft.com/office/drawing/2014/main" id="{74D2B2D3-4142-6C0A-AC9C-62FA8758C6E2}"/>
              </a:ext>
            </a:extLst>
          </p:cNvPr>
          <p:cNvSpPr/>
          <p:nvPr/>
        </p:nvSpPr>
        <p:spPr>
          <a:xfrm>
            <a:off x="3801222" y="132645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矩形: 圆角 7">
            <a:extLst>
              <a:ext uri="{FF2B5EF4-FFF2-40B4-BE49-F238E27FC236}">
                <a16:creationId xmlns:a16="http://schemas.microsoft.com/office/drawing/2014/main" id="{24897235-B657-1D86-E18C-9550745ECDA6}"/>
              </a:ext>
            </a:extLst>
          </p:cNvPr>
          <p:cNvSpPr/>
          <p:nvPr/>
        </p:nvSpPr>
        <p:spPr>
          <a:xfrm>
            <a:off x="4363662" y="132645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矩形: 圆角 8">
            <a:extLst>
              <a:ext uri="{FF2B5EF4-FFF2-40B4-BE49-F238E27FC236}">
                <a16:creationId xmlns:a16="http://schemas.microsoft.com/office/drawing/2014/main" id="{B86B58A7-8F19-2400-8CC6-2A0F96E2B3D3}"/>
              </a:ext>
            </a:extLst>
          </p:cNvPr>
          <p:cNvSpPr/>
          <p:nvPr/>
        </p:nvSpPr>
        <p:spPr>
          <a:xfrm>
            <a:off x="4926102" y="132645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矩形: 圆角 9">
            <a:extLst>
              <a:ext uri="{FF2B5EF4-FFF2-40B4-BE49-F238E27FC236}">
                <a16:creationId xmlns:a16="http://schemas.microsoft.com/office/drawing/2014/main" id="{29D9996B-EFD3-8BFC-9917-3B240618E81F}"/>
              </a:ext>
            </a:extLst>
          </p:cNvPr>
          <p:cNvSpPr/>
          <p:nvPr/>
        </p:nvSpPr>
        <p:spPr>
          <a:xfrm>
            <a:off x="5488542" y="1326455"/>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2" name="文本框 11">
            <a:extLst>
              <a:ext uri="{FF2B5EF4-FFF2-40B4-BE49-F238E27FC236}">
                <a16:creationId xmlns:a16="http://schemas.microsoft.com/office/drawing/2014/main" id="{2747FA78-4620-056A-D5E0-4E6BF1AA7CB9}"/>
              </a:ext>
            </a:extLst>
          </p:cNvPr>
          <p:cNvSpPr txBox="1"/>
          <p:nvPr/>
        </p:nvSpPr>
        <p:spPr>
          <a:xfrm>
            <a:off x="3801222" y="708029"/>
            <a:ext cx="1124880" cy="369332"/>
          </a:xfrm>
          <a:prstGeom prst="rect">
            <a:avLst/>
          </a:prstGeom>
          <a:noFill/>
        </p:spPr>
        <p:txBody>
          <a:bodyPr wrap="square" rtlCol="0">
            <a:spAutoFit/>
          </a:bodyPr>
          <a:lstStyle/>
          <a:p>
            <a:r>
              <a:rPr lang="en-US" altLang="zh-CN" b="1" dirty="0" err="1">
                <a:latin typeface="微软雅黑" panose="020B0503020204020204" pitchFamily="34" charset="-122"/>
                <a:ea typeface="微软雅黑" panose="020B0503020204020204" pitchFamily="34" charset="-122"/>
              </a:rPr>
              <a:t>nums</a:t>
            </a:r>
            <a:endParaRPr lang="zh-CN" altLang="en-US"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B41ED89-05E4-F0CC-E3E3-66FB2E503AA0}"/>
              </a:ext>
            </a:extLst>
          </p:cNvPr>
          <p:cNvSpPr txBox="1"/>
          <p:nvPr/>
        </p:nvSpPr>
        <p:spPr>
          <a:xfrm>
            <a:off x="222865" y="2211049"/>
            <a:ext cx="22389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轮冒泡</a:t>
            </a:r>
          </a:p>
        </p:txBody>
      </p:sp>
      <p:sp>
        <p:nvSpPr>
          <p:cNvPr id="14" name="矩形: 圆角 13">
            <a:extLst>
              <a:ext uri="{FF2B5EF4-FFF2-40B4-BE49-F238E27FC236}">
                <a16:creationId xmlns:a16="http://schemas.microsoft.com/office/drawing/2014/main" id="{4F7CAA86-C62C-C874-9BC7-B665EFF771E5}"/>
              </a:ext>
            </a:extLst>
          </p:cNvPr>
          <p:cNvSpPr/>
          <p:nvPr/>
        </p:nvSpPr>
        <p:spPr>
          <a:xfrm>
            <a:off x="2546941" y="2033431"/>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C47FE11A-59CB-E768-D95D-450B0E3F21DA}"/>
              </a:ext>
            </a:extLst>
          </p:cNvPr>
          <p:cNvSpPr/>
          <p:nvPr/>
        </p:nvSpPr>
        <p:spPr>
          <a:xfrm>
            <a:off x="2676342" y="2113310"/>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矩形: 圆角 15">
            <a:extLst>
              <a:ext uri="{FF2B5EF4-FFF2-40B4-BE49-F238E27FC236}">
                <a16:creationId xmlns:a16="http://schemas.microsoft.com/office/drawing/2014/main" id="{8706CC08-9FCB-3BCA-BC66-7594177F8E64}"/>
              </a:ext>
            </a:extLst>
          </p:cNvPr>
          <p:cNvSpPr/>
          <p:nvPr/>
        </p:nvSpPr>
        <p:spPr>
          <a:xfrm>
            <a:off x="3238782" y="2113310"/>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矩形: 圆角 16">
            <a:extLst>
              <a:ext uri="{FF2B5EF4-FFF2-40B4-BE49-F238E27FC236}">
                <a16:creationId xmlns:a16="http://schemas.microsoft.com/office/drawing/2014/main" id="{9E16E4F7-A007-F20E-1C68-752089204F02}"/>
              </a:ext>
            </a:extLst>
          </p:cNvPr>
          <p:cNvSpPr/>
          <p:nvPr/>
        </p:nvSpPr>
        <p:spPr>
          <a:xfrm>
            <a:off x="3801222" y="2113309"/>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8" name="矩形: 圆角 17">
            <a:extLst>
              <a:ext uri="{FF2B5EF4-FFF2-40B4-BE49-F238E27FC236}">
                <a16:creationId xmlns:a16="http://schemas.microsoft.com/office/drawing/2014/main" id="{A74A237D-58A9-90F2-C5F3-A4125301EB66}"/>
              </a:ext>
            </a:extLst>
          </p:cNvPr>
          <p:cNvSpPr/>
          <p:nvPr/>
        </p:nvSpPr>
        <p:spPr>
          <a:xfrm>
            <a:off x="4363662" y="2113309"/>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9" name="矩形: 圆角 18">
            <a:extLst>
              <a:ext uri="{FF2B5EF4-FFF2-40B4-BE49-F238E27FC236}">
                <a16:creationId xmlns:a16="http://schemas.microsoft.com/office/drawing/2014/main" id="{54BE0EAF-3995-8C76-BC62-68EBE6B9FC00}"/>
              </a:ext>
            </a:extLst>
          </p:cNvPr>
          <p:cNvSpPr/>
          <p:nvPr/>
        </p:nvSpPr>
        <p:spPr>
          <a:xfrm>
            <a:off x="4926102" y="2113309"/>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0" name="矩形: 圆角 19">
            <a:extLst>
              <a:ext uri="{FF2B5EF4-FFF2-40B4-BE49-F238E27FC236}">
                <a16:creationId xmlns:a16="http://schemas.microsoft.com/office/drawing/2014/main" id="{D85FBAB5-C401-CEFE-67FA-1BC4FAD29FD5}"/>
              </a:ext>
            </a:extLst>
          </p:cNvPr>
          <p:cNvSpPr/>
          <p:nvPr/>
        </p:nvSpPr>
        <p:spPr>
          <a:xfrm>
            <a:off x="5488542" y="2113308"/>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1" name="矩形: 圆角 20">
            <a:extLst>
              <a:ext uri="{FF2B5EF4-FFF2-40B4-BE49-F238E27FC236}">
                <a16:creationId xmlns:a16="http://schemas.microsoft.com/office/drawing/2014/main" id="{65588CD7-33AC-7DF9-22DA-D1CE83524FF5}"/>
              </a:ext>
            </a:extLst>
          </p:cNvPr>
          <p:cNvSpPr/>
          <p:nvPr/>
        </p:nvSpPr>
        <p:spPr>
          <a:xfrm>
            <a:off x="2546941" y="2834115"/>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871B91F5-5CE9-A33B-318B-DCBCD00EA722}"/>
              </a:ext>
            </a:extLst>
          </p:cNvPr>
          <p:cNvSpPr/>
          <p:nvPr/>
        </p:nvSpPr>
        <p:spPr>
          <a:xfrm>
            <a:off x="2676342" y="2913994"/>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矩形: 圆角 22">
            <a:extLst>
              <a:ext uri="{FF2B5EF4-FFF2-40B4-BE49-F238E27FC236}">
                <a16:creationId xmlns:a16="http://schemas.microsoft.com/office/drawing/2014/main" id="{F5E2B62B-01FE-C65B-4111-6E33C45A78E1}"/>
              </a:ext>
            </a:extLst>
          </p:cNvPr>
          <p:cNvSpPr/>
          <p:nvPr/>
        </p:nvSpPr>
        <p:spPr>
          <a:xfrm>
            <a:off x="3238782" y="2913994"/>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4" name="矩形: 圆角 23">
            <a:extLst>
              <a:ext uri="{FF2B5EF4-FFF2-40B4-BE49-F238E27FC236}">
                <a16:creationId xmlns:a16="http://schemas.microsoft.com/office/drawing/2014/main" id="{EA1B1912-7519-024D-704A-F1BE88F0B986}"/>
              </a:ext>
            </a:extLst>
          </p:cNvPr>
          <p:cNvSpPr/>
          <p:nvPr/>
        </p:nvSpPr>
        <p:spPr>
          <a:xfrm>
            <a:off x="3801222" y="291399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5" name="矩形: 圆角 24">
            <a:extLst>
              <a:ext uri="{FF2B5EF4-FFF2-40B4-BE49-F238E27FC236}">
                <a16:creationId xmlns:a16="http://schemas.microsoft.com/office/drawing/2014/main" id="{07BAE04B-4461-F1A9-6384-2C48021581C3}"/>
              </a:ext>
            </a:extLst>
          </p:cNvPr>
          <p:cNvSpPr/>
          <p:nvPr/>
        </p:nvSpPr>
        <p:spPr>
          <a:xfrm>
            <a:off x="4363662" y="291399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6" name="矩形: 圆角 25">
            <a:extLst>
              <a:ext uri="{FF2B5EF4-FFF2-40B4-BE49-F238E27FC236}">
                <a16:creationId xmlns:a16="http://schemas.microsoft.com/office/drawing/2014/main" id="{4DC48780-91BA-2037-EA41-E5EA161DCFA9}"/>
              </a:ext>
            </a:extLst>
          </p:cNvPr>
          <p:cNvSpPr/>
          <p:nvPr/>
        </p:nvSpPr>
        <p:spPr>
          <a:xfrm>
            <a:off x="4926102" y="2913993"/>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8" name="矩形: 圆角 27">
            <a:extLst>
              <a:ext uri="{FF2B5EF4-FFF2-40B4-BE49-F238E27FC236}">
                <a16:creationId xmlns:a16="http://schemas.microsoft.com/office/drawing/2014/main" id="{3F0889C8-1B68-0BD7-8B94-741E29BB695C}"/>
              </a:ext>
            </a:extLst>
          </p:cNvPr>
          <p:cNvSpPr/>
          <p:nvPr/>
        </p:nvSpPr>
        <p:spPr>
          <a:xfrm>
            <a:off x="5488542" y="2913992"/>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6" name="矩形: 圆角 35">
            <a:extLst>
              <a:ext uri="{FF2B5EF4-FFF2-40B4-BE49-F238E27FC236}">
                <a16:creationId xmlns:a16="http://schemas.microsoft.com/office/drawing/2014/main" id="{B4480A2C-DB46-5F4D-BEE0-AB82887543D1}"/>
              </a:ext>
            </a:extLst>
          </p:cNvPr>
          <p:cNvSpPr/>
          <p:nvPr/>
        </p:nvSpPr>
        <p:spPr>
          <a:xfrm>
            <a:off x="2546941" y="3618432"/>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93256EA6-1CD5-F153-DEF2-19185133E484}"/>
              </a:ext>
            </a:extLst>
          </p:cNvPr>
          <p:cNvSpPr/>
          <p:nvPr/>
        </p:nvSpPr>
        <p:spPr>
          <a:xfrm>
            <a:off x="2676342" y="3698311"/>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8" name="矩形: 圆角 37">
            <a:extLst>
              <a:ext uri="{FF2B5EF4-FFF2-40B4-BE49-F238E27FC236}">
                <a16:creationId xmlns:a16="http://schemas.microsoft.com/office/drawing/2014/main" id="{86A3AAA4-5839-307E-D4F5-6E9E27EB4422}"/>
              </a:ext>
            </a:extLst>
          </p:cNvPr>
          <p:cNvSpPr/>
          <p:nvPr/>
        </p:nvSpPr>
        <p:spPr>
          <a:xfrm>
            <a:off x="3238782" y="3698311"/>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9" name="矩形: 圆角 38">
            <a:extLst>
              <a:ext uri="{FF2B5EF4-FFF2-40B4-BE49-F238E27FC236}">
                <a16:creationId xmlns:a16="http://schemas.microsoft.com/office/drawing/2014/main" id="{F8893A86-1B1A-F3C9-CA84-80456F0B0DDE}"/>
              </a:ext>
            </a:extLst>
          </p:cNvPr>
          <p:cNvSpPr/>
          <p:nvPr/>
        </p:nvSpPr>
        <p:spPr>
          <a:xfrm>
            <a:off x="3801222" y="3698310"/>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1" name="矩形: 圆角 40">
            <a:extLst>
              <a:ext uri="{FF2B5EF4-FFF2-40B4-BE49-F238E27FC236}">
                <a16:creationId xmlns:a16="http://schemas.microsoft.com/office/drawing/2014/main" id="{0E5C184E-2949-C3E0-D6BC-C7227EA5C275}"/>
              </a:ext>
            </a:extLst>
          </p:cNvPr>
          <p:cNvSpPr/>
          <p:nvPr/>
        </p:nvSpPr>
        <p:spPr>
          <a:xfrm>
            <a:off x="4363662" y="3698310"/>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2" name="矩形: 圆角 41">
            <a:extLst>
              <a:ext uri="{FF2B5EF4-FFF2-40B4-BE49-F238E27FC236}">
                <a16:creationId xmlns:a16="http://schemas.microsoft.com/office/drawing/2014/main" id="{17E493DE-8688-F0CD-CE2E-3C213A088301}"/>
              </a:ext>
            </a:extLst>
          </p:cNvPr>
          <p:cNvSpPr/>
          <p:nvPr/>
        </p:nvSpPr>
        <p:spPr>
          <a:xfrm>
            <a:off x="4926102" y="3698310"/>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3" name="矩形: 圆角 42">
            <a:extLst>
              <a:ext uri="{FF2B5EF4-FFF2-40B4-BE49-F238E27FC236}">
                <a16:creationId xmlns:a16="http://schemas.microsoft.com/office/drawing/2014/main" id="{6939468E-E548-90A5-7451-73BD84469CE3}"/>
              </a:ext>
            </a:extLst>
          </p:cNvPr>
          <p:cNvSpPr/>
          <p:nvPr/>
        </p:nvSpPr>
        <p:spPr>
          <a:xfrm>
            <a:off x="5488542" y="369830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44" name="矩形: 圆角 43">
            <a:extLst>
              <a:ext uri="{FF2B5EF4-FFF2-40B4-BE49-F238E27FC236}">
                <a16:creationId xmlns:a16="http://schemas.microsoft.com/office/drawing/2014/main" id="{B2FB1E28-EDF6-428A-8169-74625DB576ED}"/>
              </a:ext>
            </a:extLst>
          </p:cNvPr>
          <p:cNvSpPr/>
          <p:nvPr/>
        </p:nvSpPr>
        <p:spPr>
          <a:xfrm>
            <a:off x="2546941" y="4417758"/>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DFCC3FB3-1AB9-5DA2-D9A9-7DBEE1602128}"/>
              </a:ext>
            </a:extLst>
          </p:cNvPr>
          <p:cNvSpPr/>
          <p:nvPr/>
        </p:nvSpPr>
        <p:spPr>
          <a:xfrm>
            <a:off x="2676342" y="449763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6" name="矩形: 圆角 45">
            <a:extLst>
              <a:ext uri="{FF2B5EF4-FFF2-40B4-BE49-F238E27FC236}">
                <a16:creationId xmlns:a16="http://schemas.microsoft.com/office/drawing/2014/main" id="{BD4565BF-19C1-0FE8-16A4-36B553C78B05}"/>
              </a:ext>
            </a:extLst>
          </p:cNvPr>
          <p:cNvSpPr/>
          <p:nvPr/>
        </p:nvSpPr>
        <p:spPr>
          <a:xfrm>
            <a:off x="3238782" y="449763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7" name="矩形: 圆角 46">
            <a:extLst>
              <a:ext uri="{FF2B5EF4-FFF2-40B4-BE49-F238E27FC236}">
                <a16:creationId xmlns:a16="http://schemas.microsoft.com/office/drawing/2014/main" id="{54701988-6D40-E599-7577-CB1472905017}"/>
              </a:ext>
            </a:extLst>
          </p:cNvPr>
          <p:cNvSpPr/>
          <p:nvPr/>
        </p:nvSpPr>
        <p:spPr>
          <a:xfrm>
            <a:off x="3801222" y="449763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8" name="矩形: 圆角 47">
            <a:extLst>
              <a:ext uri="{FF2B5EF4-FFF2-40B4-BE49-F238E27FC236}">
                <a16:creationId xmlns:a16="http://schemas.microsoft.com/office/drawing/2014/main" id="{6F5968EE-AAC2-1915-EBDA-8CEF18D40D9C}"/>
              </a:ext>
            </a:extLst>
          </p:cNvPr>
          <p:cNvSpPr/>
          <p:nvPr/>
        </p:nvSpPr>
        <p:spPr>
          <a:xfrm>
            <a:off x="4363662" y="449763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9" name="矩形: 圆角 48">
            <a:extLst>
              <a:ext uri="{FF2B5EF4-FFF2-40B4-BE49-F238E27FC236}">
                <a16:creationId xmlns:a16="http://schemas.microsoft.com/office/drawing/2014/main" id="{7DE0D9F7-8F29-9040-D9F0-39C0AE06F695}"/>
              </a:ext>
            </a:extLst>
          </p:cNvPr>
          <p:cNvSpPr/>
          <p:nvPr/>
        </p:nvSpPr>
        <p:spPr>
          <a:xfrm>
            <a:off x="4926102" y="449763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0" name="矩形: 圆角 49">
            <a:extLst>
              <a:ext uri="{FF2B5EF4-FFF2-40B4-BE49-F238E27FC236}">
                <a16:creationId xmlns:a16="http://schemas.microsoft.com/office/drawing/2014/main" id="{81E73A8F-9734-31F4-7892-2AD51DAD40F5}"/>
              </a:ext>
            </a:extLst>
          </p:cNvPr>
          <p:cNvSpPr/>
          <p:nvPr/>
        </p:nvSpPr>
        <p:spPr>
          <a:xfrm>
            <a:off x="5488542" y="449763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51" name="矩形: 圆角 50">
            <a:extLst>
              <a:ext uri="{FF2B5EF4-FFF2-40B4-BE49-F238E27FC236}">
                <a16:creationId xmlns:a16="http://schemas.microsoft.com/office/drawing/2014/main" id="{13F7CD4A-3DAB-4500-8717-40C87AAA7339}"/>
              </a:ext>
            </a:extLst>
          </p:cNvPr>
          <p:cNvSpPr/>
          <p:nvPr/>
        </p:nvSpPr>
        <p:spPr>
          <a:xfrm>
            <a:off x="2546662" y="5274041"/>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354AA777-B235-EA9D-7B6C-C450BE46DB99}"/>
              </a:ext>
            </a:extLst>
          </p:cNvPr>
          <p:cNvSpPr/>
          <p:nvPr/>
        </p:nvSpPr>
        <p:spPr>
          <a:xfrm>
            <a:off x="2676063" y="5353920"/>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3" name="矩形: 圆角 52">
            <a:extLst>
              <a:ext uri="{FF2B5EF4-FFF2-40B4-BE49-F238E27FC236}">
                <a16:creationId xmlns:a16="http://schemas.microsoft.com/office/drawing/2014/main" id="{3742BD1B-7311-D1A7-D57D-C9FE2ADB744B}"/>
              </a:ext>
            </a:extLst>
          </p:cNvPr>
          <p:cNvSpPr/>
          <p:nvPr/>
        </p:nvSpPr>
        <p:spPr>
          <a:xfrm>
            <a:off x="3238503" y="5353920"/>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4" name="矩形: 圆角 53">
            <a:extLst>
              <a:ext uri="{FF2B5EF4-FFF2-40B4-BE49-F238E27FC236}">
                <a16:creationId xmlns:a16="http://schemas.microsoft.com/office/drawing/2014/main" id="{E5585FF4-C947-B3FB-8F0C-8915EA711DAE}"/>
              </a:ext>
            </a:extLst>
          </p:cNvPr>
          <p:cNvSpPr/>
          <p:nvPr/>
        </p:nvSpPr>
        <p:spPr>
          <a:xfrm>
            <a:off x="3800943" y="535391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5" name="矩形: 圆角 54">
            <a:extLst>
              <a:ext uri="{FF2B5EF4-FFF2-40B4-BE49-F238E27FC236}">
                <a16:creationId xmlns:a16="http://schemas.microsoft.com/office/drawing/2014/main" id="{D5B59C9D-255F-D107-B010-44B5F9D81EE6}"/>
              </a:ext>
            </a:extLst>
          </p:cNvPr>
          <p:cNvSpPr/>
          <p:nvPr/>
        </p:nvSpPr>
        <p:spPr>
          <a:xfrm>
            <a:off x="4363383" y="535391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6" name="矩形: 圆角 55">
            <a:extLst>
              <a:ext uri="{FF2B5EF4-FFF2-40B4-BE49-F238E27FC236}">
                <a16:creationId xmlns:a16="http://schemas.microsoft.com/office/drawing/2014/main" id="{3401402A-D38B-71C4-9684-F87FCA4F48D0}"/>
              </a:ext>
            </a:extLst>
          </p:cNvPr>
          <p:cNvSpPr/>
          <p:nvPr/>
        </p:nvSpPr>
        <p:spPr>
          <a:xfrm>
            <a:off x="4925823" y="535391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7" name="矩形: 圆角 56">
            <a:extLst>
              <a:ext uri="{FF2B5EF4-FFF2-40B4-BE49-F238E27FC236}">
                <a16:creationId xmlns:a16="http://schemas.microsoft.com/office/drawing/2014/main" id="{918DA511-0EED-7237-AE6F-67D5EF147BE4}"/>
              </a:ext>
            </a:extLst>
          </p:cNvPr>
          <p:cNvSpPr/>
          <p:nvPr/>
        </p:nvSpPr>
        <p:spPr>
          <a:xfrm>
            <a:off x="5488263" y="5353918"/>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58" name="文本框 57">
            <a:extLst>
              <a:ext uri="{FF2B5EF4-FFF2-40B4-BE49-F238E27FC236}">
                <a16:creationId xmlns:a16="http://schemas.microsoft.com/office/drawing/2014/main" id="{E7B85C47-B619-1F17-1640-5D2D39BD9C15}"/>
              </a:ext>
            </a:extLst>
          </p:cNvPr>
          <p:cNvSpPr txBox="1"/>
          <p:nvPr/>
        </p:nvSpPr>
        <p:spPr>
          <a:xfrm>
            <a:off x="6703460" y="708029"/>
            <a:ext cx="112488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确定元素</a:t>
            </a:r>
          </a:p>
        </p:txBody>
      </p:sp>
      <p:sp>
        <p:nvSpPr>
          <p:cNvPr id="59" name="文本框 58">
            <a:extLst>
              <a:ext uri="{FF2B5EF4-FFF2-40B4-BE49-F238E27FC236}">
                <a16:creationId xmlns:a16="http://schemas.microsoft.com/office/drawing/2014/main" id="{6582F076-CFE0-EF88-D960-E050291607F9}"/>
              </a:ext>
            </a:extLst>
          </p:cNvPr>
          <p:cNvSpPr txBox="1"/>
          <p:nvPr/>
        </p:nvSpPr>
        <p:spPr>
          <a:xfrm>
            <a:off x="8527780" y="708028"/>
            <a:ext cx="145243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未排序区间</a:t>
            </a:r>
          </a:p>
        </p:txBody>
      </p:sp>
      <p:sp>
        <p:nvSpPr>
          <p:cNvPr id="60" name="文本框 59">
            <a:extLst>
              <a:ext uri="{FF2B5EF4-FFF2-40B4-BE49-F238E27FC236}">
                <a16:creationId xmlns:a16="http://schemas.microsoft.com/office/drawing/2014/main" id="{5FFECC3B-241B-C70C-3ECB-E9F568404EEC}"/>
              </a:ext>
            </a:extLst>
          </p:cNvPr>
          <p:cNvSpPr txBox="1"/>
          <p:nvPr/>
        </p:nvSpPr>
        <p:spPr>
          <a:xfrm>
            <a:off x="10352100" y="708028"/>
            <a:ext cx="136603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已排序区间</a:t>
            </a:r>
          </a:p>
        </p:txBody>
      </p:sp>
      <p:sp>
        <p:nvSpPr>
          <p:cNvPr id="61" name="文本框 60">
            <a:extLst>
              <a:ext uri="{FF2B5EF4-FFF2-40B4-BE49-F238E27FC236}">
                <a16:creationId xmlns:a16="http://schemas.microsoft.com/office/drawing/2014/main" id="{63ED6D23-0EF8-46BE-2609-BD44C883F773}"/>
              </a:ext>
            </a:extLst>
          </p:cNvPr>
          <p:cNvSpPr txBox="1"/>
          <p:nvPr/>
        </p:nvSpPr>
        <p:spPr>
          <a:xfrm>
            <a:off x="715341" y="708028"/>
            <a:ext cx="112488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轮次</a:t>
            </a:r>
          </a:p>
        </p:txBody>
      </p:sp>
      <p:sp>
        <p:nvSpPr>
          <p:cNvPr id="62" name="文本框 61">
            <a:extLst>
              <a:ext uri="{FF2B5EF4-FFF2-40B4-BE49-F238E27FC236}">
                <a16:creationId xmlns:a16="http://schemas.microsoft.com/office/drawing/2014/main" id="{32FFAD6A-ACBC-5585-5513-8959ACD69FC5}"/>
              </a:ext>
            </a:extLst>
          </p:cNvPr>
          <p:cNvSpPr txBox="1"/>
          <p:nvPr/>
        </p:nvSpPr>
        <p:spPr>
          <a:xfrm>
            <a:off x="222865" y="2985047"/>
            <a:ext cx="185096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轮冒泡</a:t>
            </a:r>
          </a:p>
        </p:txBody>
      </p:sp>
      <p:sp>
        <p:nvSpPr>
          <p:cNvPr id="63" name="文本框 62">
            <a:extLst>
              <a:ext uri="{FF2B5EF4-FFF2-40B4-BE49-F238E27FC236}">
                <a16:creationId xmlns:a16="http://schemas.microsoft.com/office/drawing/2014/main" id="{7629DA1B-238B-F32F-4727-F76012F4B96E}"/>
              </a:ext>
            </a:extLst>
          </p:cNvPr>
          <p:cNvSpPr txBox="1"/>
          <p:nvPr/>
        </p:nvSpPr>
        <p:spPr>
          <a:xfrm>
            <a:off x="199750" y="3781841"/>
            <a:ext cx="200276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轮冒泡</a:t>
            </a:r>
          </a:p>
        </p:txBody>
      </p:sp>
      <p:sp>
        <p:nvSpPr>
          <p:cNvPr id="64" name="文本框 63">
            <a:extLst>
              <a:ext uri="{FF2B5EF4-FFF2-40B4-BE49-F238E27FC236}">
                <a16:creationId xmlns:a16="http://schemas.microsoft.com/office/drawing/2014/main" id="{DB48E9E2-4313-0C25-BBD6-17626897F8B3}"/>
              </a:ext>
            </a:extLst>
          </p:cNvPr>
          <p:cNvSpPr txBox="1"/>
          <p:nvPr/>
        </p:nvSpPr>
        <p:spPr>
          <a:xfrm>
            <a:off x="222865" y="4581167"/>
            <a:ext cx="197964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a:t>
            </a:r>
            <a:r>
              <a:rPr lang="en-US" altLang="zh-CN" b="1" dirty="0">
                <a:latin typeface="微软雅黑" panose="020B0503020204020204" pitchFamily="34" charset="-122"/>
                <a:ea typeface="微软雅黑" panose="020B0503020204020204" pitchFamily="34" charset="-122"/>
              </a:rPr>
              <a:t> 4 </a:t>
            </a:r>
            <a:r>
              <a:rPr lang="zh-CN" altLang="en-US" b="1" dirty="0">
                <a:latin typeface="微软雅黑" panose="020B0503020204020204" pitchFamily="34" charset="-122"/>
                <a:ea typeface="微软雅黑" panose="020B0503020204020204" pitchFamily="34" charset="-122"/>
              </a:rPr>
              <a:t>轮冒泡</a:t>
            </a:r>
          </a:p>
        </p:txBody>
      </p:sp>
      <p:sp>
        <p:nvSpPr>
          <p:cNvPr id="65" name="文本框 64">
            <a:extLst>
              <a:ext uri="{FF2B5EF4-FFF2-40B4-BE49-F238E27FC236}">
                <a16:creationId xmlns:a16="http://schemas.microsoft.com/office/drawing/2014/main" id="{FCDE6F92-E18F-7102-D7EC-5238B70928C0}"/>
              </a:ext>
            </a:extLst>
          </p:cNvPr>
          <p:cNvSpPr txBox="1"/>
          <p:nvPr/>
        </p:nvSpPr>
        <p:spPr>
          <a:xfrm>
            <a:off x="199750" y="5437450"/>
            <a:ext cx="197964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轮冒泡</a:t>
            </a:r>
          </a:p>
        </p:txBody>
      </p:sp>
      <p:sp>
        <p:nvSpPr>
          <p:cNvPr id="66" name="矩形: 圆角 65">
            <a:extLst>
              <a:ext uri="{FF2B5EF4-FFF2-40B4-BE49-F238E27FC236}">
                <a16:creationId xmlns:a16="http://schemas.microsoft.com/office/drawing/2014/main" id="{7D338B83-D529-89A3-8A0F-A0A789310EF8}"/>
              </a:ext>
            </a:extLst>
          </p:cNvPr>
          <p:cNvSpPr/>
          <p:nvPr/>
        </p:nvSpPr>
        <p:spPr>
          <a:xfrm>
            <a:off x="7030797" y="210840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7" name="矩形: 圆角 66">
            <a:extLst>
              <a:ext uri="{FF2B5EF4-FFF2-40B4-BE49-F238E27FC236}">
                <a16:creationId xmlns:a16="http://schemas.microsoft.com/office/drawing/2014/main" id="{FABF8811-2B9B-321B-9EA3-FBA5274B4049}"/>
              </a:ext>
            </a:extLst>
          </p:cNvPr>
          <p:cNvSpPr/>
          <p:nvPr/>
        </p:nvSpPr>
        <p:spPr>
          <a:xfrm>
            <a:off x="7046337" y="291220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68" name="矩形: 圆角 67">
            <a:extLst>
              <a:ext uri="{FF2B5EF4-FFF2-40B4-BE49-F238E27FC236}">
                <a16:creationId xmlns:a16="http://schemas.microsoft.com/office/drawing/2014/main" id="{E5CB939D-4E6D-BB9F-8CE8-C975BFDBCBC5}"/>
              </a:ext>
            </a:extLst>
          </p:cNvPr>
          <p:cNvSpPr/>
          <p:nvPr/>
        </p:nvSpPr>
        <p:spPr>
          <a:xfrm>
            <a:off x="7030797" y="3716013"/>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9" name="矩形: 圆角 68">
            <a:extLst>
              <a:ext uri="{FF2B5EF4-FFF2-40B4-BE49-F238E27FC236}">
                <a16:creationId xmlns:a16="http://schemas.microsoft.com/office/drawing/2014/main" id="{55A47222-9516-8315-47A7-79B5B9E7E1B8}"/>
              </a:ext>
            </a:extLst>
          </p:cNvPr>
          <p:cNvSpPr/>
          <p:nvPr/>
        </p:nvSpPr>
        <p:spPr>
          <a:xfrm>
            <a:off x="7046337" y="4497634"/>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0" name="矩形: 圆角 69">
            <a:extLst>
              <a:ext uri="{FF2B5EF4-FFF2-40B4-BE49-F238E27FC236}">
                <a16:creationId xmlns:a16="http://schemas.microsoft.com/office/drawing/2014/main" id="{39A0CA46-0262-4D96-B7F3-9B9D03AEEC2C}"/>
              </a:ext>
            </a:extLst>
          </p:cNvPr>
          <p:cNvSpPr/>
          <p:nvPr/>
        </p:nvSpPr>
        <p:spPr>
          <a:xfrm>
            <a:off x="6769614" y="5353918"/>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1" name="矩形: 圆角 70">
            <a:extLst>
              <a:ext uri="{FF2B5EF4-FFF2-40B4-BE49-F238E27FC236}">
                <a16:creationId xmlns:a16="http://schemas.microsoft.com/office/drawing/2014/main" id="{E443C970-A42A-7248-E0F5-33F0D7B97F4E}"/>
              </a:ext>
            </a:extLst>
          </p:cNvPr>
          <p:cNvSpPr/>
          <p:nvPr/>
        </p:nvSpPr>
        <p:spPr>
          <a:xfrm>
            <a:off x="7350068" y="535391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2" name="文本框 71">
            <a:extLst>
              <a:ext uri="{FF2B5EF4-FFF2-40B4-BE49-F238E27FC236}">
                <a16:creationId xmlns:a16="http://schemas.microsoft.com/office/drawing/2014/main" id="{585713E4-C4A7-1F4D-17CB-1448A52FD2BF}"/>
              </a:ext>
            </a:extLst>
          </p:cNvPr>
          <p:cNvSpPr txBox="1"/>
          <p:nvPr/>
        </p:nvSpPr>
        <p:spPr>
          <a:xfrm>
            <a:off x="211307" y="6170700"/>
            <a:ext cx="371814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完成排序（剩余一个元素无需排序）</a:t>
            </a:r>
          </a:p>
        </p:txBody>
      </p:sp>
      <p:sp>
        <p:nvSpPr>
          <p:cNvPr id="73" name="文本框 72">
            <a:extLst>
              <a:ext uri="{FF2B5EF4-FFF2-40B4-BE49-F238E27FC236}">
                <a16:creationId xmlns:a16="http://schemas.microsoft.com/office/drawing/2014/main" id="{E3257D67-C314-68F1-62E2-14663A229CF3}"/>
              </a:ext>
            </a:extLst>
          </p:cNvPr>
          <p:cNvSpPr txBox="1"/>
          <p:nvPr/>
        </p:nvSpPr>
        <p:spPr>
          <a:xfrm>
            <a:off x="8892602" y="1399292"/>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[0,5]</a:t>
            </a:r>
            <a:endParaRPr lang="zh-CN" altLang="en-US" b="1"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4516F065-4ED6-3CFB-0C4B-814F971873FD}"/>
              </a:ext>
            </a:extLst>
          </p:cNvPr>
          <p:cNvSpPr txBox="1"/>
          <p:nvPr/>
        </p:nvSpPr>
        <p:spPr>
          <a:xfrm>
            <a:off x="8892602" y="5426754"/>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B911F776-7878-845E-37FE-D30B447BF2DD}"/>
              </a:ext>
            </a:extLst>
          </p:cNvPr>
          <p:cNvSpPr txBox="1"/>
          <p:nvPr/>
        </p:nvSpPr>
        <p:spPr>
          <a:xfrm>
            <a:off x="8892602" y="2204784"/>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[0,4]</a:t>
            </a:r>
            <a:endParaRPr lang="zh-CN" altLang="en-US" b="1"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16C6E599-2313-4054-9CB9-BBF032ED74C5}"/>
              </a:ext>
            </a:extLst>
          </p:cNvPr>
          <p:cNvSpPr txBox="1"/>
          <p:nvPr/>
        </p:nvSpPr>
        <p:spPr>
          <a:xfrm>
            <a:off x="8892602" y="3010276"/>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[0,3]</a:t>
            </a:r>
            <a:endParaRPr lang="zh-CN" altLang="en-US" b="1"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EC6FD3BA-B71D-9694-0F84-5F4FB6FD9F94}"/>
              </a:ext>
            </a:extLst>
          </p:cNvPr>
          <p:cNvSpPr txBox="1"/>
          <p:nvPr/>
        </p:nvSpPr>
        <p:spPr>
          <a:xfrm>
            <a:off x="8892602" y="3815768"/>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[0,2]</a:t>
            </a:r>
            <a:endParaRPr lang="zh-CN" altLang="en-US" b="1" dirty="0">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C3DDCEBD-A404-42B2-EC09-7E8971C4C8D8}"/>
              </a:ext>
            </a:extLst>
          </p:cNvPr>
          <p:cNvSpPr txBox="1"/>
          <p:nvPr/>
        </p:nvSpPr>
        <p:spPr>
          <a:xfrm>
            <a:off x="8892602" y="4621260"/>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[0,1]</a:t>
            </a:r>
            <a:endParaRPr lang="zh-CN" altLang="en-US" b="1" dirty="0">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AB3284DC-0FF7-8203-4558-6F6050ACCEE2}"/>
              </a:ext>
            </a:extLst>
          </p:cNvPr>
          <p:cNvSpPr txBox="1"/>
          <p:nvPr/>
        </p:nvSpPr>
        <p:spPr>
          <a:xfrm>
            <a:off x="10669035" y="1399292"/>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80" name="文本框 79">
            <a:extLst>
              <a:ext uri="{FF2B5EF4-FFF2-40B4-BE49-F238E27FC236}">
                <a16:creationId xmlns:a16="http://schemas.microsoft.com/office/drawing/2014/main" id="{2E8AB4E3-BF62-A676-C0BC-EE97BB3D8C7F}"/>
              </a:ext>
            </a:extLst>
          </p:cNvPr>
          <p:cNvSpPr txBox="1"/>
          <p:nvPr/>
        </p:nvSpPr>
        <p:spPr>
          <a:xfrm>
            <a:off x="10669035" y="5426754"/>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[0,5]</a:t>
            </a:r>
            <a:endParaRPr lang="zh-CN" altLang="en-US" b="1" dirty="0">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B181D33C-04D8-65BC-B284-8E1C1F1DCC3F}"/>
              </a:ext>
            </a:extLst>
          </p:cNvPr>
          <p:cNvSpPr txBox="1"/>
          <p:nvPr/>
        </p:nvSpPr>
        <p:spPr>
          <a:xfrm>
            <a:off x="10669035" y="2204784"/>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[5,5]</a:t>
            </a:r>
            <a:endParaRPr lang="zh-CN" altLang="en-US" b="1" dirty="0">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A509BE7A-6E43-C2B7-8C31-DB7CE28B89F4}"/>
              </a:ext>
            </a:extLst>
          </p:cNvPr>
          <p:cNvSpPr txBox="1"/>
          <p:nvPr/>
        </p:nvSpPr>
        <p:spPr>
          <a:xfrm>
            <a:off x="10669035" y="3010276"/>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[4,5]</a:t>
            </a:r>
            <a:endParaRPr lang="zh-CN" altLang="en-US" b="1" dirty="0">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A41CF774-0DD4-0BD4-819B-205EA927B61C}"/>
              </a:ext>
            </a:extLst>
          </p:cNvPr>
          <p:cNvSpPr txBox="1"/>
          <p:nvPr/>
        </p:nvSpPr>
        <p:spPr>
          <a:xfrm>
            <a:off x="10669035" y="3815768"/>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[3,5]</a:t>
            </a:r>
            <a:endParaRPr lang="zh-CN" altLang="en-US" b="1" dirty="0">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E754B627-D343-8D37-E020-6A2A475F2E54}"/>
              </a:ext>
            </a:extLst>
          </p:cNvPr>
          <p:cNvSpPr txBox="1"/>
          <p:nvPr/>
        </p:nvSpPr>
        <p:spPr>
          <a:xfrm>
            <a:off x="10669035" y="4621260"/>
            <a:ext cx="722788"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[2,5]</a:t>
            </a:r>
            <a:endParaRPr lang="zh-CN" altLang="en-US" b="1" dirty="0">
              <a:latin typeface="微软雅黑" panose="020B0503020204020204" pitchFamily="34" charset="-122"/>
              <a:ea typeface="微软雅黑" panose="020B0503020204020204" pitchFamily="34" charset="-122"/>
            </a:endParaRPr>
          </a:p>
        </p:txBody>
      </p:sp>
      <p:sp>
        <p:nvSpPr>
          <p:cNvPr id="85" name="箭头: 右 84">
            <a:extLst>
              <a:ext uri="{FF2B5EF4-FFF2-40B4-BE49-F238E27FC236}">
                <a16:creationId xmlns:a16="http://schemas.microsoft.com/office/drawing/2014/main" id="{9BCBA3F7-D606-1513-E823-74309AD1F1E0}"/>
              </a:ext>
            </a:extLst>
          </p:cNvPr>
          <p:cNvSpPr/>
          <p:nvPr/>
        </p:nvSpPr>
        <p:spPr>
          <a:xfrm>
            <a:off x="2073761" y="2337684"/>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箭头: 右 85">
            <a:extLst>
              <a:ext uri="{FF2B5EF4-FFF2-40B4-BE49-F238E27FC236}">
                <a16:creationId xmlns:a16="http://schemas.microsoft.com/office/drawing/2014/main" id="{A2443521-9D7B-53A9-9FAF-911E16A559F1}"/>
              </a:ext>
            </a:extLst>
          </p:cNvPr>
          <p:cNvSpPr/>
          <p:nvPr/>
        </p:nvSpPr>
        <p:spPr>
          <a:xfrm>
            <a:off x="2075748" y="3127238"/>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右 86">
            <a:extLst>
              <a:ext uri="{FF2B5EF4-FFF2-40B4-BE49-F238E27FC236}">
                <a16:creationId xmlns:a16="http://schemas.microsoft.com/office/drawing/2014/main" id="{EBF836A1-CB98-E676-B653-6EB2C16ED83C}"/>
              </a:ext>
            </a:extLst>
          </p:cNvPr>
          <p:cNvSpPr/>
          <p:nvPr/>
        </p:nvSpPr>
        <p:spPr>
          <a:xfrm>
            <a:off x="2073761" y="3891783"/>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箭头: 右 87">
            <a:extLst>
              <a:ext uri="{FF2B5EF4-FFF2-40B4-BE49-F238E27FC236}">
                <a16:creationId xmlns:a16="http://schemas.microsoft.com/office/drawing/2014/main" id="{DD6DBF42-31E4-36CD-3C86-17759B04182B}"/>
              </a:ext>
            </a:extLst>
          </p:cNvPr>
          <p:cNvSpPr/>
          <p:nvPr/>
        </p:nvSpPr>
        <p:spPr>
          <a:xfrm>
            <a:off x="2075591" y="4703886"/>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箭头: 右 88">
            <a:extLst>
              <a:ext uri="{FF2B5EF4-FFF2-40B4-BE49-F238E27FC236}">
                <a16:creationId xmlns:a16="http://schemas.microsoft.com/office/drawing/2014/main" id="{48EFF76C-5DCA-8C9E-5B17-EE78FC986022}"/>
              </a:ext>
            </a:extLst>
          </p:cNvPr>
          <p:cNvSpPr/>
          <p:nvPr/>
        </p:nvSpPr>
        <p:spPr>
          <a:xfrm>
            <a:off x="2073760" y="5548381"/>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729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3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68"/>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7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83"/>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6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88"/>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4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4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46"/>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47"/>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50"/>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78"/>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8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65"/>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89"/>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1"/>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52"/>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53"/>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54"/>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55"/>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56"/>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57"/>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71"/>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74"/>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80"/>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animBg="1"/>
      <p:bldP spid="7" grpId="0" animBg="1"/>
      <p:bldP spid="8" grpId="0" animBg="1"/>
      <p:bldP spid="9" grpId="0" animBg="1"/>
      <p:bldP spid="10" grpId="0" animBg="1"/>
      <p:bldP spid="12" grpId="0"/>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p:bldP spid="60" grpId="0"/>
      <p:bldP spid="61" grpId="0"/>
      <p:bldP spid="62" grpId="0"/>
      <p:bldP spid="63" grpId="0"/>
      <p:bldP spid="64" grpId="0"/>
      <p:bldP spid="65" grpId="0"/>
      <p:bldP spid="66" grpId="0" animBg="1"/>
      <p:bldP spid="67" grpId="0" animBg="1"/>
      <p:bldP spid="68" grpId="0" animBg="1"/>
      <p:bldP spid="69" grpId="0" animBg="1"/>
      <p:bldP spid="70" grpId="0" animBg="1"/>
      <p:bldP spid="71" grpId="0" animBg="1"/>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animBg="1"/>
      <p:bldP spid="86" grpId="0" animBg="1"/>
      <p:bldP spid="87" grpId="0" animBg="1"/>
      <p:bldP spid="88" grpId="0" animBg="1"/>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688230" y="-252269"/>
            <a:ext cx="687750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 课程说明</a:t>
            </a:r>
            <a:endParaRPr lang="en-US" altLang="zh-CN"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70A764F-B87E-79F8-FAA7-003A3D66FDA1}"/>
              </a:ext>
            </a:extLst>
          </p:cNvPr>
          <p:cNvSpPr txBox="1"/>
          <p:nvPr/>
        </p:nvSpPr>
        <p:spPr>
          <a:xfrm>
            <a:off x="771423" y="1185708"/>
            <a:ext cx="10280890" cy="46138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课程名称：</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排序算法之冒泡排序</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教学目标：</a:t>
            </a:r>
            <a:endParaRPr lang="en-US" altLang="zh-CN" b="1" dirty="0">
              <a:solidFill>
                <a:srgbClr val="27738C"/>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知识目标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通过对冒泡排序的过程演绎、代码分析，使同学们明白冒泡排序的基本原理与算法设计。</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能力目标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依托代码实现及算法优化，使学生学会使用冒泡排序对数据进行排序、初步掌握冒泡排序的程序实现，培养学生逻辑思维和主动分析解决问题的能力。</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情感目标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借助对排序算法的思考激发同学们的思考热情、对程序设计的兴趣，进而形成积极主动学习信息技术的态度。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教学重点：</a:t>
            </a:r>
            <a:r>
              <a:rPr lang="zh-CN" altLang="en-US" dirty="0">
                <a:latin typeface="微软雅黑" panose="020B0503020204020204" pitchFamily="34" charset="-122"/>
                <a:ea typeface="微软雅黑" panose="020B0503020204020204" pitchFamily="34" charset="-122"/>
              </a:rPr>
              <a:t>使学生掌握冒泡排序算法的原理。</a:t>
            </a:r>
          </a:p>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教学难点：</a:t>
            </a:r>
            <a:r>
              <a:rPr lang="zh-CN" altLang="en-US" dirty="0">
                <a:latin typeface="微软雅黑" panose="020B0503020204020204" pitchFamily="34" charset="-122"/>
                <a:ea typeface="微软雅黑" panose="020B0503020204020204" pitchFamily="34" charset="-122"/>
              </a:rPr>
              <a:t>使学生独立完成冒泡排序算法的设计及算法优化。</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教学方法：</a:t>
            </a:r>
            <a:r>
              <a:rPr lang="zh-CN" altLang="en-US" dirty="0">
                <a:latin typeface="微软雅黑" panose="020B0503020204020204" pitchFamily="34" charset="-122"/>
                <a:ea typeface="微软雅黑" panose="020B0503020204020204" pitchFamily="34" charset="-122"/>
              </a:rPr>
              <a:t>启发式、任务驱动式以及演示法等。</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矩形: 圆角 17">
            <a:extLst>
              <a:ext uri="{FF2B5EF4-FFF2-40B4-BE49-F238E27FC236}">
                <a16:creationId xmlns:a16="http://schemas.microsoft.com/office/drawing/2014/main" id="{A02209E9-DCAC-3181-1B19-672ABE5EB283}"/>
              </a:ext>
            </a:extLst>
          </p:cNvPr>
          <p:cNvSpPr/>
          <p:nvPr/>
        </p:nvSpPr>
        <p:spPr>
          <a:xfrm>
            <a:off x="529744" y="1778960"/>
            <a:ext cx="11232815" cy="2977859"/>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设数组的长度为</a:t>
            </a:r>
            <a:r>
              <a:rPr lang="en-US" altLang="zh-CN" sz="2400" b="1" dirty="0">
                <a:latin typeface="等线" panose="02010600030101010101" pitchFamily="2" charset="-122"/>
                <a:ea typeface="等线" panose="02010600030101010101" pitchFamily="2" charset="-122"/>
              </a:rPr>
              <a:t>n</a:t>
            </a:r>
            <a:r>
              <a:rPr lang="zh-CN" altLang="en-US" sz="2400" b="1" dirty="0">
                <a:latin typeface="等线" panose="02010600030101010101" pitchFamily="2" charset="-122"/>
                <a:ea typeface="等线" panose="02010600030101010101" pitchFamily="2" charset="-122"/>
              </a:rPr>
              <a:t>，冒泡排序的步骤如下：</a:t>
            </a:r>
            <a:endParaRPr lang="en-US" altLang="zh-CN" sz="2400" b="1" dirty="0">
              <a:latin typeface="等线" panose="02010600030101010101" pitchFamily="2" charset="-122"/>
              <a:ea typeface="等线" panose="02010600030101010101" pitchFamily="2" charset="-122"/>
            </a:endParaRPr>
          </a:p>
          <a:p>
            <a:pPr marL="457200" indent="-457200">
              <a:lnSpc>
                <a:spcPct val="150000"/>
              </a:lnSpc>
              <a:buAutoNum type="arabicPeriod"/>
            </a:pPr>
            <a:r>
              <a:rPr lang="zh-CN" altLang="en-US" sz="2400" dirty="0">
                <a:latin typeface="等线" panose="02010600030101010101" pitchFamily="2" charset="-122"/>
                <a:ea typeface="等线" panose="02010600030101010101" pitchFamily="2" charset="-122"/>
              </a:rPr>
              <a:t>首先对</a:t>
            </a:r>
            <a:r>
              <a:rPr lang="en-US" altLang="zh-CN" sz="2400" dirty="0">
                <a:latin typeface="等线" panose="02010600030101010101" pitchFamily="2" charset="-122"/>
                <a:ea typeface="等线" panose="02010600030101010101" pitchFamily="2" charset="-122"/>
              </a:rPr>
              <a:t>n</a:t>
            </a:r>
            <a:r>
              <a:rPr lang="zh-CN" altLang="en-US" sz="2400" dirty="0">
                <a:latin typeface="等线" panose="02010600030101010101" pitchFamily="2" charset="-122"/>
                <a:ea typeface="等线" panose="02010600030101010101" pitchFamily="2" charset="-122"/>
              </a:rPr>
              <a:t>个元素执行“冒泡”，将数组的</a:t>
            </a:r>
            <a:r>
              <a:rPr lang="zh-CN" altLang="en-US" sz="2400" b="1" dirty="0">
                <a:latin typeface="等线" panose="02010600030101010101" pitchFamily="2" charset="-122"/>
                <a:ea typeface="等线" panose="02010600030101010101" pitchFamily="2" charset="-122"/>
              </a:rPr>
              <a:t>最大元素交换至正确位置</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marL="457200" indent="-457200">
              <a:lnSpc>
                <a:spcPct val="150000"/>
              </a:lnSpc>
              <a:buAutoNum type="arabicPeriod"/>
            </a:pPr>
            <a:r>
              <a:rPr lang="zh-CN" altLang="en-US" sz="2400" dirty="0">
                <a:latin typeface="等线" panose="02010600030101010101" pitchFamily="2" charset="-122"/>
                <a:ea typeface="等线" panose="02010600030101010101" pitchFamily="2" charset="-122"/>
              </a:rPr>
              <a:t>接下来，对剩余</a:t>
            </a:r>
            <a:r>
              <a:rPr lang="en-US" altLang="zh-CN" sz="2400" dirty="0">
                <a:latin typeface="等线" panose="02010600030101010101" pitchFamily="2" charset="-122"/>
                <a:ea typeface="等线" panose="02010600030101010101" pitchFamily="2" charset="-122"/>
              </a:rPr>
              <a:t>n-1</a:t>
            </a:r>
            <a:r>
              <a:rPr lang="zh-CN" altLang="en-US" sz="2400" dirty="0">
                <a:latin typeface="等线" panose="02010600030101010101" pitchFamily="2" charset="-122"/>
                <a:ea typeface="等线" panose="02010600030101010101" pitchFamily="2" charset="-122"/>
              </a:rPr>
              <a:t>个元素执行“冒泡”，将</a:t>
            </a:r>
            <a:r>
              <a:rPr lang="zh-CN" altLang="en-US" sz="2400" b="1" dirty="0">
                <a:latin typeface="等线" panose="02010600030101010101" pitchFamily="2" charset="-122"/>
                <a:ea typeface="等线" panose="02010600030101010101" pitchFamily="2" charset="-122"/>
              </a:rPr>
              <a:t>第二大元素交换至正确位置</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marL="457200" indent="-457200">
              <a:lnSpc>
                <a:spcPct val="150000"/>
              </a:lnSpc>
              <a:buAutoNum type="arabicPeriod"/>
            </a:pPr>
            <a:r>
              <a:rPr lang="zh-CN" altLang="en-US" sz="2400" dirty="0">
                <a:latin typeface="等线" panose="02010600030101010101" pitchFamily="2" charset="-122"/>
                <a:ea typeface="等线" panose="02010600030101010101" pitchFamily="2" charset="-122"/>
              </a:rPr>
              <a:t>以此类推，经过</a:t>
            </a:r>
            <a:r>
              <a:rPr lang="en-US" altLang="zh-CN" sz="2400" dirty="0">
                <a:latin typeface="等线" panose="02010600030101010101" pitchFamily="2" charset="-122"/>
                <a:ea typeface="等线" panose="02010600030101010101" pitchFamily="2" charset="-122"/>
              </a:rPr>
              <a:t>n-1</a:t>
            </a:r>
            <a:r>
              <a:rPr lang="zh-CN" altLang="en-US" sz="2400" dirty="0">
                <a:latin typeface="等线" panose="02010600030101010101" pitchFamily="2" charset="-122"/>
                <a:ea typeface="等线" panose="02010600030101010101" pitchFamily="2" charset="-122"/>
              </a:rPr>
              <a:t>轮“冒泡”之后，</a:t>
            </a:r>
            <a:r>
              <a:rPr lang="zh-CN" altLang="en-US" sz="2400" b="1" dirty="0">
                <a:latin typeface="等线" panose="02010600030101010101" pitchFamily="2" charset="-122"/>
                <a:ea typeface="等线" panose="02010600030101010101" pitchFamily="2" charset="-122"/>
              </a:rPr>
              <a:t>前</a:t>
            </a:r>
            <a:r>
              <a:rPr lang="en-US" altLang="zh-CN" sz="2400" b="1" dirty="0">
                <a:latin typeface="等线" panose="02010600030101010101" pitchFamily="2" charset="-122"/>
                <a:ea typeface="等线" panose="02010600030101010101" pitchFamily="2" charset="-122"/>
              </a:rPr>
              <a:t>n-1</a:t>
            </a:r>
            <a:r>
              <a:rPr lang="zh-CN" altLang="en-US" sz="2400" b="1" dirty="0">
                <a:latin typeface="等线" panose="02010600030101010101" pitchFamily="2" charset="-122"/>
                <a:ea typeface="等线" panose="02010600030101010101" pitchFamily="2" charset="-122"/>
              </a:rPr>
              <a:t>大的元素都被交换至正确位置</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marL="457200" indent="-457200">
              <a:lnSpc>
                <a:spcPct val="150000"/>
              </a:lnSpc>
              <a:buAutoNum type="arabicPeriod"/>
            </a:pPr>
            <a:r>
              <a:rPr lang="zh-CN" altLang="en-US" sz="2400" dirty="0">
                <a:latin typeface="等线" panose="02010600030101010101" pitchFamily="2" charset="-122"/>
                <a:ea typeface="等线" panose="02010600030101010101" pitchFamily="2" charset="-122"/>
              </a:rPr>
              <a:t>仅剩的一个元素必定是最小元素，无需排序，因此数组排序完成。</a:t>
            </a:r>
            <a:endParaRPr lang="zh-CN" altLang="en-US" sz="2000" dirty="0">
              <a:latin typeface="等线" panose="02010600030101010101" pitchFamily="2" charset="-122"/>
              <a:ea typeface="等线" panose="02010600030101010101" pitchFamily="2" charset="-122"/>
            </a:endParaRPr>
          </a:p>
        </p:txBody>
      </p:sp>
      <p:sp>
        <p:nvSpPr>
          <p:cNvPr id="27" name="文本框 26">
            <a:extLst>
              <a:ext uri="{FF2B5EF4-FFF2-40B4-BE49-F238E27FC236}">
                <a16:creationId xmlns:a16="http://schemas.microsoft.com/office/drawing/2014/main" id="{EFD2F531-0BBE-46B2-2102-79C7BF2B0DCB}"/>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冒泡排序算法流程</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79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a:extLst>
              <a:ext uri="{FF2B5EF4-FFF2-40B4-BE49-F238E27FC236}">
                <a16:creationId xmlns:a16="http://schemas.microsoft.com/office/drawing/2014/main" id="{1785D162-84AA-72C0-5DFD-8BA462DB2293}"/>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冒泡排序代码实现</a:t>
            </a:r>
            <a:endParaRPr lang="en-US" altLang="zh-CN" sz="28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10A606B-67D9-F823-7C22-69A35D5C02DF}"/>
              </a:ext>
            </a:extLst>
          </p:cNvPr>
          <p:cNvSpPr txBox="1"/>
          <p:nvPr/>
        </p:nvSpPr>
        <p:spPr>
          <a:xfrm>
            <a:off x="715020" y="1467048"/>
            <a:ext cx="3514330" cy="378289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一、如何实现轮次切换与轮次内元素切换？</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使用双重</a:t>
            </a: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循环。</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二、如何实现相邻元素比较？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条件判断</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三、如何实现元素交换？</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swap()</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18563EF6-D785-72D4-0429-A0395FF4F950}"/>
              </a:ext>
            </a:extLst>
          </p:cNvPr>
          <p:cNvPicPr>
            <a:picLocks noChangeAspect="1"/>
          </p:cNvPicPr>
          <p:nvPr/>
        </p:nvPicPr>
        <p:blipFill>
          <a:blip r:embed="rId3"/>
          <a:stretch>
            <a:fillRect/>
          </a:stretch>
        </p:blipFill>
        <p:spPr>
          <a:xfrm>
            <a:off x="4957500" y="1892327"/>
            <a:ext cx="6382494" cy="3357616"/>
          </a:xfrm>
          <a:prstGeom prst="rect">
            <a:avLst/>
          </a:prstGeom>
        </p:spPr>
      </p:pic>
      <p:sp>
        <p:nvSpPr>
          <p:cNvPr id="15" name="矩形: 圆角 14">
            <a:extLst>
              <a:ext uri="{FF2B5EF4-FFF2-40B4-BE49-F238E27FC236}">
                <a16:creationId xmlns:a16="http://schemas.microsoft.com/office/drawing/2014/main" id="{293B0302-24FE-BFF2-EA93-E810E79B9A40}"/>
              </a:ext>
            </a:extLst>
          </p:cNvPr>
          <p:cNvSpPr/>
          <p:nvPr/>
        </p:nvSpPr>
        <p:spPr>
          <a:xfrm>
            <a:off x="4957500" y="1159505"/>
            <a:ext cx="229994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从小到大排序（升序）</a:t>
            </a:r>
          </a:p>
        </p:txBody>
      </p:sp>
    </p:spTree>
    <p:extLst>
      <p:ext uri="{BB962C8B-B14F-4D97-AF65-F5344CB8AC3E}">
        <p14:creationId xmlns:p14="http://schemas.microsoft.com/office/powerpoint/2010/main" val="70251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a:extLst>
              <a:ext uri="{FF2B5EF4-FFF2-40B4-BE49-F238E27FC236}">
                <a16:creationId xmlns:a16="http://schemas.microsoft.com/office/drawing/2014/main" id="{1785D162-84AA-72C0-5DFD-8BA462DB2293}"/>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冒泡排序代码实现</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优化</a:t>
            </a:r>
            <a:endParaRPr lang="en-US" altLang="zh-CN" sz="28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10A606B-67D9-F823-7C22-69A35D5C02DF}"/>
              </a:ext>
            </a:extLst>
          </p:cNvPr>
          <p:cNvSpPr txBox="1"/>
          <p:nvPr/>
        </p:nvSpPr>
        <p:spPr>
          <a:xfrm>
            <a:off x="7168684" y="2357595"/>
            <a:ext cx="4929662"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可以增加一个标志位 </a:t>
            </a:r>
            <a:r>
              <a:rPr lang="en-US" altLang="zh-CN" dirty="0">
                <a:latin typeface="微软雅黑" panose="020B0503020204020204" pitchFamily="34" charset="-122"/>
                <a:ea typeface="微软雅黑" panose="020B0503020204020204" pitchFamily="34" charset="-122"/>
              </a:rPr>
              <a:t>flag </a:t>
            </a:r>
            <a:r>
              <a:rPr lang="zh-CN" altLang="en-US" dirty="0">
                <a:latin typeface="微软雅黑" panose="020B0503020204020204" pitchFamily="34" charset="-122"/>
                <a:ea typeface="微软雅黑" panose="020B0503020204020204" pitchFamily="34" charset="-122"/>
              </a:rPr>
              <a:t>来监测某轮“冒泡”是否没有执行任何交换操作，说明数组已经完成排序，可直接返回结果。</a:t>
            </a:r>
            <a:endParaRPr lang="en-US" altLang="zh-CN" dirty="0">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FA89D7C0-D585-E75C-B7B5-EBDC902C40AB}"/>
              </a:ext>
            </a:extLst>
          </p:cNvPr>
          <p:cNvSpPr/>
          <p:nvPr/>
        </p:nvSpPr>
        <p:spPr>
          <a:xfrm>
            <a:off x="3041415" y="1490864"/>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80A2713A-04EB-4E32-9081-1B8F5502E701}"/>
              </a:ext>
            </a:extLst>
          </p:cNvPr>
          <p:cNvSpPr/>
          <p:nvPr/>
        </p:nvSpPr>
        <p:spPr>
          <a:xfrm>
            <a:off x="3170816" y="157074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7" name="矩形: 圆角 56">
            <a:extLst>
              <a:ext uri="{FF2B5EF4-FFF2-40B4-BE49-F238E27FC236}">
                <a16:creationId xmlns:a16="http://schemas.microsoft.com/office/drawing/2014/main" id="{FBA4392F-AAAA-7765-7C00-7321370C0377}"/>
              </a:ext>
            </a:extLst>
          </p:cNvPr>
          <p:cNvSpPr/>
          <p:nvPr/>
        </p:nvSpPr>
        <p:spPr>
          <a:xfrm>
            <a:off x="3733256" y="157074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8" name="矩形: 圆角 57">
            <a:extLst>
              <a:ext uri="{FF2B5EF4-FFF2-40B4-BE49-F238E27FC236}">
                <a16:creationId xmlns:a16="http://schemas.microsoft.com/office/drawing/2014/main" id="{692EDA1D-FE3A-1E71-18BC-09C3D29517B2}"/>
              </a:ext>
            </a:extLst>
          </p:cNvPr>
          <p:cNvSpPr/>
          <p:nvPr/>
        </p:nvSpPr>
        <p:spPr>
          <a:xfrm>
            <a:off x="4295696" y="1570742"/>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9" name="矩形: 圆角 58">
            <a:extLst>
              <a:ext uri="{FF2B5EF4-FFF2-40B4-BE49-F238E27FC236}">
                <a16:creationId xmlns:a16="http://schemas.microsoft.com/office/drawing/2014/main" id="{CA130536-FA7D-D036-A05A-99F2A615BFB5}"/>
              </a:ext>
            </a:extLst>
          </p:cNvPr>
          <p:cNvSpPr/>
          <p:nvPr/>
        </p:nvSpPr>
        <p:spPr>
          <a:xfrm>
            <a:off x="4858136" y="1570742"/>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0" name="矩形: 圆角 59">
            <a:extLst>
              <a:ext uri="{FF2B5EF4-FFF2-40B4-BE49-F238E27FC236}">
                <a16:creationId xmlns:a16="http://schemas.microsoft.com/office/drawing/2014/main" id="{11B6D90A-53B6-6318-649D-CEE0FC3FE475}"/>
              </a:ext>
            </a:extLst>
          </p:cNvPr>
          <p:cNvSpPr/>
          <p:nvPr/>
        </p:nvSpPr>
        <p:spPr>
          <a:xfrm>
            <a:off x="5420576" y="1570742"/>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1" name="矩形: 圆角 60">
            <a:extLst>
              <a:ext uri="{FF2B5EF4-FFF2-40B4-BE49-F238E27FC236}">
                <a16:creationId xmlns:a16="http://schemas.microsoft.com/office/drawing/2014/main" id="{AE346D7F-7A52-9366-EC7D-7CF227BFE937}"/>
              </a:ext>
            </a:extLst>
          </p:cNvPr>
          <p:cNvSpPr/>
          <p:nvPr/>
        </p:nvSpPr>
        <p:spPr>
          <a:xfrm>
            <a:off x="5983016" y="1570741"/>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2" name="文本框 61">
            <a:extLst>
              <a:ext uri="{FF2B5EF4-FFF2-40B4-BE49-F238E27FC236}">
                <a16:creationId xmlns:a16="http://schemas.microsoft.com/office/drawing/2014/main" id="{139DB009-90F0-7F6B-FA06-F38B76919424}"/>
              </a:ext>
            </a:extLst>
          </p:cNvPr>
          <p:cNvSpPr txBox="1"/>
          <p:nvPr/>
        </p:nvSpPr>
        <p:spPr>
          <a:xfrm>
            <a:off x="4295696" y="952315"/>
            <a:ext cx="1124880" cy="369332"/>
          </a:xfrm>
          <a:prstGeom prst="rect">
            <a:avLst/>
          </a:prstGeom>
          <a:noFill/>
        </p:spPr>
        <p:txBody>
          <a:bodyPr wrap="square" rtlCol="0">
            <a:spAutoFit/>
          </a:bodyPr>
          <a:lstStyle/>
          <a:p>
            <a:r>
              <a:rPr lang="en-US" altLang="zh-CN" b="1" dirty="0" err="1">
                <a:latin typeface="微软雅黑" panose="020B0503020204020204" pitchFamily="34" charset="-122"/>
                <a:ea typeface="微软雅黑" panose="020B0503020204020204" pitchFamily="34" charset="-122"/>
              </a:rPr>
              <a:t>nums</a:t>
            </a:r>
            <a:endParaRPr lang="zh-CN" altLang="en-US" b="1"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93AAD63B-BC34-AC02-1BD2-540BAB1F1539}"/>
              </a:ext>
            </a:extLst>
          </p:cNvPr>
          <p:cNvSpPr txBox="1"/>
          <p:nvPr/>
        </p:nvSpPr>
        <p:spPr>
          <a:xfrm>
            <a:off x="717339" y="2455335"/>
            <a:ext cx="22389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轮冒泡</a:t>
            </a:r>
          </a:p>
        </p:txBody>
      </p:sp>
      <p:sp>
        <p:nvSpPr>
          <p:cNvPr id="64" name="矩形: 圆角 63">
            <a:extLst>
              <a:ext uri="{FF2B5EF4-FFF2-40B4-BE49-F238E27FC236}">
                <a16:creationId xmlns:a16="http://schemas.microsoft.com/office/drawing/2014/main" id="{9C20A16E-AC5C-05D1-C86E-F4E6BB3B373E}"/>
              </a:ext>
            </a:extLst>
          </p:cNvPr>
          <p:cNvSpPr/>
          <p:nvPr/>
        </p:nvSpPr>
        <p:spPr>
          <a:xfrm>
            <a:off x="3041415" y="2277717"/>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A8945BFA-E5CD-4DE8-7CE4-291C31D7E7D4}"/>
              </a:ext>
            </a:extLst>
          </p:cNvPr>
          <p:cNvSpPr/>
          <p:nvPr/>
        </p:nvSpPr>
        <p:spPr>
          <a:xfrm>
            <a:off x="3170816" y="235759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6" name="矩形: 圆角 65">
            <a:extLst>
              <a:ext uri="{FF2B5EF4-FFF2-40B4-BE49-F238E27FC236}">
                <a16:creationId xmlns:a16="http://schemas.microsoft.com/office/drawing/2014/main" id="{26F3B758-D3BB-91B6-343A-F30A1F280DB3}"/>
              </a:ext>
            </a:extLst>
          </p:cNvPr>
          <p:cNvSpPr/>
          <p:nvPr/>
        </p:nvSpPr>
        <p:spPr>
          <a:xfrm>
            <a:off x="3733256" y="235759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7" name="矩形: 圆角 66">
            <a:extLst>
              <a:ext uri="{FF2B5EF4-FFF2-40B4-BE49-F238E27FC236}">
                <a16:creationId xmlns:a16="http://schemas.microsoft.com/office/drawing/2014/main" id="{D7C8A1E5-12FB-02CD-E558-29E7264A9ED5}"/>
              </a:ext>
            </a:extLst>
          </p:cNvPr>
          <p:cNvSpPr/>
          <p:nvPr/>
        </p:nvSpPr>
        <p:spPr>
          <a:xfrm>
            <a:off x="4295696" y="2357595"/>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8" name="矩形: 圆角 67">
            <a:extLst>
              <a:ext uri="{FF2B5EF4-FFF2-40B4-BE49-F238E27FC236}">
                <a16:creationId xmlns:a16="http://schemas.microsoft.com/office/drawing/2014/main" id="{AB1DC446-F525-31CB-63C9-19ABBB124FE0}"/>
              </a:ext>
            </a:extLst>
          </p:cNvPr>
          <p:cNvSpPr/>
          <p:nvPr/>
        </p:nvSpPr>
        <p:spPr>
          <a:xfrm>
            <a:off x="4858136" y="2357595"/>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69" name="矩形: 圆角 68">
            <a:extLst>
              <a:ext uri="{FF2B5EF4-FFF2-40B4-BE49-F238E27FC236}">
                <a16:creationId xmlns:a16="http://schemas.microsoft.com/office/drawing/2014/main" id="{99CCFA84-7CBC-F6AB-168F-12C0CE057F1B}"/>
              </a:ext>
            </a:extLst>
          </p:cNvPr>
          <p:cNvSpPr/>
          <p:nvPr/>
        </p:nvSpPr>
        <p:spPr>
          <a:xfrm>
            <a:off x="5420576" y="2357595"/>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0" name="矩形: 圆角 69">
            <a:extLst>
              <a:ext uri="{FF2B5EF4-FFF2-40B4-BE49-F238E27FC236}">
                <a16:creationId xmlns:a16="http://schemas.microsoft.com/office/drawing/2014/main" id="{C44E08DC-CA60-9D47-AC6E-368937C95B8A}"/>
              </a:ext>
            </a:extLst>
          </p:cNvPr>
          <p:cNvSpPr/>
          <p:nvPr/>
        </p:nvSpPr>
        <p:spPr>
          <a:xfrm>
            <a:off x="5983016" y="2357594"/>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71" name="矩形: 圆角 70">
            <a:extLst>
              <a:ext uri="{FF2B5EF4-FFF2-40B4-BE49-F238E27FC236}">
                <a16:creationId xmlns:a16="http://schemas.microsoft.com/office/drawing/2014/main" id="{9FB52C90-0879-0F77-FC50-E0FF8530A82F}"/>
              </a:ext>
            </a:extLst>
          </p:cNvPr>
          <p:cNvSpPr/>
          <p:nvPr/>
        </p:nvSpPr>
        <p:spPr>
          <a:xfrm>
            <a:off x="3041415" y="3078401"/>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023CCC09-EF8D-7A34-D420-744662561482}"/>
              </a:ext>
            </a:extLst>
          </p:cNvPr>
          <p:cNvSpPr/>
          <p:nvPr/>
        </p:nvSpPr>
        <p:spPr>
          <a:xfrm>
            <a:off x="3170816" y="3158280"/>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3" name="矩形: 圆角 72">
            <a:extLst>
              <a:ext uri="{FF2B5EF4-FFF2-40B4-BE49-F238E27FC236}">
                <a16:creationId xmlns:a16="http://schemas.microsoft.com/office/drawing/2014/main" id="{DC4B808A-FE96-A4C1-8C9F-BB169174D22B}"/>
              </a:ext>
            </a:extLst>
          </p:cNvPr>
          <p:cNvSpPr/>
          <p:nvPr/>
        </p:nvSpPr>
        <p:spPr>
          <a:xfrm>
            <a:off x="3733256" y="3158280"/>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4" name="矩形: 圆角 73">
            <a:extLst>
              <a:ext uri="{FF2B5EF4-FFF2-40B4-BE49-F238E27FC236}">
                <a16:creationId xmlns:a16="http://schemas.microsoft.com/office/drawing/2014/main" id="{EE6673EB-BD41-0464-8D03-172FFE868A15}"/>
              </a:ext>
            </a:extLst>
          </p:cNvPr>
          <p:cNvSpPr/>
          <p:nvPr/>
        </p:nvSpPr>
        <p:spPr>
          <a:xfrm>
            <a:off x="4295696" y="3158279"/>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5" name="矩形: 圆角 74">
            <a:extLst>
              <a:ext uri="{FF2B5EF4-FFF2-40B4-BE49-F238E27FC236}">
                <a16:creationId xmlns:a16="http://schemas.microsoft.com/office/drawing/2014/main" id="{0C79D072-E2F7-15D9-DA4D-5FED2BC3454F}"/>
              </a:ext>
            </a:extLst>
          </p:cNvPr>
          <p:cNvSpPr/>
          <p:nvPr/>
        </p:nvSpPr>
        <p:spPr>
          <a:xfrm>
            <a:off x="4858136" y="3158279"/>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6" name="矩形: 圆角 75">
            <a:extLst>
              <a:ext uri="{FF2B5EF4-FFF2-40B4-BE49-F238E27FC236}">
                <a16:creationId xmlns:a16="http://schemas.microsoft.com/office/drawing/2014/main" id="{C534ACEA-9242-3573-EE8F-2F6C946FF6B9}"/>
              </a:ext>
            </a:extLst>
          </p:cNvPr>
          <p:cNvSpPr/>
          <p:nvPr/>
        </p:nvSpPr>
        <p:spPr>
          <a:xfrm>
            <a:off x="5420576" y="3158279"/>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7" name="矩形: 圆角 76">
            <a:extLst>
              <a:ext uri="{FF2B5EF4-FFF2-40B4-BE49-F238E27FC236}">
                <a16:creationId xmlns:a16="http://schemas.microsoft.com/office/drawing/2014/main" id="{85DD84C8-B396-5F22-B0D2-38838FFB5B07}"/>
              </a:ext>
            </a:extLst>
          </p:cNvPr>
          <p:cNvSpPr/>
          <p:nvPr/>
        </p:nvSpPr>
        <p:spPr>
          <a:xfrm>
            <a:off x="5983016" y="3158278"/>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78" name="矩形: 圆角 77">
            <a:extLst>
              <a:ext uri="{FF2B5EF4-FFF2-40B4-BE49-F238E27FC236}">
                <a16:creationId xmlns:a16="http://schemas.microsoft.com/office/drawing/2014/main" id="{9E3B8340-E854-E3D8-10AB-2549A0D328E6}"/>
              </a:ext>
            </a:extLst>
          </p:cNvPr>
          <p:cNvSpPr/>
          <p:nvPr/>
        </p:nvSpPr>
        <p:spPr>
          <a:xfrm>
            <a:off x="3041415" y="3862718"/>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1E47DDAD-FB74-9CB6-5AF1-1002A64D9689}"/>
              </a:ext>
            </a:extLst>
          </p:cNvPr>
          <p:cNvSpPr/>
          <p:nvPr/>
        </p:nvSpPr>
        <p:spPr>
          <a:xfrm>
            <a:off x="3170816" y="394259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0" name="矩形: 圆角 79">
            <a:extLst>
              <a:ext uri="{FF2B5EF4-FFF2-40B4-BE49-F238E27FC236}">
                <a16:creationId xmlns:a16="http://schemas.microsoft.com/office/drawing/2014/main" id="{A04207EA-8F3C-B794-39F3-764C96EFDE49}"/>
              </a:ext>
            </a:extLst>
          </p:cNvPr>
          <p:cNvSpPr/>
          <p:nvPr/>
        </p:nvSpPr>
        <p:spPr>
          <a:xfrm>
            <a:off x="3733256" y="3942597"/>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1" name="矩形: 圆角 80">
            <a:extLst>
              <a:ext uri="{FF2B5EF4-FFF2-40B4-BE49-F238E27FC236}">
                <a16:creationId xmlns:a16="http://schemas.microsoft.com/office/drawing/2014/main" id="{FCEB124D-5F74-657E-9921-D1116C7C1F39}"/>
              </a:ext>
            </a:extLst>
          </p:cNvPr>
          <p:cNvSpPr/>
          <p:nvPr/>
        </p:nvSpPr>
        <p:spPr>
          <a:xfrm>
            <a:off x="4295696" y="3942596"/>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2" name="矩形: 圆角 81">
            <a:extLst>
              <a:ext uri="{FF2B5EF4-FFF2-40B4-BE49-F238E27FC236}">
                <a16:creationId xmlns:a16="http://schemas.microsoft.com/office/drawing/2014/main" id="{1D7B2F41-0C27-EC7B-0B3F-B32BA9CBE595}"/>
              </a:ext>
            </a:extLst>
          </p:cNvPr>
          <p:cNvSpPr/>
          <p:nvPr/>
        </p:nvSpPr>
        <p:spPr>
          <a:xfrm>
            <a:off x="4858136" y="394259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3" name="矩形: 圆角 82">
            <a:extLst>
              <a:ext uri="{FF2B5EF4-FFF2-40B4-BE49-F238E27FC236}">
                <a16:creationId xmlns:a16="http://schemas.microsoft.com/office/drawing/2014/main" id="{CCE63064-3202-2EBE-7049-3A2F0787BE9C}"/>
              </a:ext>
            </a:extLst>
          </p:cNvPr>
          <p:cNvSpPr/>
          <p:nvPr/>
        </p:nvSpPr>
        <p:spPr>
          <a:xfrm>
            <a:off x="5420576" y="394259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4" name="矩形: 圆角 83">
            <a:extLst>
              <a:ext uri="{FF2B5EF4-FFF2-40B4-BE49-F238E27FC236}">
                <a16:creationId xmlns:a16="http://schemas.microsoft.com/office/drawing/2014/main" id="{B030A7B1-9BF8-239A-6C8E-9C1566AB0223}"/>
              </a:ext>
            </a:extLst>
          </p:cNvPr>
          <p:cNvSpPr/>
          <p:nvPr/>
        </p:nvSpPr>
        <p:spPr>
          <a:xfrm>
            <a:off x="5983016" y="394259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5" name="矩形: 圆角 84">
            <a:extLst>
              <a:ext uri="{FF2B5EF4-FFF2-40B4-BE49-F238E27FC236}">
                <a16:creationId xmlns:a16="http://schemas.microsoft.com/office/drawing/2014/main" id="{74344BA4-0864-AE77-F63A-1060E9A627A2}"/>
              </a:ext>
            </a:extLst>
          </p:cNvPr>
          <p:cNvSpPr/>
          <p:nvPr/>
        </p:nvSpPr>
        <p:spPr>
          <a:xfrm>
            <a:off x="3041415" y="4662044"/>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矩形: 圆角 85">
            <a:extLst>
              <a:ext uri="{FF2B5EF4-FFF2-40B4-BE49-F238E27FC236}">
                <a16:creationId xmlns:a16="http://schemas.microsoft.com/office/drawing/2014/main" id="{AF914379-B1CF-A785-AE00-65E0CA9ACADF}"/>
              </a:ext>
            </a:extLst>
          </p:cNvPr>
          <p:cNvSpPr/>
          <p:nvPr/>
        </p:nvSpPr>
        <p:spPr>
          <a:xfrm>
            <a:off x="3170816" y="474192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7" name="矩形: 圆角 86">
            <a:extLst>
              <a:ext uri="{FF2B5EF4-FFF2-40B4-BE49-F238E27FC236}">
                <a16:creationId xmlns:a16="http://schemas.microsoft.com/office/drawing/2014/main" id="{36F54718-4C57-A0FA-3740-BA06855DF5BA}"/>
              </a:ext>
            </a:extLst>
          </p:cNvPr>
          <p:cNvSpPr/>
          <p:nvPr/>
        </p:nvSpPr>
        <p:spPr>
          <a:xfrm>
            <a:off x="3733256" y="4741923"/>
            <a:ext cx="522365" cy="515007"/>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8" name="矩形: 圆角 87">
            <a:extLst>
              <a:ext uri="{FF2B5EF4-FFF2-40B4-BE49-F238E27FC236}">
                <a16:creationId xmlns:a16="http://schemas.microsoft.com/office/drawing/2014/main" id="{5C2EF1C2-9CFB-7B02-3569-1486FAC4AA3F}"/>
              </a:ext>
            </a:extLst>
          </p:cNvPr>
          <p:cNvSpPr/>
          <p:nvPr/>
        </p:nvSpPr>
        <p:spPr>
          <a:xfrm>
            <a:off x="4295696" y="4741922"/>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9" name="矩形: 圆角 88">
            <a:extLst>
              <a:ext uri="{FF2B5EF4-FFF2-40B4-BE49-F238E27FC236}">
                <a16:creationId xmlns:a16="http://schemas.microsoft.com/office/drawing/2014/main" id="{425604B2-BAC4-A53A-3CA7-AF164EA86BD5}"/>
              </a:ext>
            </a:extLst>
          </p:cNvPr>
          <p:cNvSpPr/>
          <p:nvPr/>
        </p:nvSpPr>
        <p:spPr>
          <a:xfrm>
            <a:off x="4858136" y="4741922"/>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0" name="矩形: 圆角 89">
            <a:extLst>
              <a:ext uri="{FF2B5EF4-FFF2-40B4-BE49-F238E27FC236}">
                <a16:creationId xmlns:a16="http://schemas.microsoft.com/office/drawing/2014/main" id="{327A426D-FA1D-85A5-B1EA-E09E26D4C362}"/>
              </a:ext>
            </a:extLst>
          </p:cNvPr>
          <p:cNvSpPr/>
          <p:nvPr/>
        </p:nvSpPr>
        <p:spPr>
          <a:xfrm>
            <a:off x="5420576" y="4741922"/>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1" name="矩形: 圆角 90">
            <a:extLst>
              <a:ext uri="{FF2B5EF4-FFF2-40B4-BE49-F238E27FC236}">
                <a16:creationId xmlns:a16="http://schemas.microsoft.com/office/drawing/2014/main" id="{AB95029B-0FEC-0E40-CB43-3E8486A87927}"/>
              </a:ext>
            </a:extLst>
          </p:cNvPr>
          <p:cNvSpPr/>
          <p:nvPr/>
        </p:nvSpPr>
        <p:spPr>
          <a:xfrm>
            <a:off x="5983016" y="4741921"/>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2" name="矩形: 圆角 91">
            <a:extLst>
              <a:ext uri="{FF2B5EF4-FFF2-40B4-BE49-F238E27FC236}">
                <a16:creationId xmlns:a16="http://schemas.microsoft.com/office/drawing/2014/main" id="{015DD379-1D67-DAE4-363E-36DA5123D24D}"/>
              </a:ext>
            </a:extLst>
          </p:cNvPr>
          <p:cNvSpPr/>
          <p:nvPr/>
        </p:nvSpPr>
        <p:spPr>
          <a:xfrm>
            <a:off x="3041136" y="5518327"/>
            <a:ext cx="3549059" cy="6997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9863F5D1-9A34-1860-6039-C4C1FF78095D}"/>
              </a:ext>
            </a:extLst>
          </p:cNvPr>
          <p:cNvSpPr/>
          <p:nvPr/>
        </p:nvSpPr>
        <p:spPr>
          <a:xfrm>
            <a:off x="3170537" y="559820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4" name="矩形: 圆角 93">
            <a:extLst>
              <a:ext uri="{FF2B5EF4-FFF2-40B4-BE49-F238E27FC236}">
                <a16:creationId xmlns:a16="http://schemas.microsoft.com/office/drawing/2014/main" id="{2406D169-FBDC-7DCB-AA05-2D52D0F89449}"/>
              </a:ext>
            </a:extLst>
          </p:cNvPr>
          <p:cNvSpPr/>
          <p:nvPr/>
        </p:nvSpPr>
        <p:spPr>
          <a:xfrm>
            <a:off x="3732977" y="5598206"/>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5" name="矩形: 圆角 94">
            <a:extLst>
              <a:ext uri="{FF2B5EF4-FFF2-40B4-BE49-F238E27FC236}">
                <a16:creationId xmlns:a16="http://schemas.microsoft.com/office/drawing/2014/main" id="{B23D0B0B-EF35-853E-5C23-412E82F8C4C2}"/>
              </a:ext>
            </a:extLst>
          </p:cNvPr>
          <p:cNvSpPr/>
          <p:nvPr/>
        </p:nvSpPr>
        <p:spPr>
          <a:xfrm>
            <a:off x="4295417" y="559820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6" name="矩形: 圆角 95">
            <a:extLst>
              <a:ext uri="{FF2B5EF4-FFF2-40B4-BE49-F238E27FC236}">
                <a16:creationId xmlns:a16="http://schemas.microsoft.com/office/drawing/2014/main" id="{B38A4D05-C525-7114-0CA9-5467FC6E65B2}"/>
              </a:ext>
            </a:extLst>
          </p:cNvPr>
          <p:cNvSpPr/>
          <p:nvPr/>
        </p:nvSpPr>
        <p:spPr>
          <a:xfrm>
            <a:off x="4857857" y="559820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7" name="矩形: 圆角 96">
            <a:extLst>
              <a:ext uri="{FF2B5EF4-FFF2-40B4-BE49-F238E27FC236}">
                <a16:creationId xmlns:a16="http://schemas.microsoft.com/office/drawing/2014/main" id="{1A0D4A9B-A064-9EA2-5D9A-07434E0C785A}"/>
              </a:ext>
            </a:extLst>
          </p:cNvPr>
          <p:cNvSpPr/>
          <p:nvPr/>
        </p:nvSpPr>
        <p:spPr>
          <a:xfrm>
            <a:off x="5420297" y="5598205"/>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8" name="矩形: 圆角 97">
            <a:extLst>
              <a:ext uri="{FF2B5EF4-FFF2-40B4-BE49-F238E27FC236}">
                <a16:creationId xmlns:a16="http://schemas.microsoft.com/office/drawing/2014/main" id="{15005FC5-D9BD-C5AA-6389-C121D9CEE8C1}"/>
              </a:ext>
            </a:extLst>
          </p:cNvPr>
          <p:cNvSpPr/>
          <p:nvPr/>
        </p:nvSpPr>
        <p:spPr>
          <a:xfrm>
            <a:off x="5982737" y="5598204"/>
            <a:ext cx="522365" cy="51500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9" name="文本框 98">
            <a:extLst>
              <a:ext uri="{FF2B5EF4-FFF2-40B4-BE49-F238E27FC236}">
                <a16:creationId xmlns:a16="http://schemas.microsoft.com/office/drawing/2014/main" id="{67176BA5-9433-E49B-0A15-CDA73335A02A}"/>
              </a:ext>
            </a:extLst>
          </p:cNvPr>
          <p:cNvSpPr txBox="1"/>
          <p:nvPr/>
        </p:nvSpPr>
        <p:spPr>
          <a:xfrm>
            <a:off x="1225718" y="952315"/>
            <a:ext cx="112488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轮次</a:t>
            </a:r>
          </a:p>
        </p:txBody>
      </p:sp>
      <p:sp>
        <p:nvSpPr>
          <p:cNvPr id="100" name="文本框 99">
            <a:extLst>
              <a:ext uri="{FF2B5EF4-FFF2-40B4-BE49-F238E27FC236}">
                <a16:creationId xmlns:a16="http://schemas.microsoft.com/office/drawing/2014/main" id="{4CBBE082-51A3-A857-1718-4A04591871D8}"/>
              </a:ext>
            </a:extLst>
          </p:cNvPr>
          <p:cNvSpPr txBox="1"/>
          <p:nvPr/>
        </p:nvSpPr>
        <p:spPr>
          <a:xfrm>
            <a:off x="717339" y="3229333"/>
            <a:ext cx="185096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轮冒泡</a:t>
            </a:r>
          </a:p>
        </p:txBody>
      </p:sp>
      <p:sp>
        <p:nvSpPr>
          <p:cNvPr id="101" name="文本框 100">
            <a:extLst>
              <a:ext uri="{FF2B5EF4-FFF2-40B4-BE49-F238E27FC236}">
                <a16:creationId xmlns:a16="http://schemas.microsoft.com/office/drawing/2014/main" id="{EFDAA4B4-F326-E54F-E92C-550377458A4C}"/>
              </a:ext>
            </a:extLst>
          </p:cNvPr>
          <p:cNvSpPr txBox="1"/>
          <p:nvPr/>
        </p:nvSpPr>
        <p:spPr>
          <a:xfrm>
            <a:off x="694224" y="4026127"/>
            <a:ext cx="200276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轮冒泡</a:t>
            </a:r>
          </a:p>
        </p:txBody>
      </p:sp>
      <p:sp>
        <p:nvSpPr>
          <p:cNvPr id="102" name="文本框 101">
            <a:extLst>
              <a:ext uri="{FF2B5EF4-FFF2-40B4-BE49-F238E27FC236}">
                <a16:creationId xmlns:a16="http://schemas.microsoft.com/office/drawing/2014/main" id="{638091FC-B495-BBA5-54E0-55F205B1DA0C}"/>
              </a:ext>
            </a:extLst>
          </p:cNvPr>
          <p:cNvSpPr txBox="1"/>
          <p:nvPr/>
        </p:nvSpPr>
        <p:spPr>
          <a:xfrm>
            <a:off x="717339" y="4825453"/>
            <a:ext cx="197964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a:t>
            </a:r>
            <a:r>
              <a:rPr lang="en-US" altLang="zh-CN" b="1" dirty="0">
                <a:latin typeface="微软雅黑" panose="020B0503020204020204" pitchFamily="34" charset="-122"/>
                <a:ea typeface="微软雅黑" panose="020B0503020204020204" pitchFamily="34" charset="-122"/>
              </a:rPr>
              <a:t> 4 </a:t>
            </a:r>
            <a:r>
              <a:rPr lang="zh-CN" altLang="en-US" b="1" dirty="0">
                <a:latin typeface="微软雅黑" panose="020B0503020204020204" pitchFamily="34" charset="-122"/>
                <a:ea typeface="微软雅黑" panose="020B0503020204020204" pitchFamily="34" charset="-122"/>
              </a:rPr>
              <a:t>轮冒泡</a:t>
            </a:r>
          </a:p>
        </p:txBody>
      </p:sp>
      <p:sp>
        <p:nvSpPr>
          <p:cNvPr id="103" name="文本框 102">
            <a:extLst>
              <a:ext uri="{FF2B5EF4-FFF2-40B4-BE49-F238E27FC236}">
                <a16:creationId xmlns:a16="http://schemas.microsoft.com/office/drawing/2014/main" id="{193B74AA-60C3-6D4B-AD60-6CBF1CE2392E}"/>
              </a:ext>
            </a:extLst>
          </p:cNvPr>
          <p:cNvSpPr txBox="1"/>
          <p:nvPr/>
        </p:nvSpPr>
        <p:spPr>
          <a:xfrm>
            <a:off x="694224" y="5681736"/>
            <a:ext cx="197964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执行第 </a:t>
            </a: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轮冒泡</a:t>
            </a:r>
          </a:p>
        </p:txBody>
      </p:sp>
      <p:sp>
        <p:nvSpPr>
          <p:cNvPr id="104" name="箭头: 右 103">
            <a:extLst>
              <a:ext uri="{FF2B5EF4-FFF2-40B4-BE49-F238E27FC236}">
                <a16:creationId xmlns:a16="http://schemas.microsoft.com/office/drawing/2014/main" id="{7E8AB207-BA40-69D4-DAA7-938C75E3696F}"/>
              </a:ext>
            </a:extLst>
          </p:cNvPr>
          <p:cNvSpPr/>
          <p:nvPr/>
        </p:nvSpPr>
        <p:spPr>
          <a:xfrm>
            <a:off x="2568235" y="2581970"/>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箭头: 右 104">
            <a:extLst>
              <a:ext uri="{FF2B5EF4-FFF2-40B4-BE49-F238E27FC236}">
                <a16:creationId xmlns:a16="http://schemas.microsoft.com/office/drawing/2014/main" id="{1EF92969-8DB5-0C4F-3A37-A2D78BEBBAD5}"/>
              </a:ext>
            </a:extLst>
          </p:cNvPr>
          <p:cNvSpPr/>
          <p:nvPr/>
        </p:nvSpPr>
        <p:spPr>
          <a:xfrm>
            <a:off x="2570222" y="3371524"/>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箭头: 右 105">
            <a:extLst>
              <a:ext uri="{FF2B5EF4-FFF2-40B4-BE49-F238E27FC236}">
                <a16:creationId xmlns:a16="http://schemas.microsoft.com/office/drawing/2014/main" id="{CC9B383F-ACB3-ABAC-3CE1-270A30C8C541}"/>
              </a:ext>
            </a:extLst>
          </p:cNvPr>
          <p:cNvSpPr/>
          <p:nvPr/>
        </p:nvSpPr>
        <p:spPr>
          <a:xfrm>
            <a:off x="2568235" y="4136069"/>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箭头: 右 106">
            <a:extLst>
              <a:ext uri="{FF2B5EF4-FFF2-40B4-BE49-F238E27FC236}">
                <a16:creationId xmlns:a16="http://schemas.microsoft.com/office/drawing/2014/main" id="{170D066D-F453-FF48-1AD7-D13246DF353A}"/>
              </a:ext>
            </a:extLst>
          </p:cNvPr>
          <p:cNvSpPr/>
          <p:nvPr/>
        </p:nvSpPr>
        <p:spPr>
          <a:xfrm>
            <a:off x="2570065" y="4948172"/>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箭头: 右 107">
            <a:extLst>
              <a:ext uri="{FF2B5EF4-FFF2-40B4-BE49-F238E27FC236}">
                <a16:creationId xmlns:a16="http://schemas.microsoft.com/office/drawing/2014/main" id="{49B6635E-F8C5-B633-DCC0-A95AA388910F}"/>
              </a:ext>
            </a:extLst>
          </p:cNvPr>
          <p:cNvSpPr/>
          <p:nvPr/>
        </p:nvSpPr>
        <p:spPr>
          <a:xfrm>
            <a:off x="2568234" y="5792667"/>
            <a:ext cx="387955" cy="1260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4316BA19-BFE7-72FA-7846-BFC7F3D9456A}"/>
              </a:ext>
            </a:extLst>
          </p:cNvPr>
          <p:cNvSpPr/>
          <p:nvPr/>
        </p:nvSpPr>
        <p:spPr>
          <a:xfrm>
            <a:off x="333955" y="3790766"/>
            <a:ext cx="6472362" cy="85863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文本框 2">
            <a:extLst>
              <a:ext uri="{FF2B5EF4-FFF2-40B4-BE49-F238E27FC236}">
                <a16:creationId xmlns:a16="http://schemas.microsoft.com/office/drawing/2014/main" id="{1785D162-84AA-72C0-5DFD-8BA462DB2293}"/>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冒泡排序代码实现</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优化</a:t>
            </a:r>
            <a:endParaRPr lang="en-US" altLang="zh-CN" sz="28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10A606B-67D9-F823-7C22-69A35D5C02DF}"/>
              </a:ext>
            </a:extLst>
          </p:cNvPr>
          <p:cNvSpPr txBox="1"/>
          <p:nvPr/>
        </p:nvSpPr>
        <p:spPr>
          <a:xfrm>
            <a:off x="490914" y="2647465"/>
            <a:ext cx="4929662" cy="170540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使用布尔型变量</a:t>
            </a:r>
            <a:r>
              <a:rPr lang="en-US" altLang="zh-CN" dirty="0">
                <a:latin typeface="微软雅黑" panose="020B0503020204020204" pitchFamily="34" charset="-122"/>
                <a:ea typeface="微软雅黑" panose="020B0503020204020204" pitchFamily="34" charset="-122"/>
              </a:rPr>
              <a:t>flag</a:t>
            </a:r>
            <a:r>
              <a:rPr lang="zh-CN" altLang="en-US" dirty="0">
                <a:latin typeface="微软雅黑" panose="020B0503020204020204" pitchFamily="34" charset="-122"/>
                <a:ea typeface="微软雅黑" panose="020B0503020204020204" pitchFamily="34" charset="-122"/>
              </a:rPr>
              <a:t>做标志。每轮开始排序之前将</a:t>
            </a:r>
            <a:r>
              <a:rPr lang="en-US" altLang="zh-CN" dirty="0">
                <a:latin typeface="微软雅黑" panose="020B0503020204020204" pitchFamily="34" charset="-122"/>
                <a:ea typeface="微软雅黑" panose="020B0503020204020204" pitchFamily="34" charset="-122"/>
              </a:rPr>
              <a:t>flag</a:t>
            </a:r>
            <a:r>
              <a:rPr lang="zh-CN" altLang="en-US" dirty="0">
                <a:latin typeface="微软雅黑" panose="020B0503020204020204" pitchFamily="34" charset="-122"/>
                <a:ea typeface="微软雅黑" panose="020B0503020204020204" pitchFamily="34" charset="-122"/>
              </a:rPr>
              <a:t>初始化，如果经历这一轮遍历后</a:t>
            </a:r>
            <a:r>
              <a:rPr lang="en-US" altLang="zh-CN" dirty="0">
                <a:latin typeface="微软雅黑" panose="020B0503020204020204" pitchFamily="34" charset="-122"/>
                <a:ea typeface="微软雅黑" panose="020B0503020204020204" pitchFamily="34" charset="-122"/>
              </a:rPr>
              <a:t>flag</a:t>
            </a:r>
            <a:r>
              <a:rPr lang="zh-CN" altLang="en-US" dirty="0">
                <a:latin typeface="微软雅黑" panose="020B0503020204020204" pitchFamily="34" charset="-122"/>
                <a:ea typeface="微软雅黑" panose="020B0503020204020204" pitchFamily="34" charset="-122"/>
              </a:rPr>
              <a:t>并没有发生变化，说明数组已经完成排序，不需要进行后续操作了。</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2C3664F3-1D7A-C5A1-517F-85CCC95E7303}"/>
              </a:ext>
            </a:extLst>
          </p:cNvPr>
          <p:cNvPicPr>
            <a:picLocks noChangeAspect="1"/>
          </p:cNvPicPr>
          <p:nvPr/>
        </p:nvPicPr>
        <p:blipFill>
          <a:blip r:embed="rId3"/>
          <a:stretch>
            <a:fillRect/>
          </a:stretch>
        </p:blipFill>
        <p:spPr>
          <a:xfrm>
            <a:off x="5676343" y="1260314"/>
            <a:ext cx="6432881" cy="4064209"/>
          </a:xfrm>
          <a:prstGeom prst="rect">
            <a:avLst/>
          </a:prstGeom>
        </p:spPr>
      </p:pic>
      <p:sp>
        <p:nvSpPr>
          <p:cNvPr id="2" name="矩形 1">
            <a:extLst>
              <a:ext uri="{FF2B5EF4-FFF2-40B4-BE49-F238E27FC236}">
                <a16:creationId xmlns:a16="http://schemas.microsoft.com/office/drawing/2014/main" id="{A630544F-B66D-82B1-4FCE-5472C68AB004}"/>
              </a:ext>
            </a:extLst>
          </p:cNvPr>
          <p:cNvSpPr/>
          <p:nvPr/>
        </p:nvSpPr>
        <p:spPr>
          <a:xfrm>
            <a:off x="6323797" y="2243910"/>
            <a:ext cx="2011681" cy="30678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F6C694A-0EEA-7D45-D5CB-9FFE0B3DEADF}"/>
              </a:ext>
            </a:extLst>
          </p:cNvPr>
          <p:cNvSpPr/>
          <p:nvPr/>
        </p:nvSpPr>
        <p:spPr>
          <a:xfrm>
            <a:off x="6995961" y="3714971"/>
            <a:ext cx="1551273" cy="30678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F5E0BFA-6B8A-CF59-048C-25D6971514A3}"/>
              </a:ext>
            </a:extLst>
          </p:cNvPr>
          <p:cNvSpPr/>
          <p:nvPr/>
        </p:nvSpPr>
        <p:spPr>
          <a:xfrm>
            <a:off x="6428070" y="4610121"/>
            <a:ext cx="2494549" cy="30678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04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688230" y="-252269"/>
            <a:ext cx="687750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冒泡排序算法分析</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A92F9E6-6D7A-9BC7-4CA2-572150CB747A}"/>
                  </a:ext>
                </a:extLst>
              </p:cNvPr>
              <p:cNvSpPr txBox="1"/>
              <p:nvPr/>
            </p:nvSpPr>
            <p:spPr>
              <a:xfrm>
                <a:off x="529744" y="1097111"/>
                <a:ext cx="10815841" cy="52399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solidFill>
                      <a:srgbClr val="F68800"/>
                    </a:solidFill>
                    <a:latin typeface="微软雅黑" panose="020B0503020204020204" pitchFamily="34" charset="-122"/>
                    <a:ea typeface="微软雅黑" panose="020B0503020204020204" pitchFamily="34" charset="-122"/>
                  </a:rPr>
                  <a:t>稳定排序：</a:t>
                </a:r>
                <a:r>
                  <a:rPr lang="zh-CN" altLang="en-US" dirty="0">
                    <a:latin typeface="微软雅黑" panose="020B0503020204020204" pitchFamily="34" charset="-122"/>
                    <a:ea typeface="微软雅黑" panose="020B0503020204020204" pitchFamily="34" charset="-122"/>
                  </a:rPr>
                  <a:t>由于在“冒泡”中遇到相等元素不交换，因此不会改变相等元素的相对顺序。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F68800"/>
                    </a:solidFill>
                    <a:latin typeface="微软雅黑" panose="020B0503020204020204" pitchFamily="34" charset="-122"/>
                    <a:ea typeface="微软雅黑" panose="020B0503020204020204" pitchFamily="34" charset="-122"/>
                  </a:rPr>
                  <a:t>适用情况：</a:t>
                </a:r>
                <a:r>
                  <a:rPr lang="zh-CN" altLang="en-US" dirty="0">
                    <a:latin typeface="微软雅黑" panose="020B0503020204020204" pitchFamily="34" charset="-122"/>
                    <a:ea typeface="微软雅黑" panose="020B0503020204020204" pitchFamily="34" charset="-122"/>
                  </a:rPr>
                  <a:t>冒泡排序在排序过程中需要移动较多次数的元素，并且排序时间效率比较低，因此适用于排序序列</a:t>
                </a:r>
                <a:r>
                  <a:rPr lang="zh-CN" altLang="en-US" b="1" dirty="0">
                    <a:latin typeface="微软雅黑" panose="020B0503020204020204" pitchFamily="34" charset="-122"/>
                    <a:ea typeface="微软雅黑" panose="020B0503020204020204" pitchFamily="34" charset="-122"/>
                  </a:rPr>
                  <a:t>数据量较小</a:t>
                </a:r>
                <a:r>
                  <a:rPr lang="zh-CN" altLang="en-US" dirty="0">
                    <a:latin typeface="微软雅黑" panose="020B0503020204020204" pitchFamily="34" charset="-122"/>
                    <a:ea typeface="微软雅黑" panose="020B0503020204020204" pitchFamily="34" charset="-122"/>
                  </a:rPr>
                  <a:t>的情况，尤其是当序列的初始状态为</a:t>
                </a:r>
                <a:r>
                  <a:rPr lang="zh-CN" altLang="en-US" b="1" dirty="0">
                    <a:latin typeface="微软雅黑" panose="020B0503020204020204" pitchFamily="34" charset="-122"/>
                    <a:ea typeface="微软雅黑" panose="020B0503020204020204" pitchFamily="34" charset="-122"/>
                  </a:rPr>
                  <a:t>基本有序</a:t>
                </a:r>
                <a:r>
                  <a:rPr lang="zh-CN" altLang="en-US" dirty="0">
                    <a:latin typeface="微软雅黑" panose="020B0503020204020204" pitchFamily="34" charset="-122"/>
                    <a:ea typeface="微软雅黑" panose="020B0503020204020204" pitchFamily="34" charset="-122"/>
                  </a:rPr>
                  <a:t>的情况。</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最佳时间复杂度为</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𝐎</m:t>
                    </m:r>
                    <m:r>
                      <a:rPr lang="en-US" altLang="zh-CN" b="1" i="0"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𝒏</m:t>
                    </m:r>
                    <m:r>
                      <a:rPr lang="en-US" altLang="zh-CN" b="1" i="1" smtClean="0">
                        <a:latin typeface="Cambria Math" panose="02040503050406030204" pitchFamily="18" charset="0"/>
                        <a:ea typeface="微软雅黑" panose="020B0503020204020204" pitchFamily="34" charset="-122"/>
                      </a:rPr>
                      <m:t>)</m:t>
                    </m:r>
                  </m:oMath>
                </a14:m>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最好的情况下（初始时序列已经是升序排列），只需经过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趟排序，总共经过 </a:t>
                </a:r>
                <a14:m>
                  <m:oMath xmlns:m="http://schemas.openxmlformats.org/officeDocument/2006/math">
                    <m:r>
                      <a:rPr lang="en-US" altLang="zh-CN" b="1" i="1">
                        <a:latin typeface="Cambria Math" panose="02040503050406030204" pitchFamily="18" charset="0"/>
                        <a:ea typeface="微软雅黑" panose="020B0503020204020204" pitchFamily="34" charset="-122"/>
                      </a:rPr>
                      <m:t>𝒏</m:t>
                    </m:r>
                  </m:oMath>
                </a14:m>
                <a:r>
                  <a:rPr lang="zh-CN" altLang="en-US" dirty="0">
                    <a:latin typeface="微软雅黑" panose="020B0503020204020204" pitchFamily="34" charset="-122"/>
                    <a:ea typeface="微软雅黑" panose="020B0503020204020204" pitchFamily="34" charset="-122"/>
                  </a:rPr>
                  <a:t> 次元素的比较，并且不移动元素，算法就可以结束排序。因此，冒泡排序算法的最佳时间复杂度为 </a:t>
                </a:r>
                <a14:m>
                  <m:oMath xmlns:m="http://schemas.openxmlformats.org/officeDocument/2006/math">
                    <m:r>
                      <m:rPr>
                        <m:sty m:val="p"/>
                      </m:rPr>
                      <a:rPr lang="en-US" altLang="zh-CN" b="0" i="1">
                        <a:latin typeface="Cambria Math" panose="02040503050406030204" pitchFamily="18" charset="0"/>
                        <a:ea typeface="微软雅黑" panose="020B0503020204020204" pitchFamily="34" charset="-122"/>
                      </a:rPr>
                      <m:t>O</m:t>
                    </m:r>
                    <m:r>
                      <a:rPr lang="en-US" altLang="zh-CN" b="0">
                        <a:latin typeface="Cambria Math" panose="02040503050406030204" pitchFamily="18" charset="0"/>
                        <a:ea typeface="微软雅黑" panose="020B0503020204020204" pitchFamily="34" charset="-122"/>
                      </a:rPr>
                      <m:t>(</m:t>
                    </m:r>
                    <m:r>
                      <a:rPr lang="en-US" altLang="zh-CN" b="0" i="1">
                        <a:latin typeface="Cambria Math" panose="02040503050406030204" pitchFamily="18" charset="0"/>
                        <a:ea typeface="微软雅黑" panose="020B0503020204020204" pitchFamily="34" charset="-122"/>
                      </a:rPr>
                      <m:t>𝑛</m:t>
                    </m:r>
                    <m:r>
                      <a:rPr lang="en-US" altLang="zh-CN" b="0" i="1">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最坏时间复杂度为</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𝐎</m:t>
                    </m:r>
                    <m:r>
                      <a:rPr lang="en-US" altLang="zh-CN" b="1" i="0" smtClean="0">
                        <a:latin typeface="Cambria Math" panose="02040503050406030204" pitchFamily="18" charset="0"/>
                        <a:ea typeface="微软雅黑" panose="020B0503020204020204" pitchFamily="34" charset="-122"/>
                      </a:rPr>
                      <m:t>(</m:t>
                    </m:r>
                    <m:sSup>
                      <m:sSupPr>
                        <m:ctrlPr>
                          <a:rPr lang="en-US" altLang="zh-CN" b="1" i="1" smtClean="0">
                            <a:latin typeface="Cambria Math" panose="02040503050406030204" pitchFamily="18" charset="0"/>
                            <a:ea typeface="微软雅黑" panose="020B0503020204020204" pitchFamily="34" charset="-122"/>
                          </a:rPr>
                        </m:ctrlPr>
                      </m:sSupPr>
                      <m:e>
                        <m:r>
                          <a:rPr lang="en-US" altLang="zh-CN" b="1" i="1" smtClean="0">
                            <a:latin typeface="Cambria Math" panose="02040503050406030204" pitchFamily="18" charset="0"/>
                            <a:ea typeface="微软雅黑" panose="020B0503020204020204" pitchFamily="34" charset="-122"/>
                          </a:rPr>
                          <m:t>𝒏</m:t>
                        </m:r>
                      </m:e>
                      <m:sup>
                        <m:r>
                          <a:rPr lang="en-US" altLang="zh-CN" b="1" i="1" smtClean="0">
                            <a:latin typeface="Cambria Math" panose="02040503050406030204" pitchFamily="18" charset="0"/>
                            <a:ea typeface="微软雅黑" panose="020B0503020204020204" pitchFamily="34" charset="-122"/>
                          </a:rPr>
                          <m:t>𝟐</m:t>
                        </m:r>
                      </m:sup>
                    </m:sSup>
                    <m:r>
                      <a:rPr lang="en-US" altLang="zh-CN" b="1" i="1" smtClean="0">
                        <a:latin typeface="Cambria Math" panose="02040503050406030204" pitchFamily="18" charset="0"/>
                        <a:ea typeface="微软雅黑" panose="020B0503020204020204" pitchFamily="34" charset="-122"/>
                      </a:rPr>
                      <m:t>)</m:t>
                    </m:r>
                  </m:oMath>
                </a14:m>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最差的情况下（初始时序列已经是降序排列，或者最小值元素处于序列的最后），则需要进行 </a:t>
                </a:r>
                <a14:m>
                  <m:oMath xmlns:m="http://schemas.openxmlformats.org/officeDocument/2006/math">
                    <m:r>
                      <a:rPr lang="en-US" altLang="zh-CN" b="1" i="1">
                        <a:latin typeface="Cambria Math" panose="02040503050406030204" pitchFamily="18" charset="0"/>
                        <a:ea typeface="微软雅黑" panose="020B0503020204020204" pitchFamily="34" charset="-122"/>
                      </a:rPr>
                      <m:t>𝒏</m:t>
                    </m:r>
                  </m:oMath>
                </a14:m>
                <a:r>
                  <a:rPr lang="zh-CN" altLang="en-US" dirty="0">
                    <a:latin typeface="微软雅黑" panose="020B0503020204020204" pitchFamily="34" charset="-122"/>
                    <a:ea typeface="微软雅黑" panose="020B0503020204020204" pitchFamily="34" charset="-122"/>
                  </a:rPr>
                  <a:t> 趟排序，各轮“冒泡”遍历的数组长度依次为 </a:t>
                </a:r>
                <a14:m>
                  <m:oMath xmlns:m="http://schemas.openxmlformats.org/officeDocument/2006/math">
                    <m:r>
                      <m:rPr>
                        <m:sty m:val="p"/>
                      </m:rPr>
                      <a:rPr lang="en-US" altLang="zh-CN" i="1">
                        <a:latin typeface="Cambria Math" panose="02040503050406030204" pitchFamily="18" charset="0"/>
                        <a:ea typeface="微软雅黑" panose="020B0503020204020204" pitchFamily="34" charset="-122"/>
                      </a:rPr>
                      <m:t>n</m:t>
                    </m:r>
                    <m:r>
                      <a:rPr lang="en-US" altLang="zh-CN" b="0" i="1" smtClean="0">
                        <a:latin typeface="Cambria Math" panose="02040503050406030204" pitchFamily="18" charset="0"/>
                        <a:ea typeface="微软雅黑" panose="020B0503020204020204" pitchFamily="34" charset="-122"/>
                      </a:rPr>
                      <m:t>−1, </m:t>
                    </m:r>
                    <m:r>
                      <a:rPr lang="en-US" altLang="zh-CN" b="0" i="1" smtClean="0">
                        <a:latin typeface="Cambria Math" panose="02040503050406030204" pitchFamily="18" charset="0"/>
                        <a:ea typeface="微软雅黑" panose="020B0503020204020204" pitchFamily="34" charset="-122"/>
                      </a:rPr>
                      <m:t>𝑛</m:t>
                    </m:r>
                    <m:r>
                      <a:rPr lang="en-US" altLang="zh-CN" b="0" i="1" smtClean="0">
                        <a:latin typeface="Cambria Math" panose="02040503050406030204" pitchFamily="18" charset="0"/>
                        <a:ea typeface="微软雅黑" panose="020B0503020204020204" pitchFamily="34" charset="-122"/>
                      </a:rPr>
                      <m:t>−2,…, 2, 1 </m:t>
                    </m:r>
                  </m:oMath>
                </a14:m>
                <a:r>
                  <a:rPr lang="zh-CN" altLang="en-US" dirty="0">
                    <a:latin typeface="微软雅黑" panose="020B0503020204020204" pitchFamily="34" charset="-122"/>
                    <a:ea typeface="微软雅黑" panose="020B0503020204020204" pitchFamily="34" charset="-122"/>
                  </a:rPr>
                  <a:t>，总共进行</a:t>
                </a:r>
                <a14:m>
                  <m:oMath xmlns:m="http://schemas.openxmlformats.org/officeDocument/2006/math">
                    <m:nary>
                      <m:naryPr>
                        <m:chr m:val="∑"/>
                        <m:ctrlPr>
                          <a:rPr lang="pt-BR" altLang="zh-CN" i="1" dirty="0" smtClean="0">
                            <a:latin typeface="Cambria Math" panose="02040503050406030204" pitchFamily="18" charset="0"/>
                            <a:ea typeface="微软雅黑" panose="020B0503020204020204" pitchFamily="34" charset="-122"/>
                          </a:rPr>
                        </m:ctrlPr>
                      </m:naryPr>
                      <m:sub>
                        <m:r>
                          <m:rPr>
                            <m:brk m:alnAt="23"/>
                          </m:rPr>
                          <a:rPr lang="en-US" altLang="zh-CN" b="0" i="1" dirty="0" smtClean="0">
                            <a:latin typeface="Cambria Math" panose="02040503050406030204" pitchFamily="18" charset="0"/>
                            <a:ea typeface="微软雅黑" panose="020B0503020204020204" pitchFamily="34" charset="-122"/>
                          </a:rPr>
                          <m:t>𝑖</m:t>
                        </m:r>
                        <m:r>
                          <a:rPr lang="pt-BR" altLang="zh-CN"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2</m:t>
                        </m:r>
                      </m:sub>
                      <m:sup>
                        <m:r>
                          <m:rPr>
                            <m:sty m:val="p"/>
                          </m:rPr>
                          <a:rPr lang="en-US" altLang="zh-CN" i="1" dirty="0">
                            <a:latin typeface="Cambria Math" panose="02040503050406030204" pitchFamily="18" charset="0"/>
                            <a:ea typeface="微软雅黑" panose="020B0503020204020204" pitchFamily="34" charset="-122"/>
                          </a:rPr>
                          <m:t>n</m:t>
                        </m:r>
                      </m:sup>
                      <m:e>
                        <m:d>
                          <m:dPr>
                            <m:ctrlPr>
                              <a:rPr lang="pt-BR" altLang="zh-CN"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𝑖</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1</m:t>
                            </m:r>
                          </m:e>
                        </m:d>
                      </m:e>
                    </m:nary>
                    <m:r>
                      <a:rPr lang="en-US" altLang="zh-CN" b="0" i="1" dirty="0" smtClean="0">
                        <a:latin typeface="Cambria Math" panose="02040503050406030204" pitchFamily="18" charset="0"/>
                        <a:ea typeface="微软雅黑" panose="020B0503020204020204" pitchFamily="34" charset="-122"/>
                      </a:rPr>
                      <m:t>= </m:t>
                    </m:r>
                    <m:f>
                      <m:fPr>
                        <m:ctrlPr>
                          <a:rPr lang="pt-BR" altLang="zh-CN" b="0" i="1" smtClean="0">
                            <a:latin typeface="Cambria Math" panose="02040503050406030204" pitchFamily="18" charset="0"/>
                            <a:ea typeface="微软雅黑" panose="020B0503020204020204" pitchFamily="34" charset="-122"/>
                          </a:rPr>
                        </m:ctrlPr>
                      </m:fPr>
                      <m:num>
                        <m:r>
                          <a:rPr lang="pt-BR" altLang="zh-CN" b="0" i="1" smtClean="0">
                            <a:latin typeface="Cambria Math" panose="02040503050406030204" pitchFamily="18" charset="0"/>
                            <a:ea typeface="微软雅黑" panose="020B0503020204020204" pitchFamily="34" charset="-122"/>
                          </a:rPr>
                          <m:t>𝑛</m:t>
                        </m:r>
                        <m:d>
                          <m:dPr>
                            <m:ctrlPr>
                              <a:rPr lang="pt-BR" altLang="zh-CN" b="0" i="1" smtClean="0">
                                <a:latin typeface="Cambria Math" panose="02040503050406030204" pitchFamily="18" charset="0"/>
                                <a:ea typeface="微软雅黑" panose="020B0503020204020204" pitchFamily="34" charset="-122"/>
                              </a:rPr>
                            </m:ctrlPr>
                          </m:dPr>
                          <m:e>
                            <m:r>
                              <a:rPr lang="pt-BR" altLang="zh-CN" b="0" i="1" smtClean="0">
                                <a:latin typeface="Cambria Math" panose="02040503050406030204" pitchFamily="18" charset="0"/>
                                <a:ea typeface="微软雅黑" panose="020B0503020204020204" pitchFamily="34" charset="-122"/>
                              </a:rPr>
                              <m:t>𝑛</m:t>
                            </m:r>
                            <m:r>
                              <a:rPr lang="pt-BR" altLang="zh-CN" b="0" i="1" smtClean="0">
                                <a:latin typeface="Cambria Math" panose="02040503050406030204" pitchFamily="18" charset="0"/>
                                <a:ea typeface="微软雅黑" panose="020B0503020204020204" pitchFamily="34" charset="-122"/>
                              </a:rPr>
                              <m:t>−1</m:t>
                            </m:r>
                          </m:e>
                        </m:d>
                      </m:num>
                      <m:den>
                        <m:r>
                          <a:rPr lang="pt-BR" altLang="zh-CN" b="0" i="1" smtClean="0">
                            <a:latin typeface="Cambria Math" panose="02040503050406030204" pitchFamily="18" charset="0"/>
                            <a:ea typeface="微软雅黑" panose="020B0503020204020204" pitchFamily="34" charset="-122"/>
                          </a:rPr>
                          <m:t>2</m:t>
                        </m:r>
                      </m:den>
                    </m:f>
                  </m:oMath>
                </a14:m>
                <a:r>
                  <a:rPr lang="zh-CN" altLang="en-US" dirty="0">
                    <a:latin typeface="微软雅黑" panose="020B0503020204020204" pitchFamily="34" charset="-122"/>
                    <a:ea typeface="微软雅黑" panose="020B0503020204020204" pitchFamily="34" charset="-122"/>
                  </a:rPr>
                  <a:t> 次元素的比较，因此冒泡排序算法的最坏时间复杂度为 </a:t>
                </a:r>
                <a14:m>
                  <m:oMath xmlns:m="http://schemas.openxmlformats.org/officeDocument/2006/math">
                    <m:r>
                      <m:rPr>
                        <m:sty m:val="p"/>
                      </m:rPr>
                      <a:rPr lang="en-US" altLang="zh-CN" b="0" i="1">
                        <a:latin typeface="Cambria Math" panose="02040503050406030204" pitchFamily="18" charset="0"/>
                        <a:ea typeface="微软雅黑" panose="020B0503020204020204" pitchFamily="34" charset="-122"/>
                      </a:rPr>
                      <m:t>O</m:t>
                    </m:r>
                    <m:r>
                      <a:rPr lang="en-US" altLang="zh-CN" b="0">
                        <a:latin typeface="Cambria Math" panose="02040503050406030204" pitchFamily="18" charset="0"/>
                        <a:ea typeface="微软雅黑" panose="020B0503020204020204" pitchFamily="34" charset="-122"/>
                      </a:rPr>
                      <m:t>(</m:t>
                    </m:r>
                    <m:sSup>
                      <m:sSupPr>
                        <m:ctrlPr>
                          <a:rPr lang="en-US" altLang="zh-CN" i="1">
                            <a:latin typeface="Cambria Math" panose="02040503050406030204" pitchFamily="18" charset="0"/>
                            <a:ea typeface="微软雅黑" panose="020B0503020204020204" pitchFamily="34" charset="-122"/>
                          </a:rPr>
                        </m:ctrlPr>
                      </m:sSupPr>
                      <m:e>
                        <m:r>
                          <a:rPr lang="en-US" altLang="zh-CN" b="0" i="1">
                            <a:latin typeface="Cambria Math" panose="02040503050406030204" pitchFamily="18" charset="0"/>
                            <a:ea typeface="微软雅黑" panose="020B0503020204020204" pitchFamily="34" charset="-122"/>
                          </a:rPr>
                          <m:t>𝑛</m:t>
                        </m:r>
                      </m:e>
                      <m:sup>
                        <m:r>
                          <a:rPr lang="en-US" altLang="zh-CN" b="0" i="1">
                            <a:latin typeface="Cambria Math" panose="02040503050406030204" pitchFamily="18" charset="0"/>
                            <a:ea typeface="微软雅黑" panose="020B0503020204020204" pitchFamily="34" charset="-122"/>
                          </a:rPr>
                          <m:t>2</m:t>
                        </m:r>
                      </m:sup>
                    </m:sSup>
                    <m:r>
                      <a:rPr lang="en-US" altLang="zh-CN" b="0" i="1">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空间复杂度为</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𝐎</m:t>
                    </m:r>
                    <m:r>
                      <a:rPr lang="en-US" altLang="zh-CN" b="1" i="0"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r>
                      <a:rPr lang="en-US" altLang="zh-CN" b="1" i="1" smtClean="0">
                        <a:latin typeface="Cambria Math" panose="02040503050406030204" pitchFamily="18" charset="0"/>
                        <a:ea typeface="微软雅黑" panose="020B0503020204020204" pitchFamily="34" charset="-122"/>
                      </a:rPr>
                      <m:t>)</m:t>
                    </m:r>
                  </m:oMath>
                </a14:m>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冒泡排序不申请多余的空间来进行的排序，为原地排序算法，只用到指针变量</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𝑖</m:t>
                    </m:r>
                    <m:r>
                      <a:rPr lang="zh-CN" altLang="en-US"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𝑗</m:t>
                    </m:r>
                  </m:oMath>
                </a14:m>
                <a:r>
                  <a:rPr lang="zh-CN" altLang="en-US" dirty="0">
                    <a:latin typeface="微软雅黑" panose="020B0503020204020204" pitchFamily="34" charset="-122"/>
                    <a:ea typeface="微软雅黑" panose="020B0503020204020204" pitchFamily="34" charset="-122"/>
                  </a:rPr>
                  <a:t> 以及标志位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𝑓𝑙𝑎𝑔</m:t>
                    </m:r>
                    <m:r>
                      <a:rPr lang="en-US" altLang="zh-CN"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等常数项的变量。</a:t>
                </a:r>
                <a:endParaRPr lang="en-US" altLang="zh-CN"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1A92F9E6-6D7A-9BC7-4CA2-572150CB747A}"/>
                  </a:ext>
                </a:extLst>
              </p:cNvPr>
              <p:cNvSpPr txBox="1">
                <a:spLocks noRot="1" noChangeAspect="1" noMove="1" noResize="1" noEditPoints="1" noAdjustHandles="1" noChangeArrowheads="1" noChangeShapeType="1" noTextEdit="1"/>
              </p:cNvSpPr>
              <p:nvPr/>
            </p:nvSpPr>
            <p:spPr>
              <a:xfrm>
                <a:off x="529744" y="1097111"/>
                <a:ext cx="10815841" cy="5239961"/>
              </a:xfrm>
              <a:prstGeom prst="rect">
                <a:avLst/>
              </a:prstGeom>
              <a:blipFill>
                <a:blip r:embed="rId4"/>
                <a:stretch>
                  <a:fillRect l="-507" r="-451" b="-81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2994103" y="3653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715020" y="-235586"/>
            <a:ext cx="5105335" cy="985719"/>
          </a:xfrm>
          <a:prstGeom prst="rect">
            <a:avLst/>
          </a:prstGeom>
          <a:noFill/>
        </p:spPr>
        <p:txBody>
          <a:bodyPr wrap="square" rtlCol="0">
            <a:spAutoFit/>
          </a:bodyPr>
          <a:lstStyle/>
          <a:p>
            <a:pPr>
              <a:lnSpc>
                <a:spcPct val="250000"/>
              </a:lnSpc>
            </a:pPr>
            <a:r>
              <a:rPr lang="zh-CN" altLang="en-US" sz="2800" b="1" dirty="0">
                <a:latin typeface="微软雅黑" panose="020B0503020204020204" pitchFamily="34" charset="-122"/>
                <a:ea typeface="微软雅黑" panose="020B0503020204020204" pitchFamily="34" charset="-122"/>
              </a:rPr>
              <a:t>小结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58323D25-1259-4663-C9BC-2089F429F8CF}"/>
              </a:ext>
            </a:extLst>
          </p:cNvPr>
          <p:cNvSpPr/>
          <p:nvPr/>
        </p:nvSpPr>
        <p:spPr>
          <a:xfrm>
            <a:off x="246490" y="1208225"/>
            <a:ext cx="530558" cy="4110077"/>
          </a:xfrm>
          <a:prstGeom prst="leftBrace">
            <a:avLst/>
          </a:prstGeom>
          <a:ln w="76200">
            <a:solidFill>
              <a:srgbClr val="27738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标题 8">
            <a:extLst>
              <a:ext uri="{FF2B5EF4-FFF2-40B4-BE49-F238E27FC236}">
                <a16:creationId xmlns:a16="http://schemas.microsoft.com/office/drawing/2014/main" id="{B1A0DBE0-10BC-B8DA-84AF-89649309F53D}"/>
              </a:ext>
            </a:extLst>
          </p:cNvPr>
          <p:cNvSpPr txBox="1">
            <a:spLocks/>
          </p:cNvSpPr>
          <p:nvPr/>
        </p:nvSpPr>
        <p:spPr>
          <a:xfrm>
            <a:off x="899796" y="817911"/>
            <a:ext cx="3193764"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冒泡排序算法思想</a:t>
            </a:r>
          </a:p>
        </p:txBody>
      </p:sp>
      <p:sp>
        <p:nvSpPr>
          <p:cNvPr id="35" name="标题 8">
            <a:extLst>
              <a:ext uri="{FF2B5EF4-FFF2-40B4-BE49-F238E27FC236}">
                <a16:creationId xmlns:a16="http://schemas.microsoft.com/office/drawing/2014/main" id="{E74531E9-3142-256F-7829-2E48D0DF4D9C}"/>
              </a:ext>
            </a:extLst>
          </p:cNvPr>
          <p:cNvSpPr txBox="1">
            <a:spLocks/>
          </p:cNvSpPr>
          <p:nvPr/>
        </p:nvSpPr>
        <p:spPr>
          <a:xfrm>
            <a:off x="899796" y="2187937"/>
            <a:ext cx="29107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冒泡排序算法流程</a:t>
            </a:r>
          </a:p>
        </p:txBody>
      </p:sp>
      <p:sp>
        <p:nvSpPr>
          <p:cNvPr id="36" name="标题 8">
            <a:extLst>
              <a:ext uri="{FF2B5EF4-FFF2-40B4-BE49-F238E27FC236}">
                <a16:creationId xmlns:a16="http://schemas.microsoft.com/office/drawing/2014/main" id="{E7F73E82-223E-A418-D54F-B9112C7E071E}"/>
              </a:ext>
            </a:extLst>
          </p:cNvPr>
          <p:cNvSpPr txBox="1">
            <a:spLocks/>
          </p:cNvSpPr>
          <p:nvPr/>
        </p:nvSpPr>
        <p:spPr>
          <a:xfrm>
            <a:off x="899796" y="3557963"/>
            <a:ext cx="27583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冒泡排序代码实现</a:t>
            </a:r>
          </a:p>
        </p:txBody>
      </p:sp>
      <p:sp>
        <p:nvSpPr>
          <p:cNvPr id="37" name="标题 8">
            <a:extLst>
              <a:ext uri="{FF2B5EF4-FFF2-40B4-BE49-F238E27FC236}">
                <a16:creationId xmlns:a16="http://schemas.microsoft.com/office/drawing/2014/main" id="{491FD1A8-655A-F094-4CC2-D497F37FD1A3}"/>
              </a:ext>
            </a:extLst>
          </p:cNvPr>
          <p:cNvSpPr txBox="1">
            <a:spLocks/>
          </p:cNvSpPr>
          <p:nvPr/>
        </p:nvSpPr>
        <p:spPr>
          <a:xfrm>
            <a:off x="899796" y="4927988"/>
            <a:ext cx="27583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冒泡排序算法分析</a:t>
            </a:r>
          </a:p>
        </p:txBody>
      </p:sp>
      <p:sp>
        <p:nvSpPr>
          <p:cNvPr id="2" name="箭头: 右 1">
            <a:extLst>
              <a:ext uri="{FF2B5EF4-FFF2-40B4-BE49-F238E27FC236}">
                <a16:creationId xmlns:a16="http://schemas.microsoft.com/office/drawing/2014/main" id="{5E8282C4-67E2-913A-B7C9-9DD6E3739BBC}"/>
              </a:ext>
            </a:extLst>
          </p:cNvPr>
          <p:cNvSpPr/>
          <p:nvPr/>
        </p:nvSpPr>
        <p:spPr>
          <a:xfrm rot="20715520">
            <a:off x="3716055" y="904533"/>
            <a:ext cx="713760" cy="254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7D15A6AA-1063-93D3-558F-B601230A068D}"/>
              </a:ext>
            </a:extLst>
          </p:cNvPr>
          <p:cNvSpPr/>
          <p:nvPr/>
        </p:nvSpPr>
        <p:spPr>
          <a:xfrm rot="20811790">
            <a:off x="3736679" y="2341578"/>
            <a:ext cx="713760" cy="254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1D4F95B2-985F-D7FE-1D3F-276C29515FBF}"/>
              </a:ext>
            </a:extLst>
          </p:cNvPr>
          <p:cNvSpPr/>
          <p:nvPr/>
        </p:nvSpPr>
        <p:spPr>
          <a:xfrm>
            <a:off x="3736680" y="3821056"/>
            <a:ext cx="713760" cy="254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70933001-9269-9B86-6F94-127B0B65AB24}"/>
              </a:ext>
            </a:extLst>
          </p:cNvPr>
          <p:cNvSpPr/>
          <p:nvPr/>
        </p:nvSpPr>
        <p:spPr>
          <a:xfrm rot="670532">
            <a:off x="3729051" y="5320193"/>
            <a:ext cx="713760" cy="254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42756F1-04B5-FA0E-67C8-6324C0E6A8D3}"/>
              </a:ext>
            </a:extLst>
          </p:cNvPr>
          <p:cNvSpPr/>
          <p:nvPr/>
        </p:nvSpPr>
        <p:spPr>
          <a:xfrm>
            <a:off x="4752002" y="365379"/>
            <a:ext cx="4229612" cy="1141967"/>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zh-CN" altLang="en-US" dirty="0">
                <a:latin typeface="等线" panose="02010600030101010101" pitchFamily="2" charset="-122"/>
                <a:ea typeface="等线" panose="02010600030101010101" pitchFamily="2" charset="-122"/>
              </a:rPr>
              <a:t>“冒泡排序”（</a:t>
            </a:r>
            <a:r>
              <a:rPr lang="en-US" altLang="zh-CN" dirty="0">
                <a:latin typeface="等线" panose="02010600030101010101" pitchFamily="2" charset="-122"/>
                <a:ea typeface="等线" panose="02010600030101010101" pitchFamily="2" charset="-122"/>
              </a:rPr>
              <a:t>bubble sort</a:t>
            </a:r>
            <a:r>
              <a:rPr lang="zh-CN" altLang="en-US" dirty="0">
                <a:latin typeface="等线" panose="02010600030101010101" pitchFamily="2" charset="-122"/>
                <a:ea typeface="等线" panose="02010600030101010101" pitchFamily="2" charset="-122"/>
              </a:rPr>
              <a:t>）通过连续地</a:t>
            </a:r>
            <a:r>
              <a:rPr lang="zh-CN" altLang="en-US" b="1" dirty="0">
                <a:latin typeface="等线" panose="02010600030101010101" pitchFamily="2" charset="-122"/>
                <a:ea typeface="等线" panose="02010600030101010101" pitchFamily="2" charset="-122"/>
              </a:rPr>
              <a:t>比较</a:t>
            </a:r>
            <a:r>
              <a:rPr lang="zh-CN" altLang="en-US" dirty="0">
                <a:latin typeface="等线" panose="02010600030101010101" pitchFamily="2" charset="-122"/>
                <a:ea typeface="等线" panose="02010600030101010101" pitchFamily="2" charset="-122"/>
              </a:rPr>
              <a:t>与</a:t>
            </a:r>
            <a:r>
              <a:rPr lang="zh-CN" altLang="en-US" b="1" dirty="0">
                <a:latin typeface="等线" panose="02010600030101010101" pitchFamily="2" charset="-122"/>
                <a:ea typeface="等线" panose="02010600030101010101" pitchFamily="2" charset="-122"/>
              </a:rPr>
              <a:t>交换</a:t>
            </a:r>
            <a:r>
              <a:rPr lang="zh-CN" altLang="en-US" dirty="0">
                <a:latin typeface="等线" panose="02010600030101010101" pitchFamily="2" charset="-122"/>
                <a:ea typeface="等线" panose="02010600030101010101" pitchFamily="2" charset="-122"/>
              </a:rPr>
              <a:t>相邻元素实现排序。</a:t>
            </a:r>
          </a:p>
        </p:txBody>
      </p:sp>
      <p:sp>
        <p:nvSpPr>
          <p:cNvPr id="12" name="矩形: 圆角 11">
            <a:extLst>
              <a:ext uri="{FF2B5EF4-FFF2-40B4-BE49-F238E27FC236}">
                <a16:creationId xmlns:a16="http://schemas.microsoft.com/office/drawing/2014/main" id="{68260CC0-E47D-1C9D-5839-6773DAFCD4F7}"/>
              </a:ext>
            </a:extLst>
          </p:cNvPr>
          <p:cNvSpPr/>
          <p:nvPr/>
        </p:nvSpPr>
        <p:spPr>
          <a:xfrm>
            <a:off x="4752000" y="1579092"/>
            <a:ext cx="4229613" cy="145035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dirty="0">
                <a:latin typeface="等线" panose="02010600030101010101" pitchFamily="2" charset="-122"/>
                <a:ea typeface="等线" panose="02010600030101010101" pitchFamily="2" charset="-122"/>
              </a:rPr>
              <a:t>执行</a:t>
            </a:r>
            <a:r>
              <a:rPr lang="en-US" altLang="zh-CN" dirty="0">
                <a:latin typeface="等线" panose="02010600030101010101" pitchFamily="2" charset="-122"/>
                <a:ea typeface="等线" panose="02010600030101010101" pitchFamily="2" charset="-122"/>
              </a:rPr>
              <a:t>n-1</a:t>
            </a:r>
            <a:r>
              <a:rPr lang="zh-CN" altLang="en-US" dirty="0">
                <a:latin typeface="等线" panose="02010600030101010101" pitchFamily="2" charset="-122"/>
                <a:ea typeface="等线" panose="02010600030101010101" pitchFamily="2" charset="-122"/>
              </a:rPr>
              <a:t>轮“冒泡”，每一轮元素左右相邻两两比较，将当前轮的最大（最小）元素移至右侧。</a:t>
            </a:r>
            <a:endParaRPr lang="en-US" altLang="zh-CN" dirty="0">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2543958E-FCAB-EAD3-36BF-6766BB97413E}"/>
                  </a:ext>
                </a:extLst>
              </p:cNvPr>
              <p:cNvSpPr/>
              <p:nvPr/>
            </p:nvSpPr>
            <p:spPr>
              <a:xfrm>
                <a:off x="4751998" y="5295392"/>
                <a:ext cx="7270373" cy="145035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稳定排序；适用于数据量小或序列基本有序的情况。</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最佳时间复杂度为</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m:t>
                    </m:r>
                    <m:r>
                      <a:rPr lang="en-US" altLang="zh-CN" b="0" i="0"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𝑛</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；最坏时间复杂度为</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m:t>
                    </m:r>
                    <m:r>
                      <a:rPr lang="en-US" altLang="zh-CN" b="0" i="0" smtClean="0">
                        <a:latin typeface="Cambria Math" panose="02040503050406030204" pitchFamily="18" charset="0"/>
                        <a:ea typeface="微软雅黑" panose="020B0503020204020204" pitchFamily="34" charset="-122"/>
                      </a:rPr>
                      <m:t>(</m:t>
                    </m:r>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𝑛</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；空间复杂度为</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m:t>
                    </m:r>
                    <m:r>
                      <a:rPr lang="en-US" altLang="zh-CN" b="0" i="0"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1)</m:t>
                    </m:r>
                  </m:oMath>
                </a14:m>
                <a:endParaRPr lang="en-US" altLang="zh-CN" dirty="0">
                  <a:latin typeface="等线" panose="02010600030101010101" pitchFamily="2" charset="-122"/>
                  <a:ea typeface="等线" panose="02010600030101010101" pitchFamily="2" charset="-122"/>
                </a:endParaRPr>
              </a:p>
            </p:txBody>
          </p:sp>
        </mc:Choice>
        <mc:Fallback xmlns="">
          <p:sp>
            <p:nvSpPr>
              <p:cNvPr id="16" name="矩形: 圆角 15">
                <a:extLst>
                  <a:ext uri="{FF2B5EF4-FFF2-40B4-BE49-F238E27FC236}">
                    <a16:creationId xmlns:a16="http://schemas.microsoft.com/office/drawing/2014/main" id="{2543958E-FCAB-EAD3-36BF-6766BB97413E}"/>
                  </a:ext>
                </a:extLst>
              </p:cNvPr>
              <p:cNvSpPr>
                <a:spLocks noRot="1" noChangeAspect="1" noMove="1" noResize="1" noEditPoints="1" noAdjustHandles="1" noChangeArrowheads="1" noChangeShapeType="1" noTextEdit="1"/>
              </p:cNvSpPr>
              <p:nvPr/>
            </p:nvSpPr>
            <p:spPr>
              <a:xfrm>
                <a:off x="4751998" y="5295392"/>
                <a:ext cx="7270373" cy="1450355"/>
              </a:xfrm>
              <a:prstGeom prst="roundRect">
                <a:avLst/>
              </a:prstGeom>
              <a:blipFill>
                <a:blip r:embed="rId4"/>
                <a:stretch>
                  <a:fillRect/>
                </a:stretch>
              </a:blipFill>
              <a:ln w="38100"/>
            </p:spPr>
            <p:txBody>
              <a:bodyPr/>
              <a:lstStyle/>
              <a:p>
                <a:r>
                  <a:rPr lang="zh-CN" altLang="en-US">
                    <a:noFill/>
                  </a:rPr>
                  <a:t> </a:t>
                </a:r>
              </a:p>
            </p:txBody>
          </p:sp>
        </mc:Fallback>
      </mc:AlternateContent>
      <p:pic>
        <p:nvPicPr>
          <p:cNvPr id="39" name="图片 38">
            <a:extLst>
              <a:ext uri="{FF2B5EF4-FFF2-40B4-BE49-F238E27FC236}">
                <a16:creationId xmlns:a16="http://schemas.microsoft.com/office/drawing/2014/main" id="{BD508311-EB34-A2F7-CD38-8C544FB8960B}"/>
              </a:ext>
            </a:extLst>
          </p:cNvPr>
          <p:cNvPicPr>
            <a:picLocks noChangeAspect="1"/>
          </p:cNvPicPr>
          <p:nvPr/>
        </p:nvPicPr>
        <p:blipFill>
          <a:blip r:embed="rId5"/>
          <a:stretch>
            <a:fillRect/>
          </a:stretch>
        </p:blipFill>
        <p:spPr>
          <a:xfrm>
            <a:off x="8479868" y="2845236"/>
            <a:ext cx="3738091" cy="2473066"/>
          </a:xfrm>
          <a:prstGeom prst="rect">
            <a:avLst/>
          </a:prstGeom>
          <a:ln>
            <a:noFill/>
          </a:ln>
          <a:effectLst>
            <a:outerShdw blurRad="190500" algn="tl" rotWithShape="0">
              <a:srgbClr val="000000">
                <a:alpha val="70000"/>
              </a:srgbClr>
            </a:outerShdw>
          </a:effectLst>
        </p:spPr>
      </p:pic>
      <p:sp>
        <p:nvSpPr>
          <p:cNvPr id="17" name="标题 8">
            <a:extLst>
              <a:ext uri="{FF2B5EF4-FFF2-40B4-BE49-F238E27FC236}">
                <a16:creationId xmlns:a16="http://schemas.microsoft.com/office/drawing/2014/main" id="{780DBFA8-80D0-528D-20EA-147BA6B2B3C8}"/>
              </a:ext>
            </a:extLst>
          </p:cNvPr>
          <p:cNvSpPr txBox="1">
            <a:spLocks/>
          </p:cNvSpPr>
          <p:nvPr/>
        </p:nvSpPr>
        <p:spPr>
          <a:xfrm>
            <a:off x="9640053" y="2187937"/>
            <a:ext cx="2064267"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solidFill>
                  <a:srgbClr val="F68800"/>
                </a:solidFill>
                <a:latin typeface="微软雅黑" panose="020B0503020204020204" pitchFamily="34" charset="-122"/>
                <a:ea typeface="微软雅黑" panose="020B0503020204020204" pitchFamily="34" charset="-122"/>
              </a:rPr>
              <a:t>优化：增加</a:t>
            </a:r>
            <a:r>
              <a:rPr lang="en-US" altLang="zh-CN" sz="2000" b="1" dirty="0">
                <a:solidFill>
                  <a:srgbClr val="F68800"/>
                </a:solidFill>
                <a:latin typeface="微软雅黑" panose="020B0503020204020204" pitchFamily="34" charset="-122"/>
                <a:ea typeface="微软雅黑" panose="020B0503020204020204" pitchFamily="34" charset="-122"/>
              </a:rPr>
              <a:t>flag</a:t>
            </a:r>
            <a:endParaRPr lang="zh-CN" altLang="en-US" sz="2000" b="1" dirty="0">
              <a:solidFill>
                <a:srgbClr val="F68800"/>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B631C111-D1BC-E26C-5E04-67FE9E003BCF}"/>
              </a:ext>
            </a:extLst>
          </p:cNvPr>
          <p:cNvPicPr>
            <a:picLocks noChangeAspect="1"/>
          </p:cNvPicPr>
          <p:nvPr/>
        </p:nvPicPr>
        <p:blipFill>
          <a:blip r:embed="rId6"/>
          <a:stretch>
            <a:fillRect/>
          </a:stretch>
        </p:blipFill>
        <p:spPr>
          <a:xfrm>
            <a:off x="4650621" y="3051175"/>
            <a:ext cx="3829247" cy="2203563"/>
          </a:xfrm>
          <a:prstGeom prst="rect">
            <a:avLst/>
          </a:prstGeom>
          <a:ln>
            <a:noFill/>
          </a:ln>
          <a:effectLst>
            <a:outerShdw blurRad="190500" algn="tl" rotWithShape="0">
              <a:srgbClr val="000000">
                <a:alpha val="70000"/>
              </a:srgbClr>
            </a:outerShdw>
          </a:effectLst>
        </p:spPr>
      </p:pic>
      <p:sp>
        <p:nvSpPr>
          <p:cNvPr id="26" name="矩形 25">
            <a:extLst>
              <a:ext uri="{FF2B5EF4-FFF2-40B4-BE49-F238E27FC236}">
                <a16:creationId xmlns:a16="http://schemas.microsoft.com/office/drawing/2014/main" id="{5920E388-6098-32EC-F45B-A620D40F6C3B}"/>
              </a:ext>
            </a:extLst>
          </p:cNvPr>
          <p:cNvSpPr/>
          <p:nvPr/>
        </p:nvSpPr>
        <p:spPr>
          <a:xfrm>
            <a:off x="9134374" y="3429001"/>
            <a:ext cx="1665171" cy="2407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BB02D71-440D-0EBD-F2DB-578CE8B5D917}"/>
              </a:ext>
            </a:extLst>
          </p:cNvPr>
          <p:cNvSpPr/>
          <p:nvPr/>
        </p:nvSpPr>
        <p:spPr>
          <a:xfrm>
            <a:off x="9785828" y="4152956"/>
            <a:ext cx="1196598" cy="21804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40A1EB4-5324-3BE6-7774-018ED3330C71}"/>
              </a:ext>
            </a:extLst>
          </p:cNvPr>
          <p:cNvSpPr/>
          <p:nvPr/>
        </p:nvSpPr>
        <p:spPr>
          <a:xfrm>
            <a:off x="9150106" y="4738815"/>
            <a:ext cx="2300892" cy="21804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329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animBg="1"/>
      <p:bldP spid="34" grpId="0"/>
      <p:bldP spid="35" grpId="0"/>
      <p:bldP spid="36" grpId="0"/>
      <p:bldP spid="37" grpId="0"/>
      <p:bldP spid="2" grpId="0" animBg="1"/>
      <p:bldP spid="7" grpId="0" animBg="1"/>
      <p:bldP spid="8" grpId="0" animBg="1"/>
      <p:bldP spid="9" grpId="0" animBg="1"/>
      <p:bldP spid="10" grpId="0" animBg="1"/>
      <p:bldP spid="12" grpId="0" animBg="1"/>
      <p:bldP spid="16" grpId="0" animBg="1"/>
      <p:bldP spid="17" grpId="0"/>
      <p:bldP spid="26" grpId="0" animBg="1"/>
      <p:bldP spid="28"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26770"/>
            <a:ext cx="12192000" cy="5053330"/>
          </a:xfrm>
          <a:prstGeom prst="rect">
            <a:avLst/>
          </a:prstGeom>
          <a:solidFill>
            <a:srgbClr val="3477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a:p>
        </p:txBody>
      </p:sp>
      <p:sp>
        <p:nvSpPr>
          <p:cNvPr id="16" name="文本占位符 2"/>
          <p:cNvSpPr txBox="1"/>
          <p:nvPr/>
        </p:nvSpPr>
        <p:spPr>
          <a:xfrm>
            <a:off x="0" y="2278043"/>
            <a:ext cx="12192000" cy="1043940"/>
          </a:xfrm>
          <a:prstGeom prst="rect">
            <a:avLst/>
          </a:prstGeom>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lvl1pPr marL="171450" indent="0" algn="ctr" latinLnBrk="1" hangingPunct="0">
              <a:lnSpc>
                <a:spcPct val="100000"/>
              </a:lnSpc>
              <a:spcBef>
                <a:spcPts val="0"/>
              </a:spcBef>
              <a:buSzPct val="100000"/>
              <a:buFont typeface="Arial" panose="020B0604020202020204"/>
              <a:buNone/>
              <a:defRPr kumimoji="0" lang="zh-CN" altLang="en-US" sz="11000" b="1" i="0" u="none" strike="noStrike" cap="none" spc="0" normalizeH="0" baseline="0" dirty="0">
                <a:ln>
                  <a:noFill/>
                </a:ln>
                <a:solidFill>
                  <a:schemeClr val="bg1">
                    <a:lumMod val="25000"/>
                  </a:schemeClr>
                </a:solidFill>
                <a:effectLst/>
                <a:uFillTx/>
                <a:latin typeface="微软雅黑" panose="020B0503020204020204" pitchFamily="34" charset="-122"/>
                <a:ea typeface="微软雅黑" panose="020B0503020204020204" pitchFamily="34" charset="-122"/>
                <a:cs typeface="+mn-cs"/>
                <a:sym typeface="Helvetica Neue" panose="02000503000000020004"/>
              </a:defRPr>
            </a:lvl1pPr>
            <a:lvl2pPr marL="542925" indent="-200025">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2pPr>
            <a:lvl3pPr marL="925830" indent="-24003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3pPr>
            <a:lvl4pPr marL="12954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4pPr>
            <a:lvl5pPr marL="16383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5pPr>
            <a:lvl6pPr marL="19812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6pPr>
            <a:lvl7pPr marL="23241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7pPr>
            <a:lvl8pPr marL="26670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8pPr>
            <a:lvl9pPr marL="3009900" indent="-266700">
              <a:lnSpc>
                <a:spcPct val="90000"/>
              </a:lnSpc>
              <a:spcBef>
                <a:spcPts val="750"/>
              </a:spcBef>
              <a:buSzPct val="100000"/>
              <a:buFont typeface="Arial" panose="020B0604020202020204"/>
              <a:buChar char="•"/>
              <a:defRPr sz="2100">
                <a:latin typeface="等线" panose="02010600030101010101" charset="-122"/>
                <a:ea typeface="等线" panose="02010600030101010101" charset="-122"/>
                <a:cs typeface="等线" panose="02010600030101010101" charset="-122"/>
                <a:sym typeface="等线" panose="02010600030101010101" charset="-122"/>
              </a:defRPr>
            </a:lvl9pPr>
          </a:lstStyle>
          <a:p>
            <a:pPr marL="0" marR="0" lvl="0" indent="0" defTabSz="457200" rtl="0" eaLnBrk="1" fontAlgn="auto" latinLnBrk="1" hangingPunct="0">
              <a:lnSpc>
                <a:spcPct val="100000"/>
              </a:lnSpc>
              <a:spcBef>
                <a:spcPts val="0"/>
              </a:spcBef>
              <a:spcAft>
                <a:spcPts val="0"/>
              </a:spcAft>
              <a:buClrTx/>
              <a:buSzTx/>
              <a:buFont typeface="Arial" panose="020B0604020202020204"/>
              <a:buNone/>
              <a:defRPr/>
            </a:pPr>
            <a:r>
              <a:rPr kumimoji="0" sz="6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Helvetica Neue" panose="02000503000000020004"/>
              </a:rPr>
              <a:t>感谢</a:t>
            </a:r>
            <a:r>
              <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Helvetica Neue" panose="02000503000000020004"/>
              </a:rPr>
              <a:t>您的倾听 </a:t>
            </a:r>
            <a:r>
              <a:rPr kumimoji="0" lang="en-US" altLang="zh-CN" sz="6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Helvetica Neue" panose="02000503000000020004"/>
              </a:rPr>
              <a:t>Q&amp;A</a:t>
            </a:r>
            <a:endParaRPr kumimoji="0" sz="6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Helvetica Neue" panose="02000503000000020004"/>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688230" y="-252269"/>
            <a:ext cx="687750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 课程说明</a:t>
            </a:r>
            <a:endParaRPr lang="en-US" altLang="zh-CN" sz="2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D1A350B-CB01-0137-C506-25E070B633C8}"/>
              </a:ext>
            </a:extLst>
          </p:cNvPr>
          <p:cNvSpPr txBox="1"/>
          <p:nvPr/>
        </p:nvSpPr>
        <p:spPr>
          <a:xfrm>
            <a:off x="819130" y="1260314"/>
            <a:ext cx="10384257" cy="41983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solidFill>
                  <a:srgbClr val="27738C"/>
                </a:solidFill>
                <a:latin typeface="微软雅黑" panose="020B0503020204020204" pitchFamily="34" charset="-122"/>
                <a:ea typeface="微软雅黑" panose="020B0503020204020204" pitchFamily="34" charset="-122"/>
              </a:rPr>
              <a:t>学情分析：</a:t>
            </a:r>
            <a:endParaRPr lang="en-US" altLang="zh-CN" b="1" dirty="0">
              <a:solidFill>
                <a:srgbClr val="27738C"/>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群体特征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教学对象为五、六年级学生，</a:t>
            </a:r>
            <a:r>
              <a:rPr lang="en-US" altLang="zh-CN" dirty="0">
                <a:latin typeface="微软雅黑" panose="020B0503020204020204" pitchFamily="34" charset="-122"/>
                <a:ea typeface="微软雅黑" panose="020B0503020204020204" pitchFamily="34" charset="-122"/>
              </a:rPr>
              <a:t>10-15</a:t>
            </a:r>
            <a:r>
              <a:rPr lang="zh-CN" altLang="en-US" dirty="0">
                <a:latin typeface="微软雅黑" panose="020B0503020204020204" pitchFamily="34" charset="-122"/>
                <a:ea typeface="微软雅黑" panose="020B0503020204020204" pitchFamily="34" charset="-122"/>
              </a:rPr>
              <a:t>人。作为高段小学生对计算机语言抱有极大兴趣但由于认知能力与逻辑思维有限，需要老师由浅入深的引导并详细讲解。</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学习状态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学习中后期，不同学生发展速度不同，部分学生已拥有一定独立解决问题的能力，且具备相应的算法思维，对此类学生应鼓励其拓展深入。但另一部分学生对此类知识理解能力较弱，且可能不主动寻求帮助，对此类学生应多加关注、及时地主动给予帮助，避免给学生累积造成心理负担、学习压力或是“厌学”心理。</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学习环境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当今社会，便利的互联网是帮助学生学习的一大利器。可以引导学生使用互联网搜索背景资料，进行课前预习，以及通过网络视频、图文形式展示个人或小组成果，丰富教学手段，激励学生进步。</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30BAE70-EF33-D5AB-5C99-A152C665913D}"/>
              </a:ext>
            </a:extLst>
          </p:cNvPr>
          <p:cNvSpPr/>
          <p:nvPr/>
        </p:nvSpPr>
        <p:spPr>
          <a:xfrm>
            <a:off x="4011661" y="1160890"/>
            <a:ext cx="7839986" cy="4266630"/>
          </a:xfrm>
          <a:prstGeom prst="rect">
            <a:avLst/>
          </a:prstGeom>
          <a:ln w="76200">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5" name="图片 4" descr="22"/>
          <p:cNvPicPr>
            <a:picLocks noChangeAspect="1"/>
          </p:cNvPicPr>
          <p:nvPr/>
        </p:nvPicPr>
        <p:blipFill>
          <a:blip r:embed="rId2"/>
          <a:stretch>
            <a:fillRect/>
          </a:stretch>
        </p:blipFill>
        <p:spPr>
          <a:xfrm>
            <a:off x="340353" y="4658278"/>
            <a:ext cx="1930232" cy="769242"/>
          </a:xfrm>
          <a:prstGeom prst="rect">
            <a:avLst/>
          </a:prstGeom>
        </p:spPr>
      </p:pic>
      <p:sp>
        <p:nvSpPr>
          <p:cNvPr id="9" name="标题 8"/>
          <p:cNvSpPr>
            <a:spLocks noGrp="1"/>
          </p:cNvSpPr>
          <p:nvPr>
            <p:ph type="title"/>
          </p:nvPr>
        </p:nvSpPr>
        <p:spPr>
          <a:xfrm>
            <a:off x="285252" y="1844703"/>
            <a:ext cx="4178547" cy="2280531"/>
          </a:xfrm>
        </p:spPr>
        <p:txBody>
          <a:bodyPr>
            <a:noAutofit/>
          </a:bodyPr>
          <a:lstStyle/>
          <a:p>
            <a:pPr algn="l">
              <a:lnSpc>
                <a:spcPct val="90000"/>
              </a:lnSpc>
            </a:pPr>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排序算法之</a:t>
            </a:r>
            <a:b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br>
            <a:b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b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冒泡排序</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标题 8"/>
          <p:cNvSpPr>
            <a:spLocks noGrp="1"/>
          </p:cNvSpPr>
          <p:nvPr/>
        </p:nvSpPr>
        <p:spPr>
          <a:xfrm>
            <a:off x="711401" y="4853985"/>
            <a:ext cx="1278082" cy="377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90000"/>
              </a:lnSpc>
            </a:pPr>
            <a:r>
              <a:rPr lang="en-US" altLang="zh-CN" sz="2000" dirty="0">
                <a:solidFill>
                  <a:schemeClr val="bg1"/>
                </a:solidFill>
                <a:latin typeface="Alibaba PuHuiTi" panose="00020600040101010101" charset="-122"/>
                <a:ea typeface="Alibaba PuHuiTi" panose="00020600040101010101" charset="-122"/>
              </a:rPr>
              <a:t>xx</a:t>
            </a:r>
            <a:r>
              <a:rPr lang="zh-CN" altLang="en-US" sz="2000" dirty="0">
                <a:solidFill>
                  <a:schemeClr val="bg1"/>
                </a:solidFill>
                <a:latin typeface="Alibaba PuHuiTi" panose="00020600040101010101" charset="-122"/>
                <a:ea typeface="Alibaba PuHuiTi" panose="00020600040101010101" charset="-122"/>
              </a:rPr>
              <a:t>老师</a:t>
            </a:r>
          </a:p>
        </p:txBody>
      </p:sp>
      <p:sp>
        <p:nvSpPr>
          <p:cNvPr id="4" name="矩形: 圆角 3">
            <a:extLst>
              <a:ext uri="{FF2B5EF4-FFF2-40B4-BE49-F238E27FC236}">
                <a16:creationId xmlns:a16="http://schemas.microsoft.com/office/drawing/2014/main" id="{13DA8830-A43B-3E50-279B-74F37FD43627}"/>
              </a:ext>
            </a:extLst>
          </p:cNvPr>
          <p:cNvSpPr/>
          <p:nvPr/>
        </p:nvSpPr>
        <p:spPr>
          <a:xfrm>
            <a:off x="4867455" y="1907558"/>
            <a:ext cx="499052" cy="2966402"/>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46A66F8F-F480-B980-3719-8D5E71D1922C}"/>
              </a:ext>
            </a:extLst>
          </p:cNvPr>
          <p:cNvSpPr/>
          <p:nvPr/>
        </p:nvSpPr>
        <p:spPr>
          <a:xfrm>
            <a:off x="4224097" y="3036310"/>
            <a:ext cx="479404" cy="183765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617F4465-0325-A41B-4D23-C63C698F8F0E}"/>
              </a:ext>
            </a:extLst>
          </p:cNvPr>
          <p:cNvSpPr/>
          <p:nvPr/>
        </p:nvSpPr>
        <p:spPr>
          <a:xfrm>
            <a:off x="6193467" y="2461117"/>
            <a:ext cx="499052" cy="2412843"/>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51F871F-B1A6-A913-8361-02EFFBA5C174}"/>
              </a:ext>
            </a:extLst>
          </p:cNvPr>
          <p:cNvSpPr/>
          <p:nvPr/>
        </p:nvSpPr>
        <p:spPr>
          <a:xfrm>
            <a:off x="5530461" y="4031455"/>
            <a:ext cx="499052" cy="842505"/>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67B71B8-FF33-2D43-978D-04DEE24DCDEB}"/>
              </a:ext>
            </a:extLst>
          </p:cNvPr>
          <p:cNvSpPr/>
          <p:nvPr/>
        </p:nvSpPr>
        <p:spPr>
          <a:xfrm>
            <a:off x="11091988" y="1907558"/>
            <a:ext cx="499052" cy="2966402"/>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CEF25FC-1281-E642-948E-B17214F5783E}"/>
              </a:ext>
            </a:extLst>
          </p:cNvPr>
          <p:cNvSpPr/>
          <p:nvPr/>
        </p:nvSpPr>
        <p:spPr>
          <a:xfrm>
            <a:off x="9808862" y="3062484"/>
            <a:ext cx="479404" cy="183765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F141CDBA-8157-C559-2432-1F7D4456EF9C}"/>
              </a:ext>
            </a:extLst>
          </p:cNvPr>
          <p:cNvSpPr/>
          <p:nvPr/>
        </p:nvSpPr>
        <p:spPr>
          <a:xfrm>
            <a:off x="10440601" y="2461117"/>
            <a:ext cx="499052" cy="2412843"/>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1DE09867-0382-E02C-C6DF-62E266CA3AB8}"/>
              </a:ext>
            </a:extLst>
          </p:cNvPr>
          <p:cNvSpPr/>
          <p:nvPr/>
        </p:nvSpPr>
        <p:spPr>
          <a:xfrm>
            <a:off x="8506088" y="4044779"/>
            <a:ext cx="499052" cy="842505"/>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55A5DE32-7653-C81C-DF32-30C68B01138A}"/>
              </a:ext>
            </a:extLst>
          </p:cNvPr>
          <p:cNvSpPr/>
          <p:nvPr/>
        </p:nvSpPr>
        <p:spPr>
          <a:xfrm>
            <a:off x="6868661" y="3529624"/>
            <a:ext cx="499052" cy="134433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05977328-F0B4-1499-9FEC-7D7498437EA3}"/>
              </a:ext>
            </a:extLst>
          </p:cNvPr>
          <p:cNvSpPr/>
          <p:nvPr/>
        </p:nvSpPr>
        <p:spPr>
          <a:xfrm>
            <a:off x="9157475" y="3555798"/>
            <a:ext cx="499052" cy="134433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097E22CF-1EE3-8329-FBF8-6AA150CBF5D5}"/>
              </a:ext>
            </a:extLst>
          </p:cNvPr>
          <p:cNvSpPr/>
          <p:nvPr/>
        </p:nvSpPr>
        <p:spPr>
          <a:xfrm>
            <a:off x="7473638" y="4348840"/>
            <a:ext cx="922367" cy="309438"/>
          </a:xfrm>
          <a:prstGeom prst="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弧形 21">
            <a:extLst>
              <a:ext uri="{FF2B5EF4-FFF2-40B4-BE49-F238E27FC236}">
                <a16:creationId xmlns:a16="http://schemas.microsoft.com/office/drawing/2014/main" id="{13967AA6-EB9B-4776-721B-AEC54E7C636B}"/>
              </a:ext>
            </a:extLst>
          </p:cNvPr>
          <p:cNvSpPr/>
          <p:nvPr/>
        </p:nvSpPr>
        <p:spPr>
          <a:xfrm>
            <a:off x="4334535" y="5110844"/>
            <a:ext cx="640661" cy="20599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箭头: 下弧形 22">
            <a:extLst>
              <a:ext uri="{FF2B5EF4-FFF2-40B4-BE49-F238E27FC236}">
                <a16:creationId xmlns:a16="http://schemas.microsoft.com/office/drawing/2014/main" id="{4FEC78FF-5148-3E41-15BC-989B2E8D356D}"/>
              </a:ext>
            </a:extLst>
          </p:cNvPr>
          <p:cNvSpPr/>
          <p:nvPr/>
        </p:nvSpPr>
        <p:spPr>
          <a:xfrm>
            <a:off x="5112933" y="5110843"/>
            <a:ext cx="640661" cy="20599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C9609F05-9B7F-B097-172A-BDECF61D53D3}"/>
              </a:ext>
            </a:extLst>
          </p:cNvPr>
          <p:cNvSpPr/>
          <p:nvPr/>
        </p:nvSpPr>
        <p:spPr>
          <a:xfrm>
            <a:off x="5879812" y="5110844"/>
            <a:ext cx="640661" cy="20599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下弧形 24">
            <a:extLst>
              <a:ext uri="{FF2B5EF4-FFF2-40B4-BE49-F238E27FC236}">
                <a16:creationId xmlns:a16="http://schemas.microsoft.com/office/drawing/2014/main" id="{3310C31E-EDCF-8496-59F6-863B6098DBC9}"/>
              </a:ext>
            </a:extLst>
          </p:cNvPr>
          <p:cNvSpPr/>
          <p:nvPr/>
        </p:nvSpPr>
        <p:spPr>
          <a:xfrm>
            <a:off x="6658210" y="5110843"/>
            <a:ext cx="640661" cy="20599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2473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715020" y="-235586"/>
            <a:ext cx="5105335" cy="985719"/>
          </a:xfrm>
          <a:prstGeom prst="rect">
            <a:avLst/>
          </a:prstGeom>
          <a:noFill/>
        </p:spPr>
        <p:txBody>
          <a:bodyPr wrap="square" rtlCol="0">
            <a:spAutoFit/>
          </a:bodyPr>
          <a:lstStyle/>
          <a:p>
            <a:pPr>
              <a:lnSpc>
                <a:spcPct val="250000"/>
              </a:lnSpc>
            </a:pPr>
            <a:r>
              <a:rPr lang="zh-CN" altLang="en-US" sz="2800" b="1" dirty="0">
                <a:latin typeface="微软雅黑" panose="020B0503020204020204" pitchFamily="34" charset="-122"/>
                <a:ea typeface="微软雅黑" panose="020B0503020204020204" pitchFamily="34" charset="-122"/>
              </a:rPr>
              <a:t>课程大纲</a:t>
            </a:r>
            <a:endParaRPr lang="en-US" altLang="zh-CN" sz="2800" b="1" dirty="0">
              <a:latin typeface="微软雅黑" panose="020B0503020204020204" pitchFamily="34" charset="-122"/>
              <a:ea typeface="微软雅黑" panose="020B0503020204020204" pitchFamily="34" charset="-122"/>
            </a:endParaRPr>
          </a:p>
        </p:txBody>
      </p:sp>
      <p:sp>
        <p:nvSpPr>
          <p:cNvPr id="3" name="标题 8">
            <a:extLst>
              <a:ext uri="{FF2B5EF4-FFF2-40B4-BE49-F238E27FC236}">
                <a16:creationId xmlns:a16="http://schemas.microsoft.com/office/drawing/2014/main" id="{2DE72266-7CB2-FA33-11D5-B72C4EB5990A}"/>
              </a:ext>
            </a:extLst>
          </p:cNvPr>
          <p:cNvSpPr>
            <a:spLocks noGrp="1"/>
          </p:cNvSpPr>
          <p:nvPr>
            <p:ph type="title"/>
          </p:nvPr>
        </p:nvSpPr>
        <p:spPr>
          <a:xfrm>
            <a:off x="285252" y="2528515"/>
            <a:ext cx="2235311" cy="1596719"/>
          </a:xfrm>
        </p:spPr>
        <p:txBody>
          <a:bodyPr>
            <a:noAutofit/>
          </a:bodyPr>
          <a:lstStyle/>
          <a:p>
            <a:pPr algn="l">
              <a:lnSpc>
                <a:spcPct val="9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冒泡排序</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58323D25-1259-4663-C9BC-2089F429F8CF}"/>
              </a:ext>
            </a:extLst>
          </p:cNvPr>
          <p:cNvSpPr/>
          <p:nvPr/>
        </p:nvSpPr>
        <p:spPr>
          <a:xfrm>
            <a:off x="2520563" y="1271835"/>
            <a:ext cx="530558" cy="4110077"/>
          </a:xfrm>
          <a:prstGeom prst="leftBrace">
            <a:avLst/>
          </a:prstGeom>
          <a:ln w="76200">
            <a:solidFill>
              <a:srgbClr val="27738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标题 8">
            <a:extLst>
              <a:ext uri="{FF2B5EF4-FFF2-40B4-BE49-F238E27FC236}">
                <a16:creationId xmlns:a16="http://schemas.microsoft.com/office/drawing/2014/main" id="{B1A0DBE0-10BC-B8DA-84AF-89649309F53D}"/>
              </a:ext>
            </a:extLst>
          </p:cNvPr>
          <p:cNvSpPr txBox="1">
            <a:spLocks/>
          </p:cNvSpPr>
          <p:nvPr/>
        </p:nvSpPr>
        <p:spPr>
          <a:xfrm>
            <a:off x="3173869" y="881521"/>
            <a:ext cx="3193764"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冒泡排序算法思想</a:t>
            </a:r>
          </a:p>
        </p:txBody>
      </p:sp>
      <p:sp>
        <p:nvSpPr>
          <p:cNvPr id="35" name="标题 8">
            <a:extLst>
              <a:ext uri="{FF2B5EF4-FFF2-40B4-BE49-F238E27FC236}">
                <a16:creationId xmlns:a16="http://schemas.microsoft.com/office/drawing/2014/main" id="{E74531E9-3142-256F-7829-2E48D0DF4D9C}"/>
              </a:ext>
            </a:extLst>
          </p:cNvPr>
          <p:cNvSpPr txBox="1">
            <a:spLocks/>
          </p:cNvSpPr>
          <p:nvPr/>
        </p:nvSpPr>
        <p:spPr>
          <a:xfrm>
            <a:off x="3173869" y="2251547"/>
            <a:ext cx="29107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冒泡排序算法流程</a:t>
            </a:r>
          </a:p>
        </p:txBody>
      </p:sp>
      <p:sp>
        <p:nvSpPr>
          <p:cNvPr id="36" name="标题 8">
            <a:extLst>
              <a:ext uri="{FF2B5EF4-FFF2-40B4-BE49-F238E27FC236}">
                <a16:creationId xmlns:a16="http://schemas.microsoft.com/office/drawing/2014/main" id="{E7F73E82-223E-A418-D54F-B9112C7E071E}"/>
              </a:ext>
            </a:extLst>
          </p:cNvPr>
          <p:cNvSpPr txBox="1">
            <a:spLocks/>
          </p:cNvSpPr>
          <p:nvPr/>
        </p:nvSpPr>
        <p:spPr>
          <a:xfrm>
            <a:off x="3173869" y="3621573"/>
            <a:ext cx="27583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冒泡排序代码实现</a:t>
            </a:r>
          </a:p>
        </p:txBody>
      </p:sp>
      <p:sp>
        <p:nvSpPr>
          <p:cNvPr id="37" name="标题 8">
            <a:extLst>
              <a:ext uri="{FF2B5EF4-FFF2-40B4-BE49-F238E27FC236}">
                <a16:creationId xmlns:a16="http://schemas.microsoft.com/office/drawing/2014/main" id="{491FD1A8-655A-F094-4CC2-D497F37FD1A3}"/>
              </a:ext>
            </a:extLst>
          </p:cNvPr>
          <p:cNvSpPr txBox="1">
            <a:spLocks/>
          </p:cNvSpPr>
          <p:nvPr/>
        </p:nvSpPr>
        <p:spPr>
          <a:xfrm>
            <a:off x="3173869" y="4991598"/>
            <a:ext cx="2758336" cy="780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冒泡排序算法分析</a:t>
            </a:r>
          </a:p>
        </p:txBody>
      </p:sp>
      <p:sp>
        <p:nvSpPr>
          <p:cNvPr id="2" name="矩形: 圆角 1">
            <a:extLst>
              <a:ext uri="{FF2B5EF4-FFF2-40B4-BE49-F238E27FC236}">
                <a16:creationId xmlns:a16="http://schemas.microsoft.com/office/drawing/2014/main" id="{3C44DE92-2EA9-9B09-9848-00274DF1B912}"/>
              </a:ext>
            </a:extLst>
          </p:cNvPr>
          <p:cNvSpPr/>
          <p:nvPr/>
        </p:nvSpPr>
        <p:spPr>
          <a:xfrm>
            <a:off x="6367633" y="2777783"/>
            <a:ext cx="5358063" cy="1302433"/>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000" dirty="0">
                <a:latin typeface="等线" panose="02010600030101010101" pitchFamily="2" charset="-122"/>
                <a:ea typeface="等线" panose="02010600030101010101" pitchFamily="2" charset="-122"/>
              </a:rPr>
              <a:t>“冒泡排序”（</a:t>
            </a:r>
            <a:r>
              <a:rPr lang="en-US" altLang="zh-CN" sz="2000" dirty="0">
                <a:latin typeface="等线" panose="02010600030101010101" pitchFamily="2" charset="-122"/>
                <a:ea typeface="等线" panose="02010600030101010101" pitchFamily="2" charset="-122"/>
              </a:rPr>
              <a:t>bubble sort</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通过连续地</a:t>
            </a:r>
            <a:r>
              <a:rPr lang="zh-CN" altLang="en-US" sz="2000" b="1" dirty="0">
                <a:latin typeface="等线" panose="02010600030101010101" pitchFamily="2" charset="-122"/>
                <a:ea typeface="等线" panose="02010600030101010101" pitchFamily="2" charset="-122"/>
              </a:rPr>
              <a:t>比较</a:t>
            </a:r>
            <a:r>
              <a:rPr lang="zh-CN" altLang="en-US" sz="2000" dirty="0">
                <a:latin typeface="等线" panose="02010600030101010101" pitchFamily="2" charset="-122"/>
                <a:ea typeface="等线" panose="02010600030101010101" pitchFamily="2" charset="-122"/>
              </a:rPr>
              <a:t>与</a:t>
            </a:r>
            <a:r>
              <a:rPr lang="zh-CN" altLang="en-US" sz="2000" b="1" dirty="0">
                <a:latin typeface="等线" panose="02010600030101010101" pitchFamily="2" charset="-122"/>
                <a:ea typeface="等线" panose="02010600030101010101" pitchFamily="2" charset="-122"/>
              </a:rPr>
              <a:t>交换</a:t>
            </a:r>
            <a:r>
              <a:rPr lang="zh-CN" altLang="en-US" sz="2000" dirty="0">
                <a:latin typeface="等线" panose="02010600030101010101" pitchFamily="2" charset="-122"/>
                <a:ea typeface="等线" panose="02010600030101010101" pitchFamily="2" charset="-122"/>
              </a:rPr>
              <a:t>相邻元素实现排序。</a:t>
            </a:r>
          </a:p>
        </p:txBody>
      </p:sp>
    </p:spTree>
    <p:extLst>
      <p:ext uri="{BB962C8B-B14F-4D97-AF65-F5344CB8AC3E}">
        <p14:creationId xmlns:p14="http://schemas.microsoft.com/office/powerpoint/2010/main" val="37764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animBg="1"/>
      <p:bldP spid="34" grpId="0"/>
      <p:bldP spid="35" grpId="0"/>
      <p:bldP spid="36" grpId="0"/>
      <p:bldP spid="37"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715020" y="-235586"/>
            <a:ext cx="5105335" cy="985719"/>
          </a:xfrm>
          <a:prstGeom prst="rect">
            <a:avLst/>
          </a:prstGeom>
          <a:noFill/>
        </p:spPr>
        <p:txBody>
          <a:bodyPr wrap="square" rtlCol="0">
            <a:spAutoFit/>
          </a:bodyPr>
          <a:lstStyle/>
          <a:p>
            <a:pPr>
              <a:lnSpc>
                <a:spcPct val="250000"/>
              </a:lnSpc>
            </a:pPr>
            <a:r>
              <a:rPr lang="zh-CN" altLang="en-US" sz="2800" b="1" dirty="0">
                <a:latin typeface="微软雅黑" panose="020B0503020204020204" pitchFamily="34" charset="-122"/>
                <a:ea typeface="微软雅黑" panose="020B0503020204020204" pitchFamily="34" charset="-122"/>
              </a:rPr>
              <a:t>引入主题</a:t>
            </a:r>
            <a:endParaRPr lang="en-US" altLang="zh-CN" sz="28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9ACFC0-4472-F8B9-4FE6-F222E9954BBB}"/>
              </a:ext>
            </a:extLst>
          </p:cNvPr>
          <p:cNvSpPr/>
          <p:nvPr/>
        </p:nvSpPr>
        <p:spPr>
          <a:xfrm>
            <a:off x="2170704" y="1280160"/>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7" name="文本框 6">
            <a:extLst>
              <a:ext uri="{FF2B5EF4-FFF2-40B4-BE49-F238E27FC236}">
                <a16:creationId xmlns:a16="http://schemas.microsoft.com/office/drawing/2014/main" id="{CABC64BA-9FF3-0B34-70B5-6D4AEC32DA16}"/>
              </a:ext>
            </a:extLst>
          </p:cNvPr>
          <p:cNvSpPr txBox="1"/>
          <p:nvPr/>
        </p:nvSpPr>
        <p:spPr>
          <a:xfrm>
            <a:off x="405663" y="1214518"/>
            <a:ext cx="1717336" cy="830997"/>
          </a:xfrm>
          <a:prstGeom prst="rect">
            <a:avLst/>
          </a:prstGeom>
          <a:noFill/>
        </p:spPr>
        <p:txBody>
          <a:bodyPr wrap="square" rtlCol="0">
            <a:spAutoFit/>
          </a:bodyPr>
          <a:lstStyle/>
          <a:p>
            <a:r>
              <a:rPr lang="en-US" altLang="zh-CN" sz="4800" dirty="0" err="1"/>
              <a:t>nums</a:t>
            </a:r>
            <a:endParaRPr lang="zh-CN" altLang="en-US" sz="4800" dirty="0"/>
          </a:p>
        </p:txBody>
      </p:sp>
      <p:sp>
        <p:nvSpPr>
          <p:cNvPr id="8" name="矩形 7">
            <a:extLst>
              <a:ext uri="{FF2B5EF4-FFF2-40B4-BE49-F238E27FC236}">
                <a16:creationId xmlns:a16="http://schemas.microsoft.com/office/drawing/2014/main" id="{98C70992-944B-FD5B-4281-ED1D485C07A0}"/>
              </a:ext>
            </a:extLst>
          </p:cNvPr>
          <p:cNvSpPr/>
          <p:nvPr/>
        </p:nvSpPr>
        <p:spPr>
          <a:xfrm>
            <a:off x="3791445" y="1280160"/>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9" name="矩形 8">
            <a:extLst>
              <a:ext uri="{FF2B5EF4-FFF2-40B4-BE49-F238E27FC236}">
                <a16:creationId xmlns:a16="http://schemas.microsoft.com/office/drawing/2014/main" id="{2B738FDB-CEA1-9187-93EC-375CD4E88D92}"/>
              </a:ext>
            </a:extLst>
          </p:cNvPr>
          <p:cNvSpPr/>
          <p:nvPr/>
        </p:nvSpPr>
        <p:spPr>
          <a:xfrm>
            <a:off x="5412186" y="1280160"/>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0" name="矩形 9">
            <a:extLst>
              <a:ext uri="{FF2B5EF4-FFF2-40B4-BE49-F238E27FC236}">
                <a16:creationId xmlns:a16="http://schemas.microsoft.com/office/drawing/2014/main" id="{CA34F1CA-C400-2248-CA41-40D1DF20B227}"/>
              </a:ext>
            </a:extLst>
          </p:cNvPr>
          <p:cNvSpPr/>
          <p:nvPr/>
        </p:nvSpPr>
        <p:spPr>
          <a:xfrm>
            <a:off x="7032927" y="1280160"/>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11" name="矩形 10">
            <a:extLst>
              <a:ext uri="{FF2B5EF4-FFF2-40B4-BE49-F238E27FC236}">
                <a16:creationId xmlns:a16="http://schemas.microsoft.com/office/drawing/2014/main" id="{13787850-27B6-E6D8-B18E-D53AA054AE1B}"/>
              </a:ext>
            </a:extLst>
          </p:cNvPr>
          <p:cNvSpPr/>
          <p:nvPr/>
        </p:nvSpPr>
        <p:spPr>
          <a:xfrm>
            <a:off x="8653668" y="1280160"/>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12" name="矩形 11">
            <a:extLst>
              <a:ext uri="{FF2B5EF4-FFF2-40B4-BE49-F238E27FC236}">
                <a16:creationId xmlns:a16="http://schemas.microsoft.com/office/drawing/2014/main" id="{6FD30974-C644-497F-0FBC-C4BD5E353D67}"/>
              </a:ext>
            </a:extLst>
          </p:cNvPr>
          <p:cNvSpPr/>
          <p:nvPr/>
        </p:nvSpPr>
        <p:spPr>
          <a:xfrm>
            <a:off x="10274409" y="1280159"/>
            <a:ext cx="1415333" cy="6997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3" name="文本框 12">
            <a:extLst>
              <a:ext uri="{FF2B5EF4-FFF2-40B4-BE49-F238E27FC236}">
                <a16:creationId xmlns:a16="http://schemas.microsoft.com/office/drawing/2014/main" id="{0A0CE6DB-E400-2238-2037-B922E530A034}"/>
              </a:ext>
            </a:extLst>
          </p:cNvPr>
          <p:cNvSpPr txBox="1"/>
          <p:nvPr/>
        </p:nvSpPr>
        <p:spPr>
          <a:xfrm>
            <a:off x="405663" y="4778028"/>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2278048" y="4737165"/>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4153773" y="5008833"/>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5486161" y="4918056"/>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00103" y="4538416"/>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273325" y="5120814"/>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381752" y="4851132"/>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22" name="箭头: 右 21">
            <a:extLst>
              <a:ext uri="{FF2B5EF4-FFF2-40B4-BE49-F238E27FC236}">
                <a16:creationId xmlns:a16="http://schemas.microsoft.com/office/drawing/2014/main" id="{D8A16980-446B-953C-9BE1-740000956B91}"/>
              </a:ext>
            </a:extLst>
          </p:cNvPr>
          <p:cNvSpPr/>
          <p:nvPr/>
        </p:nvSpPr>
        <p:spPr>
          <a:xfrm rot="5400000">
            <a:off x="648428" y="3211333"/>
            <a:ext cx="922367" cy="309438"/>
          </a:xfrm>
          <a:prstGeom prst="rightArrow">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11863BD5-F5B3-4D89-F849-D62B8F286665}"/>
              </a:ext>
            </a:extLst>
          </p:cNvPr>
          <p:cNvSpPr/>
          <p:nvPr/>
        </p:nvSpPr>
        <p:spPr>
          <a:xfrm>
            <a:off x="4153772" y="2635203"/>
            <a:ext cx="6227979" cy="1313577"/>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a:latin typeface="等线" panose="02010600030101010101" pitchFamily="2" charset="-122"/>
                <a:ea typeface="等线" panose="02010600030101010101" pitchFamily="2" charset="-122"/>
              </a:rPr>
              <a:t>将数组想象成是一排</a:t>
            </a:r>
            <a:r>
              <a:rPr lang="en-US" altLang="zh-CN" sz="2400" b="1" dirty="0">
                <a:latin typeface="等线" panose="02010600030101010101" pitchFamily="2" charset="-122"/>
                <a:ea typeface="等线" panose="02010600030101010101" pitchFamily="2" charset="-122"/>
              </a:rPr>
              <a:t>”</a:t>
            </a:r>
            <a:r>
              <a:rPr lang="zh-CN" altLang="en-US" sz="2400" b="1" dirty="0">
                <a:latin typeface="等线" panose="02010600030101010101" pitchFamily="2" charset="-122"/>
                <a:ea typeface="等线" panose="02010600030101010101" pitchFamily="2" charset="-122"/>
              </a:rPr>
              <a:t>泡泡</a:t>
            </a:r>
            <a:r>
              <a:rPr lang="en-US" altLang="zh-CN" sz="2400" b="1" dirty="0">
                <a:latin typeface="等线" panose="02010600030101010101" pitchFamily="2" charset="-122"/>
                <a:ea typeface="等线" panose="02010600030101010101" pitchFamily="2" charset="-122"/>
              </a:rPr>
              <a:t>”</a:t>
            </a:r>
          </a:p>
          <a:p>
            <a:pPr algn="ctr"/>
            <a:r>
              <a:rPr lang="zh-CN" altLang="en-US" sz="2400" b="1" dirty="0">
                <a:latin typeface="等线" panose="02010600030101010101" pitchFamily="2" charset="-122"/>
                <a:ea typeface="等线" panose="02010600030101010101" pitchFamily="2" charset="-122"/>
              </a:rPr>
              <a:t>元素值的大小与泡泡的大小成正比</a:t>
            </a:r>
          </a:p>
        </p:txBody>
      </p:sp>
      <p:sp>
        <p:nvSpPr>
          <p:cNvPr id="24" name="文本框 23">
            <a:extLst>
              <a:ext uri="{FF2B5EF4-FFF2-40B4-BE49-F238E27FC236}">
                <a16:creationId xmlns:a16="http://schemas.microsoft.com/office/drawing/2014/main" id="{89C9FF75-B2F8-03AD-FE3E-AADE179F6104}"/>
              </a:ext>
            </a:extLst>
          </p:cNvPr>
          <p:cNvSpPr txBox="1"/>
          <p:nvPr/>
        </p:nvSpPr>
        <p:spPr>
          <a:xfrm>
            <a:off x="2398423" y="832352"/>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5" name="文本框 24">
            <a:extLst>
              <a:ext uri="{FF2B5EF4-FFF2-40B4-BE49-F238E27FC236}">
                <a16:creationId xmlns:a16="http://schemas.microsoft.com/office/drawing/2014/main" id="{E2A69DD8-8527-742D-C6F2-EB26F36F1B0D}"/>
              </a:ext>
            </a:extLst>
          </p:cNvPr>
          <p:cNvSpPr txBox="1"/>
          <p:nvPr/>
        </p:nvSpPr>
        <p:spPr>
          <a:xfrm>
            <a:off x="4169597" y="832352"/>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26" name="文本框 25">
            <a:extLst>
              <a:ext uri="{FF2B5EF4-FFF2-40B4-BE49-F238E27FC236}">
                <a16:creationId xmlns:a16="http://schemas.microsoft.com/office/drawing/2014/main" id="{83B438BC-9174-5EB1-ACB0-91BBC027302E}"/>
              </a:ext>
            </a:extLst>
          </p:cNvPr>
          <p:cNvSpPr txBox="1"/>
          <p:nvPr/>
        </p:nvSpPr>
        <p:spPr>
          <a:xfrm>
            <a:off x="7340887" y="832352"/>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27" name="文本框 26">
            <a:extLst>
              <a:ext uri="{FF2B5EF4-FFF2-40B4-BE49-F238E27FC236}">
                <a16:creationId xmlns:a16="http://schemas.microsoft.com/office/drawing/2014/main" id="{9D3882D7-5CCE-D909-6B1C-3D8C26F23F89}"/>
              </a:ext>
            </a:extLst>
          </p:cNvPr>
          <p:cNvSpPr txBox="1"/>
          <p:nvPr/>
        </p:nvSpPr>
        <p:spPr>
          <a:xfrm>
            <a:off x="8926532" y="832352"/>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28" name="文本框 27">
            <a:extLst>
              <a:ext uri="{FF2B5EF4-FFF2-40B4-BE49-F238E27FC236}">
                <a16:creationId xmlns:a16="http://schemas.microsoft.com/office/drawing/2014/main" id="{04934888-39A6-9F17-5547-ABF75986BBAE}"/>
              </a:ext>
            </a:extLst>
          </p:cNvPr>
          <p:cNvSpPr txBox="1"/>
          <p:nvPr/>
        </p:nvSpPr>
        <p:spPr>
          <a:xfrm>
            <a:off x="5755242" y="832352"/>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29" name="文本框 28">
            <a:extLst>
              <a:ext uri="{FF2B5EF4-FFF2-40B4-BE49-F238E27FC236}">
                <a16:creationId xmlns:a16="http://schemas.microsoft.com/office/drawing/2014/main" id="{4E0FA0D8-2518-8FEC-96F8-2B68A9782A93}"/>
              </a:ext>
            </a:extLst>
          </p:cNvPr>
          <p:cNvSpPr txBox="1"/>
          <p:nvPr/>
        </p:nvSpPr>
        <p:spPr>
          <a:xfrm>
            <a:off x="10512178" y="832352"/>
            <a:ext cx="884147" cy="400110"/>
          </a:xfrm>
          <a:prstGeom prst="rect">
            <a:avLst/>
          </a:prstGeom>
          <a:noFill/>
        </p:spPr>
        <p:txBody>
          <a:bodyPr wrap="square" rtlCol="0">
            <a:spAutoFit/>
          </a:bodyPr>
          <a:lstStyle/>
          <a:p>
            <a:r>
              <a:rPr lang="en-US" altLang="zh-CN" sz="2000" dirty="0"/>
              <a:t>num[5]</a:t>
            </a:r>
            <a:endParaRPr lang="zh-CN" altLang="en-US" sz="2000" dirty="0"/>
          </a:p>
        </p:txBody>
      </p:sp>
    </p:spTree>
    <p:extLst>
      <p:ext uri="{BB962C8B-B14F-4D97-AF65-F5344CB8AC3E}">
        <p14:creationId xmlns:p14="http://schemas.microsoft.com/office/powerpoint/2010/main" val="31180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animBg="1"/>
      <p:bldP spid="10" grpId="0" animBg="1"/>
      <p:bldP spid="11" grpId="0" animBg="1"/>
      <p:bldP spid="12" grpId="0" animBg="1"/>
      <p:bldP spid="13" grpId="0"/>
      <p:bldP spid="15" grpId="0" animBg="1"/>
      <p:bldP spid="16" grpId="0" animBg="1"/>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2118239" y="1046114"/>
            <a:ext cx="3005452"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2346255" y="1246543"/>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4221980"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5554368" y="1427434"/>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4" name="文本框 13">
            <a:extLst>
              <a:ext uri="{FF2B5EF4-FFF2-40B4-BE49-F238E27FC236}">
                <a16:creationId xmlns:a16="http://schemas.microsoft.com/office/drawing/2014/main" id="{BF9A97F3-4C48-0F4B-DC68-067B2DBC56EE}"/>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35" name="文本框 34">
            <a:extLst>
              <a:ext uri="{FF2B5EF4-FFF2-40B4-BE49-F238E27FC236}">
                <a16:creationId xmlns:a16="http://schemas.microsoft.com/office/drawing/2014/main" id="{DED5319B-EA43-D2ED-0DAF-6599FB4238D3}"/>
              </a:ext>
            </a:extLst>
          </p:cNvPr>
          <p:cNvSpPr txBox="1"/>
          <p:nvPr/>
        </p:nvSpPr>
        <p:spPr>
          <a:xfrm>
            <a:off x="3638840" y="1676566"/>
            <a:ext cx="543739" cy="523220"/>
          </a:xfrm>
          <a:prstGeom prst="rect">
            <a:avLst/>
          </a:prstGeom>
          <a:noFill/>
        </p:spPr>
        <p:txBody>
          <a:bodyPr wrap="none" rtlCol="0">
            <a:spAutoFit/>
          </a:bodyPr>
          <a:lstStyle/>
          <a:p>
            <a:r>
              <a:rPr lang="zh-CN" altLang="en-US" sz="2800" b="1" dirty="0"/>
              <a:t>＞</a:t>
            </a:r>
          </a:p>
        </p:txBody>
      </p:sp>
      <p:sp>
        <p:nvSpPr>
          <p:cNvPr id="36" name="矩形: 圆角 35">
            <a:extLst>
              <a:ext uri="{FF2B5EF4-FFF2-40B4-BE49-F238E27FC236}">
                <a16:creationId xmlns:a16="http://schemas.microsoft.com/office/drawing/2014/main" id="{599226C0-F4B5-45A6-7AF4-DFE34ABAE9C6}"/>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Tree>
    <p:extLst>
      <p:ext uri="{BB962C8B-B14F-4D97-AF65-F5344CB8AC3E}">
        <p14:creationId xmlns:p14="http://schemas.microsoft.com/office/powerpoint/2010/main" val="286032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3" grpId="0"/>
      <p:bldP spid="15" grpId="0" animBg="1"/>
      <p:bldP spid="16" grpId="0" animBg="1"/>
      <p:bldP spid="17" grpId="0" animBg="1"/>
      <p:bldP spid="19" grpId="0" animBg="1"/>
      <p:bldP spid="20" grpId="0" animBg="1"/>
      <p:bldP spid="21" grpId="0" animBg="1"/>
      <p:bldP spid="18" grpId="0" animBg="1"/>
      <p:bldP spid="28" grpId="0"/>
      <p:bldP spid="29" grpId="0"/>
      <p:bldP spid="31" grpId="0"/>
      <p:bldP spid="32" grpId="0"/>
      <p:bldP spid="33" grpId="0"/>
      <p:bldP spid="34" grpId="0"/>
      <p:bldP spid="35" grpId="0"/>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2118239" y="1046114"/>
            <a:ext cx="3005452"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3858091" y="1148057"/>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5554368" y="1427434"/>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cxnSp>
        <p:nvCxnSpPr>
          <p:cNvPr id="26" name="连接符: 曲线 25">
            <a:extLst>
              <a:ext uri="{FF2B5EF4-FFF2-40B4-BE49-F238E27FC236}">
                <a16:creationId xmlns:a16="http://schemas.microsoft.com/office/drawing/2014/main" id="{B33AA0A6-F788-E1E5-2E76-D07CB3E771FC}"/>
              </a:ext>
            </a:extLst>
          </p:cNvPr>
          <p:cNvCxnSpPr>
            <a:cxnSpLocks/>
            <a:stCxn id="16" idx="4"/>
            <a:endCxn id="15" idx="4"/>
          </p:cNvCxnSpPr>
          <p:nvPr/>
        </p:nvCxnSpPr>
        <p:spPr>
          <a:xfrm rot="16200000" flipH="1">
            <a:off x="3575758" y="1466046"/>
            <a:ext cx="173183" cy="1592131"/>
          </a:xfrm>
          <a:prstGeom prst="curvedConnector3">
            <a:avLst>
              <a:gd name="adj1" fmla="val 231999"/>
            </a:avLst>
          </a:prstGeom>
          <a:ln w="57150">
            <a:solidFill>
              <a:srgbClr val="00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8" name="矩形: 圆角 7">
            <a:extLst>
              <a:ext uri="{FF2B5EF4-FFF2-40B4-BE49-F238E27FC236}">
                <a16:creationId xmlns:a16="http://schemas.microsoft.com/office/drawing/2014/main" id="{11698ABE-3EAD-F514-B97C-BEE32497F1F4}"/>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9" name="文本框 8">
            <a:extLst>
              <a:ext uri="{FF2B5EF4-FFF2-40B4-BE49-F238E27FC236}">
                <a16:creationId xmlns:a16="http://schemas.microsoft.com/office/drawing/2014/main" id="{C60C6EC3-7360-FC52-4F0D-E2301CDA3A43}"/>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34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39952B36-F434-1F84-3B4E-BF00383A0FCD}"/>
              </a:ext>
            </a:extLst>
          </p:cNvPr>
          <p:cNvSpPr/>
          <p:nvPr/>
        </p:nvSpPr>
        <p:spPr>
          <a:xfrm>
            <a:off x="3641666" y="1070668"/>
            <a:ext cx="3005452" cy="2382885"/>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dirty="0">
              <a:latin typeface="等线" panose="02010600030101010101" pitchFamily="2" charset="-122"/>
              <a:ea typeface="等线" panose="02010600030101010101" pitchFamily="2" charset="-122"/>
            </a:endParaRPr>
          </a:p>
        </p:txBody>
      </p:sp>
      <p:grpSp>
        <p:nvGrpSpPr>
          <p:cNvPr id="4" name="组合 3"/>
          <p:cNvGrpSpPr/>
          <p:nvPr/>
        </p:nvGrpSpPr>
        <p:grpSpPr>
          <a:xfrm>
            <a:off x="0" y="174629"/>
            <a:ext cx="585619" cy="533400"/>
            <a:chOff x="0" y="293915"/>
            <a:chExt cx="585619" cy="533400"/>
          </a:xfrm>
          <a:solidFill>
            <a:srgbClr val="34776F"/>
          </a:solidFill>
        </p:grpSpPr>
        <p:sp>
          <p:nvSpPr>
            <p:cNvPr id="5" name="矩形 4"/>
            <p:cNvSpPr/>
            <p:nvPr/>
          </p:nvSpPr>
          <p:spPr>
            <a:xfrm>
              <a:off x="0" y="293915"/>
              <a:ext cx="405663"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73870" y="293915"/>
              <a:ext cx="111749" cy="533400"/>
            </a:xfrm>
            <a:prstGeom prst="rect">
              <a:avLst/>
            </a:prstGeom>
            <a:grpFill/>
            <a:ln>
              <a:solidFill>
                <a:srgbClr val="347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AutoShape 1"/>
          <p:cNvSpPr>
            <a:spLocks noChangeAspect="1" noChangeArrowheads="1"/>
          </p:cNvSpPr>
          <p:nvPr/>
        </p:nvSpPr>
        <p:spPr bwMode="auto">
          <a:xfrm>
            <a:off x="5268176" y="4289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文本框 12">
            <a:extLst>
              <a:ext uri="{FF2B5EF4-FFF2-40B4-BE49-F238E27FC236}">
                <a16:creationId xmlns:a16="http://schemas.microsoft.com/office/drawing/2014/main" id="{0A0CE6DB-E400-2238-2037-B922E530A034}"/>
              </a:ext>
            </a:extLst>
          </p:cNvPr>
          <p:cNvSpPr txBox="1"/>
          <p:nvPr/>
        </p:nvSpPr>
        <p:spPr>
          <a:xfrm>
            <a:off x="473870" y="1287406"/>
            <a:ext cx="1717336" cy="830997"/>
          </a:xfrm>
          <a:prstGeom prst="rect">
            <a:avLst/>
          </a:prstGeom>
          <a:noFill/>
        </p:spPr>
        <p:txBody>
          <a:bodyPr wrap="square" rtlCol="0">
            <a:spAutoFit/>
          </a:bodyPr>
          <a:lstStyle/>
          <a:p>
            <a:r>
              <a:rPr lang="zh-CN" altLang="en-US" sz="4800" dirty="0">
                <a:latin typeface="微软雅黑" panose="020B0503020204020204" pitchFamily="34" charset="-122"/>
                <a:ea typeface="微软雅黑" panose="020B0503020204020204" pitchFamily="34" charset="-122"/>
              </a:rPr>
              <a:t>泡泡</a:t>
            </a:r>
          </a:p>
        </p:txBody>
      </p:sp>
      <p:sp>
        <p:nvSpPr>
          <p:cNvPr id="15" name="椭圆 14">
            <a:extLst>
              <a:ext uri="{FF2B5EF4-FFF2-40B4-BE49-F238E27FC236}">
                <a16:creationId xmlns:a16="http://schemas.microsoft.com/office/drawing/2014/main" id="{834CA012-764C-6E31-2AEC-3317C6E2A16C}"/>
              </a:ext>
            </a:extLst>
          </p:cNvPr>
          <p:cNvSpPr/>
          <p:nvPr/>
        </p:nvSpPr>
        <p:spPr>
          <a:xfrm>
            <a:off x="3858091" y="1148057"/>
            <a:ext cx="1200647" cy="120064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5</a:t>
            </a:r>
            <a:endParaRPr lang="zh-CN" altLang="en-US" sz="4000" dirty="0"/>
          </a:p>
        </p:txBody>
      </p:sp>
      <p:sp>
        <p:nvSpPr>
          <p:cNvPr id="16" name="椭圆 15">
            <a:extLst>
              <a:ext uri="{FF2B5EF4-FFF2-40B4-BE49-F238E27FC236}">
                <a16:creationId xmlns:a16="http://schemas.microsoft.com/office/drawing/2014/main" id="{DA8495CA-7868-64AF-703A-B312B2434897}"/>
              </a:ext>
            </a:extLst>
          </p:cNvPr>
          <p:cNvSpPr/>
          <p:nvPr/>
        </p:nvSpPr>
        <p:spPr>
          <a:xfrm>
            <a:off x="2537629" y="1518211"/>
            <a:ext cx="657310" cy="65731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2</a:t>
            </a:r>
            <a:endParaRPr lang="zh-CN" altLang="en-US" sz="4000" dirty="0"/>
          </a:p>
        </p:txBody>
      </p:sp>
      <p:sp>
        <p:nvSpPr>
          <p:cNvPr id="17" name="椭圆 16">
            <a:extLst>
              <a:ext uri="{FF2B5EF4-FFF2-40B4-BE49-F238E27FC236}">
                <a16:creationId xmlns:a16="http://schemas.microsoft.com/office/drawing/2014/main" id="{14C18E9E-75FA-AF32-601E-D72C0B9CFBFB}"/>
              </a:ext>
            </a:extLst>
          </p:cNvPr>
          <p:cNvSpPr/>
          <p:nvPr/>
        </p:nvSpPr>
        <p:spPr>
          <a:xfrm>
            <a:off x="5554368" y="1427434"/>
            <a:ext cx="838864" cy="83886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3</a:t>
            </a:r>
            <a:endParaRPr lang="zh-CN" altLang="en-US" sz="4000" dirty="0"/>
          </a:p>
        </p:txBody>
      </p:sp>
      <p:sp>
        <p:nvSpPr>
          <p:cNvPr id="19" name="椭圆 18">
            <a:extLst>
              <a:ext uri="{FF2B5EF4-FFF2-40B4-BE49-F238E27FC236}">
                <a16:creationId xmlns:a16="http://schemas.microsoft.com/office/drawing/2014/main" id="{E05A7D2A-64FC-1EAE-643C-92F5EE0755FA}"/>
              </a:ext>
            </a:extLst>
          </p:cNvPr>
          <p:cNvSpPr/>
          <p:nvPr/>
        </p:nvSpPr>
        <p:spPr>
          <a:xfrm>
            <a:off x="7068310" y="1047794"/>
            <a:ext cx="1598144" cy="15981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6</a:t>
            </a:r>
            <a:endParaRPr lang="zh-CN" altLang="en-US" sz="4000" dirty="0"/>
          </a:p>
        </p:txBody>
      </p:sp>
      <p:sp>
        <p:nvSpPr>
          <p:cNvPr id="20" name="椭圆 19">
            <a:extLst>
              <a:ext uri="{FF2B5EF4-FFF2-40B4-BE49-F238E27FC236}">
                <a16:creationId xmlns:a16="http://schemas.microsoft.com/office/drawing/2014/main" id="{EC773B8F-6339-E9E7-62B0-058911CA56C7}"/>
              </a:ext>
            </a:extLst>
          </p:cNvPr>
          <p:cNvSpPr/>
          <p:nvPr/>
        </p:nvSpPr>
        <p:spPr>
          <a:xfrm>
            <a:off x="9341532" y="1630192"/>
            <a:ext cx="433348" cy="43334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1</a:t>
            </a:r>
            <a:endParaRPr lang="zh-CN" altLang="en-US" sz="4000" dirty="0"/>
          </a:p>
        </p:txBody>
      </p:sp>
      <p:sp>
        <p:nvSpPr>
          <p:cNvPr id="21" name="椭圆 20">
            <a:extLst>
              <a:ext uri="{FF2B5EF4-FFF2-40B4-BE49-F238E27FC236}">
                <a16:creationId xmlns:a16="http://schemas.microsoft.com/office/drawing/2014/main" id="{994607EE-FAAE-B5A3-719D-C5CF99179FD0}"/>
              </a:ext>
            </a:extLst>
          </p:cNvPr>
          <p:cNvSpPr/>
          <p:nvPr/>
        </p:nvSpPr>
        <p:spPr>
          <a:xfrm>
            <a:off x="10449959" y="1360510"/>
            <a:ext cx="972712" cy="97271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4000" dirty="0"/>
              <a:t>4</a:t>
            </a:r>
            <a:endParaRPr lang="zh-CN" altLang="en-US" sz="4000" dirty="0"/>
          </a:p>
        </p:txBody>
      </p:sp>
      <p:sp>
        <p:nvSpPr>
          <p:cNvPr id="18" name="矩形: 圆角 17">
            <a:extLst>
              <a:ext uri="{FF2B5EF4-FFF2-40B4-BE49-F238E27FC236}">
                <a16:creationId xmlns:a16="http://schemas.microsoft.com/office/drawing/2014/main" id="{A02209E9-DCAC-3181-1B19-672ABE5EB283}"/>
              </a:ext>
            </a:extLst>
          </p:cNvPr>
          <p:cNvSpPr/>
          <p:nvPr/>
        </p:nvSpPr>
        <p:spPr>
          <a:xfrm>
            <a:off x="3281238" y="4232725"/>
            <a:ext cx="5629523" cy="1951262"/>
          </a:xfrm>
          <a:prstGeom prst="roundRect">
            <a:avLst/>
          </a:prstGeom>
          <a:solidFill>
            <a:schemeClr val="accent3">
              <a:lumMod val="20000"/>
              <a:lumOff val="80000"/>
            </a:schemeClr>
          </a:solidFill>
          <a:ln w="38100"/>
        </p:spPr>
        <p:style>
          <a:lnRef idx="1">
            <a:schemeClr val="accent3"/>
          </a:lnRef>
          <a:fillRef idx="2">
            <a:schemeClr val="accent3"/>
          </a:fillRef>
          <a:effectRef idx="1">
            <a:schemeClr val="accent3"/>
          </a:effectRef>
          <a:fontRef idx="minor">
            <a:schemeClr val="dk1"/>
          </a:fontRef>
        </p:style>
        <p:txBody>
          <a:bodyPr rtlCol="0" anchor="ctr"/>
          <a:lstStyle/>
          <a:p>
            <a:pPr>
              <a:lnSpc>
                <a:spcPct val="150000"/>
              </a:lnSpc>
            </a:pPr>
            <a:r>
              <a:rPr lang="zh-CN" altLang="en-US" sz="2400" b="1" dirty="0">
                <a:latin typeface="等线" panose="02010600030101010101" pitchFamily="2" charset="-122"/>
                <a:ea typeface="等线" panose="02010600030101010101" pitchFamily="2" charset="-122"/>
              </a:rPr>
              <a:t>从左到右依次比较相邻的两个“泡泡”：</a:t>
            </a:r>
            <a:endParaRPr lang="en-US" altLang="zh-CN" sz="2400" b="1"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如果：左侧泡泡</a:t>
            </a:r>
            <a:r>
              <a:rPr lang="en-US" altLang="zh-CN" sz="2000" dirty="0">
                <a:latin typeface="等线" panose="02010600030101010101" pitchFamily="2" charset="-122"/>
                <a:ea typeface="等线" panose="02010600030101010101" pitchFamily="2" charset="-122"/>
              </a:rPr>
              <a:t>&gt;</a:t>
            </a:r>
            <a:r>
              <a:rPr lang="zh-CN" altLang="en-US" sz="2000" dirty="0">
                <a:latin typeface="等线" panose="02010600030101010101" pitchFamily="2" charset="-122"/>
                <a:ea typeface="等线" panose="02010600030101010101" pitchFamily="2" charset="-122"/>
              </a:rPr>
              <a:t>右侧泡泡</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那么：交换两个泡泡位置</a:t>
            </a:r>
          </a:p>
        </p:txBody>
      </p:sp>
      <p:sp>
        <p:nvSpPr>
          <p:cNvPr id="28" name="文本框 27">
            <a:extLst>
              <a:ext uri="{FF2B5EF4-FFF2-40B4-BE49-F238E27FC236}">
                <a16:creationId xmlns:a16="http://schemas.microsoft.com/office/drawing/2014/main" id="{59C0E760-A3F6-8BFF-53A3-F325D4826D49}"/>
              </a:ext>
            </a:extLst>
          </p:cNvPr>
          <p:cNvSpPr txBox="1"/>
          <p:nvPr/>
        </p:nvSpPr>
        <p:spPr>
          <a:xfrm>
            <a:off x="2463536" y="651743"/>
            <a:ext cx="1069676" cy="400110"/>
          </a:xfrm>
          <a:prstGeom prst="rect">
            <a:avLst/>
          </a:prstGeom>
          <a:noFill/>
        </p:spPr>
        <p:txBody>
          <a:bodyPr wrap="square" rtlCol="0">
            <a:spAutoFit/>
          </a:bodyPr>
          <a:lstStyle/>
          <a:p>
            <a:r>
              <a:rPr lang="en-US" altLang="zh-CN" sz="2000" dirty="0"/>
              <a:t>num[0]</a:t>
            </a:r>
            <a:endParaRPr lang="zh-CN" altLang="en-US" sz="2000" dirty="0"/>
          </a:p>
        </p:txBody>
      </p:sp>
      <p:sp>
        <p:nvSpPr>
          <p:cNvPr id="29" name="文本框 28">
            <a:extLst>
              <a:ext uri="{FF2B5EF4-FFF2-40B4-BE49-F238E27FC236}">
                <a16:creationId xmlns:a16="http://schemas.microsoft.com/office/drawing/2014/main" id="{D45902B6-19BA-17BB-0197-84B9DB2FEE9A}"/>
              </a:ext>
            </a:extLst>
          </p:cNvPr>
          <p:cNvSpPr txBox="1"/>
          <p:nvPr/>
        </p:nvSpPr>
        <p:spPr>
          <a:xfrm>
            <a:off x="4234710" y="651743"/>
            <a:ext cx="884147" cy="400110"/>
          </a:xfrm>
          <a:prstGeom prst="rect">
            <a:avLst/>
          </a:prstGeom>
          <a:noFill/>
        </p:spPr>
        <p:txBody>
          <a:bodyPr wrap="square" rtlCol="0">
            <a:spAutoFit/>
          </a:bodyPr>
          <a:lstStyle/>
          <a:p>
            <a:r>
              <a:rPr lang="en-US" altLang="zh-CN" sz="2000" dirty="0"/>
              <a:t>num[1]</a:t>
            </a:r>
            <a:endParaRPr lang="zh-CN" altLang="en-US" sz="2000" dirty="0"/>
          </a:p>
        </p:txBody>
      </p:sp>
      <p:sp>
        <p:nvSpPr>
          <p:cNvPr id="31" name="文本框 30">
            <a:extLst>
              <a:ext uri="{FF2B5EF4-FFF2-40B4-BE49-F238E27FC236}">
                <a16:creationId xmlns:a16="http://schemas.microsoft.com/office/drawing/2014/main" id="{8CA1D147-12BD-34BE-44F8-FFBE311EE2E4}"/>
              </a:ext>
            </a:extLst>
          </p:cNvPr>
          <p:cNvSpPr txBox="1"/>
          <p:nvPr/>
        </p:nvSpPr>
        <p:spPr>
          <a:xfrm>
            <a:off x="7406000" y="651743"/>
            <a:ext cx="884147" cy="400110"/>
          </a:xfrm>
          <a:prstGeom prst="rect">
            <a:avLst/>
          </a:prstGeom>
          <a:noFill/>
        </p:spPr>
        <p:txBody>
          <a:bodyPr wrap="square" rtlCol="0">
            <a:spAutoFit/>
          </a:bodyPr>
          <a:lstStyle/>
          <a:p>
            <a:r>
              <a:rPr lang="en-US" altLang="zh-CN" sz="2000" dirty="0"/>
              <a:t>num[3]</a:t>
            </a:r>
            <a:endParaRPr lang="zh-CN" altLang="en-US" sz="2000" dirty="0"/>
          </a:p>
        </p:txBody>
      </p:sp>
      <p:sp>
        <p:nvSpPr>
          <p:cNvPr id="32" name="文本框 31">
            <a:extLst>
              <a:ext uri="{FF2B5EF4-FFF2-40B4-BE49-F238E27FC236}">
                <a16:creationId xmlns:a16="http://schemas.microsoft.com/office/drawing/2014/main" id="{6827C20D-45AB-79F6-8DC3-2539FC747292}"/>
              </a:ext>
            </a:extLst>
          </p:cNvPr>
          <p:cNvSpPr txBox="1"/>
          <p:nvPr/>
        </p:nvSpPr>
        <p:spPr>
          <a:xfrm>
            <a:off x="8991645" y="651743"/>
            <a:ext cx="884147" cy="400110"/>
          </a:xfrm>
          <a:prstGeom prst="rect">
            <a:avLst/>
          </a:prstGeom>
          <a:noFill/>
        </p:spPr>
        <p:txBody>
          <a:bodyPr wrap="square" rtlCol="0">
            <a:spAutoFit/>
          </a:bodyPr>
          <a:lstStyle/>
          <a:p>
            <a:r>
              <a:rPr lang="en-US" altLang="zh-CN" sz="2000" dirty="0"/>
              <a:t>num[4]</a:t>
            </a:r>
            <a:endParaRPr lang="zh-CN" altLang="en-US" sz="2000" dirty="0"/>
          </a:p>
        </p:txBody>
      </p:sp>
      <p:sp>
        <p:nvSpPr>
          <p:cNvPr id="33" name="文本框 32">
            <a:extLst>
              <a:ext uri="{FF2B5EF4-FFF2-40B4-BE49-F238E27FC236}">
                <a16:creationId xmlns:a16="http://schemas.microsoft.com/office/drawing/2014/main" id="{066A15B9-BD80-6013-32F5-FBDD85BECB70}"/>
              </a:ext>
            </a:extLst>
          </p:cNvPr>
          <p:cNvSpPr txBox="1"/>
          <p:nvPr/>
        </p:nvSpPr>
        <p:spPr>
          <a:xfrm>
            <a:off x="5820355" y="651743"/>
            <a:ext cx="884147" cy="400110"/>
          </a:xfrm>
          <a:prstGeom prst="rect">
            <a:avLst/>
          </a:prstGeom>
          <a:noFill/>
        </p:spPr>
        <p:txBody>
          <a:bodyPr wrap="square" rtlCol="0">
            <a:spAutoFit/>
          </a:bodyPr>
          <a:lstStyle/>
          <a:p>
            <a:r>
              <a:rPr lang="en-US" altLang="zh-CN" sz="2000" dirty="0"/>
              <a:t>num[2]</a:t>
            </a:r>
            <a:endParaRPr lang="zh-CN" altLang="en-US" sz="2000" dirty="0"/>
          </a:p>
        </p:txBody>
      </p:sp>
      <p:sp>
        <p:nvSpPr>
          <p:cNvPr id="34" name="文本框 33">
            <a:extLst>
              <a:ext uri="{FF2B5EF4-FFF2-40B4-BE49-F238E27FC236}">
                <a16:creationId xmlns:a16="http://schemas.microsoft.com/office/drawing/2014/main" id="{19030064-96CD-C77B-26A1-DE0237EF23E4}"/>
              </a:ext>
            </a:extLst>
          </p:cNvPr>
          <p:cNvSpPr txBox="1"/>
          <p:nvPr/>
        </p:nvSpPr>
        <p:spPr>
          <a:xfrm>
            <a:off x="10577291" y="651743"/>
            <a:ext cx="884147" cy="400110"/>
          </a:xfrm>
          <a:prstGeom prst="rect">
            <a:avLst/>
          </a:prstGeom>
          <a:noFill/>
        </p:spPr>
        <p:txBody>
          <a:bodyPr wrap="square" rtlCol="0">
            <a:spAutoFit/>
          </a:bodyPr>
          <a:lstStyle/>
          <a:p>
            <a:r>
              <a:rPr lang="en-US" altLang="zh-CN" sz="2000" dirty="0"/>
              <a:t>num[5]</a:t>
            </a:r>
            <a:endParaRPr lang="zh-CN" altLang="en-US" sz="2000" dirty="0"/>
          </a:p>
        </p:txBody>
      </p:sp>
      <p:sp>
        <p:nvSpPr>
          <p:cNvPr id="3" name="文本框 2">
            <a:extLst>
              <a:ext uri="{FF2B5EF4-FFF2-40B4-BE49-F238E27FC236}">
                <a16:creationId xmlns:a16="http://schemas.microsoft.com/office/drawing/2014/main" id="{B05A5C0E-7FD9-A599-6460-318E07692795}"/>
              </a:ext>
            </a:extLst>
          </p:cNvPr>
          <p:cNvSpPr txBox="1"/>
          <p:nvPr/>
        </p:nvSpPr>
        <p:spPr>
          <a:xfrm>
            <a:off x="5071903" y="1637462"/>
            <a:ext cx="543739" cy="523220"/>
          </a:xfrm>
          <a:prstGeom prst="rect">
            <a:avLst/>
          </a:prstGeom>
          <a:noFill/>
        </p:spPr>
        <p:txBody>
          <a:bodyPr wrap="none" rtlCol="0">
            <a:spAutoFit/>
          </a:bodyPr>
          <a:lstStyle/>
          <a:p>
            <a:r>
              <a:rPr lang="zh-CN" altLang="en-US" sz="2800" b="1" dirty="0"/>
              <a:t>＞</a:t>
            </a:r>
          </a:p>
        </p:txBody>
      </p:sp>
      <p:sp>
        <p:nvSpPr>
          <p:cNvPr id="7" name="矩形: 圆角 6">
            <a:extLst>
              <a:ext uri="{FF2B5EF4-FFF2-40B4-BE49-F238E27FC236}">
                <a16:creationId xmlns:a16="http://schemas.microsoft.com/office/drawing/2014/main" id="{17C476C8-1454-BD9E-026E-C60BFF10A5B7}"/>
              </a:ext>
            </a:extLst>
          </p:cNvPr>
          <p:cNvSpPr/>
          <p:nvPr/>
        </p:nvSpPr>
        <p:spPr>
          <a:xfrm>
            <a:off x="334735" y="2197386"/>
            <a:ext cx="1621208" cy="4485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从小到大排序</a:t>
            </a:r>
          </a:p>
        </p:txBody>
      </p:sp>
      <p:sp>
        <p:nvSpPr>
          <p:cNvPr id="8" name="文本框 7">
            <a:extLst>
              <a:ext uri="{FF2B5EF4-FFF2-40B4-BE49-F238E27FC236}">
                <a16:creationId xmlns:a16="http://schemas.microsoft.com/office/drawing/2014/main" id="{F592464B-53F7-98FD-66CD-EF2545636729}"/>
              </a:ext>
            </a:extLst>
          </p:cNvPr>
          <p:cNvSpPr txBox="1"/>
          <p:nvPr/>
        </p:nvSpPr>
        <p:spPr>
          <a:xfrm>
            <a:off x="715020" y="-235586"/>
            <a:ext cx="5105335" cy="985719"/>
          </a:xfrm>
          <a:prstGeom prst="rect">
            <a:avLst/>
          </a:prstGeom>
          <a:noFill/>
        </p:spPr>
        <p:txBody>
          <a:bodyPr wrap="square" rtlCol="0">
            <a:spAutoFit/>
          </a:bodyPr>
          <a:lstStyle/>
          <a:p>
            <a:pPr>
              <a:lnSpc>
                <a:spcPct val="2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冒泡排序算法思想</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49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f1446be-eece-4171-9703-44b10c000764"/>
  <p:tag name="COMMONDATA" val="eyJoZGlkIjoiNjY4YjMzZDA3ZmY2ZWYyMTM1NDY5OTI4N2QxYTA2ZjgifQ=="/>
</p:tagLst>
</file>

<file path=ppt/theme/theme1.xml><?xml version="1.0" encoding="utf-8"?>
<a:theme xmlns:a="http://schemas.openxmlformats.org/drawingml/2006/main" name="Default">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4472C4"/>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472C4"/>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2039</Words>
  <Application>Microsoft Office PowerPoint</Application>
  <PresentationFormat>宽屏</PresentationFormat>
  <Paragraphs>442</Paragraphs>
  <Slides>26</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Alibaba PuHuiTi</vt:lpstr>
      <vt:lpstr>Helvetica Neue</vt:lpstr>
      <vt:lpstr>等线</vt:lpstr>
      <vt:lpstr>微软雅黑</vt:lpstr>
      <vt:lpstr>Arial</vt:lpstr>
      <vt:lpstr>Calibri</vt:lpstr>
      <vt:lpstr>Calibri Light</vt:lpstr>
      <vt:lpstr>Cambria Math</vt:lpstr>
      <vt:lpstr>Default</vt:lpstr>
      <vt:lpstr>素质教师试讲——冒泡排序</vt:lpstr>
      <vt:lpstr>PowerPoint 演示文稿</vt:lpstr>
      <vt:lpstr>PowerPoint 演示文稿</vt:lpstr>
      <vt:lpstr>C++排序算法之  冒泡排序</vt:lpstr>
      <vt:lpstr>冒泡排序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新东方创客教师复试说明</dc:title>
  <dc:creator>明睿小咖咖</dc:creator>
  <cp:lastModifiedBy>Xixi Zhu</cp:lastModifiedBy>
  <cp:revision>20</cp:revision>
  <dcterms:created xsi:type="dcterms:W3CDTF">2022-06-09T01:20:00Z</dcterms:created>
  <dcterms:modified xsi:type="dcterms:W3CDTF">2023-12-28T03:54:12Z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0D979908C6904F04830138C759C1BA79</vt:lpwstr>
  </property>
</Properties>
</file>