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R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6523CF-C69F-49B6-BF45-FFF60A72FAFD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832E33-F5CC-4A6E-B4FD-7B88EC20D118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93758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32E33-F5CC-4A6E-B4FD-7B88EC20D118}" type="slidenum">
              <a:rPr lang="en-RW" smtClean="0"/>
              <a:t>1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3468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R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832E33-F5CC-4A6E-B4FD-7B88EC20D118}" type="slidenum">
              <a:rPr lang="en-RW" smtClean="0"/>
              <a:t>5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597875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7292-B063-96D3-6DD2-85A2B1F6E5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94A2B-C102-85E1-762A-BEE493EFA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9A65B-F6EA-14DA-0F26-D3108EC8A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A1204-177E-C950-2499-62002BEB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C66C-37E7-7FBB-775B-0E889313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78045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2A026-B77C-E582-C570-CE59905A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D15D2-D6B2-4924-D878-B484421B8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1FE79-F9F7-895A-0BFA-F6308D2E0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A3FD-624F-784D-4890-241C7475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C5AA-6D3C-425D-7411-B0F234CF4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9624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10EBA8-6650-F74B-B119-EB5235733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49AA85-6212-C590-D4AE-63C33529C5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3A0B4-4A65-3589-A847-7E74601BC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53C01-AC6F-6130-489D-1CBF482D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FA88B-5FB6-6499-C53F-5A2F71DF9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843864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75EC9-3CED-D728-726C-75EBF1579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C03F7-5F16-5C18-01B8-07375E2FB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0E87D-F7F4-7908-6C37-16E067992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ECAF0-87D7-02AD-2B27-32C9B0DF0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DE60E-F058-997E-591A-B9935078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54710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FBFE2-7A8F-15B5-61E4-F0F98A879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5D72B-3C22-8735-3034-9C8B21275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F2682-71E1-B706-06BF-151E04B2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E8815-D8DE-E38D-6D9A-F0CDD48A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B2C74-115A-D8B5-C576-500827055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43389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EE651-2A3C-42EC-D0E4-7625FC477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FE2A4-1507-4901-9307-DF6F42EDD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BFE60-890F-E5BD-E31E-27B538253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C08FF-909E-F7DC-F2FE-63F9AE015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DD7877-A0A2-563E-14E6-3F2BA5CD0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C0869-EF2E-A4F8-CA8B-4553832A6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0656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3496-8C35-9EA0-7FE7-A45796229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D467FD-46AF-EE72-C1D4-2A7D7537D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03BBA9-E60E-1E2E-59A1-9B369828EE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8847F-5FA6-286D-5746-29CC6EEBC5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DC72F6-CFBA-A9CF-2230-314B6049AB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80536C-713B-BD6C-8ADD-4F54C0CAA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A34801-718D-5E33-117B-6A8E2860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C93F69-C9F0-38EC-EE33-9976A00D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44878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917AD-4501-E754-A10E-92052D218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5BFF65-A8FA-230F-35B5-8BC9B2D03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499B5A-833E-30A7-5AA0-9BE4D1254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A185E7-3DB0-0550-D75F-C2CA1774C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00414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B8512-C67F-D90D-173B-D568214C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CAE7AF-22D4-7064-1B69-AD4FCC16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7072A-D950-45B8-B6A6-F44A08F00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643576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E28DD-FC4D-7078-996F-2729A7D65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DBA3E-F680-86F6-93C1-EA95D2470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A38C1-C857-58DA-70EC-EC91CC61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D2BF6-E13C-C358-2C67-8C18C639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32E2BD-70BB-3B26-6925-A06C1EEDB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B47AF-806C-4294-4A45-DE3974117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202849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49455-4C1C-CACD-9FE8-8DCB4754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6BE774-BFFB-75F6-55E6-2A6D615355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7F4FF-A585-B87D-703C-04C8AD627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EB1B-1DDE-ACC4-1284-E036F4E5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A74095-8BFA-842D-F65F-24E8DE0DB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F22AFF-1F25-008F-3AA3-D193C4A2A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9590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6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4ACF71-2354-B976-2E8E-C74D062A3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R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8B985-8005-3137-B629-5145F8F46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R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2F85C-D224-2B27-1C67-F203BCFB4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9CC018-4D9F-4E00-8799-2784B728EE6E}" type="datetimeFigureOut">
              <a:rPr lang="en-RW" smtClean="0"/>
              <a:t>02/08/2025</a:t>
            </a:fld>
            <a:endParaRPr lang="en-R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10FEF0-CA2D-909D-5B29-AC02C3053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B31F5-497E-9F8E-C45E-BCD07C5A5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56A37-9D6C-417C-ACE5-6C94623592EB}" type="slidenum">
              <a:rPr lang="en-RW" smtClean="0"/>
              <a:t>‹#›</a:t>
            </a:fld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1015176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C420-C249-6F66-35A9-3A67C695D5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2833" y="1980557"/>
            <a:ext cx="11446329" cy="1104762"/>
          </a:xfrm>
          <a:effectLst>
            <a:outerShdw blurRad="50800" dist="38100" dir="10800000" algn="r" rotWithShape="0">
              <a:schemeClr val="accent3">
                <a:lumMod val="60000"/>
                <a:lumOff val="40000"/>
                <a:alpha val="40000"/>
              </a:scheme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STUDENT PERFORMANCE ANALYTICS USING BIG DATA TOOLS</a:t>
            </a:r>
            <a:endParaRPr lang="en-RW" sz="36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40602C-3BB6-CF55-DA58-F6263A4A1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7" y="3330237"/>
            <a:ext cx="9144000" cy="802476"/>
          </a:xfrm>
        </p:spPr>
        <p:txBody>
          <a:bodyPr>
            <a:norm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Capstone Project – Introduction to Big Data Analytics</a:t>
            </a:r>
            <a:endParaRPr lang="en-RW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4922AA-C145-6C54-9551-436BEA75B25B}"/>
              </a:ext>
            </a:extLst>
          </p:cNvPr>
          <p:cNvSpPr txBox="1"/>
          <p:nvPr/>
        </p:nvSpPr>
        <p:spPr>
          <a:xfrm>
            <a:off x="3046638" y="4566028"/>
            <a:ext cx="609872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Gabin NIYONIZEYE</a:t>
            </a:r>
          </a:p>
          <a:p>
            <a:pPr algn="ctr"/>
            <a:r>
              <a:rPr lang="en-US" sz="2800" b="1" dirty="0"/>
              <a:t>26653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3A1BD5-8C3D-E4BD-0402-818D588B2393}"/>
              </a:ext>
            </a:extLst>
          </p:cNvPr>
          <p:cNvSpPr txBox="1"/>
          <p:nvPr/>
        </p:nvSpPr>
        <p:spPr>
          <a:xfrm>
            <a:off x="3046638" y="5953450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AUCA | Academic Year 2024–2025</a:t>
            </a:r>
            <a:endParaRPr lang="en-RW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3526C7-9C26-E670-30A9-014E682DBD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5522" y="229639"/>
            <a:ext cx="4780952" cy="110476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EFFA99-D419-B56E-B569-0EA4C20F78C7}"/>
              </a:ext>
            </a:extLst>
          </p:cNvPr>
          <p:cNvSpPr/>
          <p:nvPr/>
        </p:nvSpPr>
        <p:spPr>
          <a:xfrm>
            <a:off x="97277" y="97276"/>
            <a:ext cx="11984477" cy="6634263"/>
          </a:xfrm>
          <a:prstGeom prst="rect">
            <a:avLst/>
          </a:prstGeom>
          <a:noFill/>
          <a:ln w="349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2957810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4A1C2-4ED6-AB3B-E3B5-B14B8DD56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Overview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58DD8-0C34-B802-51CC-F27E5362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📌 Problem:</a:t>
            </a:r>
          </a:p>
          <a:p>
            <a:pPr marL="0" indent="0">
              <a:buNone/>
            </a:pPr>
            <a:r>
              <a:rPr lang="en-US" dirty="0"/>
              <a:t>How do study time, absences, and academic failures affect students' final grades?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🛠 </a:t>
            </a:r>
            <a:r>
              <a:rPr lang="en-US" b="1" dirty="0"/>
              <a:t>Tools Used:</a:t>
            </a:r>
          </a:p>
          <a:p>
            <a:pPr marL="0" indent="0">
              <a:buNone/>
            </a:pPr>
            <a:r>
              <a:rPr lang="en-US" dirty="0"/>
              <a:t>- Python (for data analysis and modeling)</a:t>
            </a:r>
          </a:p>
          <a:p>
            <a:pPr marL="0" indent="0">
              <a:buNone/>
            </a:pPr>
            <a:r>
              <a:rPr lang="en-US" dirty="0"/>
              <a:t>- Power BI (for visualization)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🎯 </a:t>
            </a:r>
            <a:r>
              <a:rPr lang="en-US" b="1" dirty="0"/>
              <a:t>Objective:</a:t>
            </a:r>
          </a:p>
          <a:p>
            <a:pPr marL="0" indent="0">
              <a:buNone/>
            </a:pPr>
            <a:r>
              <a:rPr lang="en-US" dirty="0"/>
              <a:t>Use real-world data to build insights and predictive models that help track student performance.</a:t>
            </a:r>
          </a:p>
          <a:p>
            <a:pPr marL="0" indent="0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500734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1445DB-DE12-FB9D-56A9-2E43CA8C7AD3}"/>
              </a:ext>
            </a:extLst>
          </p:cNvPr>
          <p:cNvSpPr/>
          <p:nvPr/>
        </p:nvSpPr>
        <p:spPr>
          <a:xfrm>
            <a:off x="2838450" y="130629"/>
            <a:ext cx="6515100" cy="3804557"/>
          </a:xfrm>
          <a:prstGeom prst="rect">
            <a:avLst/>
          </a:prstGeom>
          <a:solidFill>
            <a:srgbClr val="009EDE">
              <a:alpha val="10000"/>
            </a:srgbClr>
          </a:solidFill>
          <a:ln w="53975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0EB66-5B9E-D0C6-E2C7-E6CD990D7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4766" y="130629"/>
            <a:ext cx="4142014" cy="1305630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Dataset Summary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500E4-26A1-746A-3AB3-868FA3FEF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7805" y="1609794"/>
            <a:ext cx="6150429" cy="2528163"/>
          </a:xfrm>
        </p:spPr>
        <p:txBody>
          <a:bodyPr/>
          <a:lstStyle/>
          <a:p>
            <a:r>
              <a:rPr lang="en-RW" dirty="0"/>
              <a:t>📊 </a:t>
            </a:r>
            <a:r>
              <a:rPr lang="en-US" dirty="0"/>
              <a:t>Dataset: UCI Student Performance</a:t>
            </a:r>
          </a:p>
          <a:p>
            <a:r>
              <a:rPr lang="en-US" dirty="0"/>
              <a:t>- 395 rows, 33 columns</a:t>
            </a:r>
          </a:p>
          <a:p>
            <a:r>
              <a:rPr lang="en-US" dirty="0"/>
              <a:t>- CSV format</a:t>
            </a:r>
          </a:p>
          <a:p>
            <a:r>
              <a:rPr lang="en-US" dirty="0"/>
              <a:t>- No missing values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C7D449-C722-D5E1-3DB8-D2BA8E525A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3" t="40031"/>
          <a:stretch>
            <a:fillRect/>
          </a:stretch>
        </p:blipFill>
        <p:spPr>
          <a:xfrm>
            <a:off x="315531" y="3935186"/>
            <a:ext cx="11560937" cy="2749279"/>
          </a:xfrm>
          <a:prstGeom prst="rect">
            <a:avLst/>
          </a:prstGeom>
          <a:ln w="31750">
            <a:solidFill>
              <a:schemeClr val="accent4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54694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B32DC6A-D914-87E1-8D0F-2900C6367DBC}"/>
              </a:ext>
            </a:extLst>
          </p:cNvPr>
          <p:cNvSpPr/>
          <p:nvPr/>
        </p:nvSpPr>
        <p:spPr>
          <a:xfrm>
            <a:off x="53514" y="1923476"/>
            <a:ext cx="6096000" cy="3925455"/>
          </a:xfrm>
          <a:prstGeom prst="roundRect">
            <a:avLst/>
          </a:prstGeom>
          <a:blipFill>
            <a:blip r:embed="rId2">
              <a:alphaModFix amt="26000"/>
            </a:blip>
            <a:tile tx="0" ty="0" sx="100000" sy="100000" flip="none" algn="tl"/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2195E-4E69-0108-A2FD-6D2940E93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311" y="-5696"/>
            <a:ext cx="6315635" cy="1325563"/>
          </a:xfrm>
        </p:spPr>
        <p:txBody>
          <a:bodyPr/>
          <a:lstStyle/>
          <a:p>
            <a:pPr algn="ct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 &amp; Modeling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52DC0-C136-8732-9C50-4C04D11FB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221" y="2527995"/>
            <a:ext cx="5472953" cy="3012141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✔ Preprocessing:</a:t>
            </a:r>
          </a:p>
          <a:p>
            <a:pPr marL="0" indent="0">
              <a:buNone/>
            </a:pPr>
            <a:r>
              <a:rPr lang="en-US" sz="2400" dirty="0"/>
              <a:t>   Categorical encoding with </a:t>
            </a:r>
            <a:r>
              <a:rPr lang="en-US" sz="2400" dirty="0" err="1"/>
              <a:t>LabelEncoder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✔ Modeling:</a:t>
            </a:r>
          </a:p>
          <a:p>
            <a:pPr marL="0" indent="0">
              <a:buNone/>
            </a:pPr>
            <a:r>
              <a:rPr lang="en-US" sz="2400" dirty="0"/>
              <a:t>- Linear Regression</a:t>
            </a:r>
          </a:p>
          <a:p>
            <a:pPr marL="0" indent="0">
              <a:buNone/>
            </a:pPr>
            <a:r>
              <a:rPr lang="en-US" sz="2400" dirty="0"/>
              <a:t>- R² = 0.75 | RMSE = 2.24</a:t>
            </a:r>
          </a:p>
          <a:p>
            <a:pPr marL="0" indent="0">
              <a:buNone/>
            </a:pP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292E97-9D3E-A479-A429-AB52EB3C5F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8"/>
          <a:stretch>
            <a:fillRect/>
          </a:stretch>
        </p:blipFill>
        <p:spPr>
          <a:xfrm>
            <a:off x="6439027" y="1072507"/>
            <a:ext cx="5472954" cy="2813697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A1F009-7D6F-D30C-EDF8-4BFF84F87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582" y="4027876"/>
            <a:ext cx="5472954" cy="267112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465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C39FFF-CA40-B15C-3C39-549B3EB11EFD}"/>
              </a:ext>
            </a:extLst>
          </p:cNvPr>
          <p:cNvSpPr/>
          <p:nvPr/>
        </p:nvSpPr>
        <p:spPr>
          <a:xfrm>
            <a:off x="297537" y="2011445"/>
            <a:ext cx="11612862" cy="4393097"/>
          </a:xfrm>
          <a:prstGeom prst="rect">
            <a:avLst/>
          </a:prstGeom>
          <a:solidFill>
            <a:schemeClr val="accent1">
              <a:lumMod val="40000"/>
              <a:lumOff val="60000"/>
              <a:alpha val="5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210E4-D0B0-7778-3739-A025BCB383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86317" y="372592"/>
            <a:ext cx="6835302" cy="68894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 BI Visuals (Main Dashboard)</a:t>
            </a:r>
            <a:endParaRPr lang="en-RW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3EE95F-279E-1A41-D196-DCED326303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63047" y="1387356"/>
            <a:ext cx="5265906" cy="493307"/>
          </a:xfrm>
        </p:spPr>
        <p:txBody>
          <a:bodyPr/>
          <a:lstStyle/>
          <a:p>
            <a:r>
              <a:rPr lang="en-US" b="1" dirty="0"/>
              <a:t>📈 </a:t>
            </a:r>
            <a:r>
              <a:rPr lang="en-US" b="1" dirty="0">
                <a:solidFill>
                  <a:srgbClr val="0070C0"/>
                </a:solidFill>
              </a:rPr>
              <a:t>Visualizing Factors Affecting Grades</a:t>
            </a:r>
            <a:endParaRPr lang="en-RW" b="1" dirty="0">
              <a:solidFill>
                <a:srgbClr val="0070C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46113E-6FAD-5C4D-842B-7B56765F7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584" y="2480165"/>
            <a:ext cx="4781299" cy="34039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05F7D6-ABB2-07BC-21DC-FAEE277700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6202" y="2492104"/>
            <a:ext cx="6092496" cy="34317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54F5233-92E0-50C3-FD37-572C6B023C57}"/>
              </a:ext>
            </a:extLst>
          </p:cNvPr>
          <p:cNvSpPr txBox="1"/>
          <p:nvPr/>
        </p:nvSpPr>
        <p:spPr>
          <a:xfrm>
            <a:off x="89919" y="5904428"/>
            <a:ext cx="4925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Final Grade vs Study Time – Power BI bar chart</a:t>
            </a:r>
            <a:endParaRPr lang="en-RW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291CEF-8CF7-2A0E-D060-62FCC1EF33B7}"/>
              </a:ext>
            </a:extLst>
          </p:cNvPr>
          <p:cNvSpPr txBox="1"/>
          <p:nvPr/>
        </p:nvSpPr>
        <p:spPr>
          <a:xfrm>
            <a:off x="5317034" y="5921531"/>
            <a:ext cx="668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Scatter plot with trendline showing impact of absences on final grade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1561678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B4442F-6233-F0F5-78B1-738A96318AB7}"/>
              </a:ext>
            </a:extLst>
          </p:cNvPr>
          <p:cNvSpPr/>
          <p:nvPr/>
        </p:nvSpPr>
        <p:spPr>
          <a:xfrm>
            <a:off x="303180" y="1021403"/>
            <a:ext cx="5719825" cy="2071991"/>
          </a:xfrm>
          <a:prstGeom prst="rect">
            <a:avLst/>
          </a:prstGeom>
          <a:solidFill>
            <a:schemeClr val="accent1">
              <a:lumMod val="20000"/>
              <a:lumOff val="80000"/>
              <a:alpha val="6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18DD68-E48B-2047-42EF-19AC42C04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62" y="-97277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Combined Visual Insights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938AD-60CC-FC6C-FAE5-BB63AC2DA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362" y="1113817"/>
            <a:ext cx="6266234" cy="205571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🔍 </a:t>
            </a:r>
            <a:r>
              <a:rPr lang="en-US" b="1" dirty="0"/>
              <a:t>Insight Summary:</a:t>
            </a:r>
          </a:p>
          <a:p>
            <a:pPr marL="0" indent="0">
              <a:buNone/>
            </a:pPr>
            <a:r>
              <a:rPr lang="en-US" sz="2400" dirty="0"/>
              <a:t>- More study time = higher grades</a:t>
            </a:r>
          </a:p>
          <a:p>
            <a:pPr marL="0" indent="0">
              <a:buNone/>
            </a:pPr>
            <a:r>
              <a:rPr lang="en-US" sz="2400" dirty="0"/>
              <a:t>- Absences strongly reduce performance</a:t>
            </a:r>
          </a:p>
          <a:p>
            <a:pPr marL="0" indent="0">
              <a:buNone/>
            </a:pPr>
            <a:r>
              <a:rPr lang="en-US" sz="2400" dirty="0"/>
              <a:t>- More failures = lower average grades</a:t>
            </a:r>
          </a:p>
          <a:p>
            <a:pPr marL="0" indent="0">
              <a:buNone/>
            </a:pPr>
            <a:endParaRPr lang="en-RW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1F6969-34A4-988F-6480-AF780F2AB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133" y="2556694"/>
            <a:ext cx="5158915" cy="4107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1B07C-F34A-90C5-FF09-227AAEDF7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80" y="3432165"/>
            <a:ext cx="5719825" cy="321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D745-FDBA-BB02-6B15-77775C733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2673"/>
            <a:ext cx="10515600" cy="1325563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Recommendations &amp; Future Work</a:t>
            </a:r>
            <a:endParaRPr lang="en-RW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F65F-3A7A-FF3E-7464-39D67D04E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23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RW" dirty="0"/>
              <a:t>📌 </a:t>
            </a:r>
            <a:r>
              <a:rPr lang="en-US" b="1" dirty="0"/>
              <a:t>Recommendations:</a:t>
            </a:r>
          </a:p>
          <a:p>
            <a:pPr marL="0" indent="0">
              <a:buNone/>
            </a:pPr>
            <a:r>
              <a:rPr lang="en-US" dirty="0"/>
              <a:t>- Monitor students with high absences/failures</a:t>
            </a:r>
          </a:p>
          <a:p>
            <a:pPr marL="0" indent="0">
              <a:buNone/>
            </a:pPr>
            <a:r>
              <a:rPr lang="en-US" dirty="0"/>
              <a:t>- Encourage consistent study habits</a:t>
            </a:r>
          </a:p>
          <a:p>
            <a:pPr marL="0" indent="0">
              <a:buNone/>
            </a:pPr>
            <a:r>
              <a:rPr lang="en-US" dirty="0"/>
              <a:t>- Use analytics tools to identify at-risk learners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RW" dirty="0"/>
              <a:t>📌 </a:t>
            </a:r>
            <a:r>
              <a:rPr lang="en-US" b="1" dirty="0"/>
              <a:t>Future Work:</a:t>
            </a:r>
          </a:p>
          <a:p>
            <a:pPr marL="0" indent="0">
              <a:buNone/>
            </a:pPr>
            <a:r>
              <a:rPr lang="en-US" dirty="0"/>
              <a:t>- Try more complex models (Random Forest, </a:t>
            </a:r>
            <a:r>
              <a:rPr lang="en-US" dirty="0" err="1"/>
              <a:t>XGBoost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- Add behavioral or attendance datasets</a:t>
            </a:r>
          </a:p>
          <a:p>
            <a:pPr marL="0" indent="0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635768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E8D60-DDBB-A574-EA9D-E27524661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b="1" dirty="0">
                <a:solidFill>
                  <a:srgbClr val="0070C0"/>
                </a:solidFill>
              </a:rPr>
              <a:t>Thank you for your attention!</a:t>
            </a:r>
          </a:p>
          <a:p>
            <a:pPr marL="0" indent="0" algn="ctr">
              <a:buNone/>
            </a:pPr>
            <a:endParaRPr lang="en-US" sz="6000" b="1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i="1" dirty="0"/>
              <a:t>“Whatever you do, work at it with all your heart…” </a:t>
            </a:r>
            <a:r>
              <a:rPr lang="en-US" dirty="0"/>
              <a:t>– </a:t>
            </a:r>
            <a:r>
              <a:rPr lang="en-US" b="1" dirty="0"/>
              <a:t>Colossians 3:23</a:t>
            </a:r>
          </a:p>
          <a:p>
            <a:pPr marL="0" indent="0" algn="ctr">
              <a:buNone/>
            </a:pP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257292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261</Words>
  <Application>Microsoft Office PowerPoint</Application>
  <PresentationFormat>Widescreen</PresentationFormat>
  <Paragraphs>51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STUDENT PERFORMANCE ANALYTICS USING BIG DATA TOOLS</vt:lpstr>
      <vt:lpstr>Project Overview</vt:lpstr>
      <vt:lpstr>Dataset Summary</vt:lpstr>
      <vt:lpstr>Data Cleaning &amp; Modeling</vt:lpstr>
      <vt:lpstr>Power BI Visuals (Main Dashboard)</vt:lpstr>
      <vt:lpstr>Combined Visual Insights</vt:lpstr>
      <vt:lpstr>Recommendations &amp; 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Gabin NIYONIZEYE</dc:creator>
  <cp:lastModifiedBy>Gabin NIYONIZEYE</cp:lastModifiedBy>
  <cp:revision>8</cp:revision>
  <dcterms:created xsi:type="dcterms:W3CDTF">2025-08-02T11:31:00Z</dcterms:created>
  <dcterms:modified xsi:type="dcterms:W3CDTF">2025-08-02T20:57:45Z</dcterms:modified>
</cp:coreProperties>
</file>