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1" r:id="rId4"/>
    <p:sldId id="257" r:id="rId5"/>
    <p:sldId id="262" r:id="rId6"/>
    <p:sldId id="264" r:id="rId7"/>
    <p:sldId id="265" r:id="rId8"/>
    <p:sldId id="266" r:id="rId9"/>
    <p:sldId id="267" r:id="rId10"/>
    <p:sldId id="268" r:id="rId11"/>
    <p:sldId id="269" r:id="rId12"/>
  </p:sldIdLst>
  <p:sldSz cx="9144000" cy="6858000" type="screen4x3"/>
  <p:notesSz cx="6797675" cy="9926638"/>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C3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75"/>
    <p:restoredTop sz="92768" autoAdjust="0"/>
  </p:normalViewPr>
  <p:slideViewPr>
    <p:cSldViewPr>
      <p:cViewPr>
        <p:scale>
          <a:sx n="130" d="100"/>
          <a:sy n="130" d="100"/>
        </p:scale>
        <p:origin x="144" y="-157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A8463C59-76C4-470F-8599-944699FE2644}" type="datetimeFigureOut">
              <a:rPr lang="sv-SE" smtClean="0"/>
              <a:t>2016-10-04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a:t>
            </a:fld>
            <a:endParaRPr lang="sv-SE"/>
          </a:p>
        </p:txBody>
      </p:sp>
    </p:spTree>
    <p:extLst>
      <p:ext uri="{BB962C8B-B14F-4D97-AF65-F5344CB8AC3E}">
        <p14:creationId xmlns:p14="http://schemas.microsoft.com/office/powerpoint/2010/main" val="18277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8463C59-76C4-470F-8599-944699FE2644}" type="datetimeFigureOut">
              <a:rPr lang="sv-SE" smtClean="0"/>
              <a:t>2016-10-04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a:t>
            </a:fld>
            <a:endParaRPr lang="sv-SE"/>
          </a:p>
        </p:txBody>
      </p:sp>
    </p:spTree>
    <p:extLst>
      <p:ext uri="{BB962C8B-B14F-4D97-AF65-F5344CB8AC3E}">
        <p14:creationId xmlns:p14="http://schemas.microsoft.com/office/powerpoint/2010/main" val="364302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8463C59-76C4-470F-8599-944699FE2644}" type="datetimeFigureOut">
              <a:rPr lang="sv-SE" smtClean="0"/>
              <a:t>2016-10-04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a:t>
            </a:fld>
            <a:endParaRPr lang="sv-SE"/>
          </a:p>
        </p:txBody>
      </p:sp>
    </p:spTree>
    <p:extLst>
      <p:ext uri="{BB962C8B-B14F-4D97-AF65-F5344CB8AC3E}">
        <p14:creationId xmlns:p14="http://schemas.microsoft.com/office/powerpoint/2010/main" val="409217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8463C59-76C4-470F-8599-944699FE2644}" type="datetimeFigureOut">
              <a:rPr lang="sv-SE" smtClean="0"/>
              <a:t>2016-10-04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a:t>
            </a:fld>
            <a:endParaRPr lang="sv-SE"/>
          </a:p>
        </p:txBody>
      </p:sp>
    </p:spTree>
    <p:extLst>
      <p:ext uri="{BB962C8B-B14F-4D97-AF65-F5344CB8AC3E}">
        <p14:creationId xmlns:p14="http://schemas.microsoft.com/office/powerpoint/2010/main" val="421940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A8463C59-76C4-470F-8599-944699FE2644}" type="datetimeFigureOut">
              <a:rPr lang="sv-SE" smtClean="0"/>
              <a:t>2016-10-04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a:t>
            </a:fld>
            <a:endParaRPr lang="sv-SE"/>
          </a:p>
        </p:txBody>
      </p:sp>
    </p:spTree>
    <p:extLst>
      <p:ext uri="{BB962C8B-B14F-4D97-AF65-F5344CB8AC3E}">
        <p14:creationId xmlns:p14="http://schemas.microsoft.com/office/powerpoint/2010/main" val="53835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A8463C59-76C4-470F-8599-944699FE2644}" type="datetimeFigureOut">
              <a:rPr lang="sv-SE" smtClean="0"/>
              <a:t>2016-10-04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909DCF6-7B57-47BE-BC05-059A4FE57019}" type="slidenum">
              <a:rPr lang="sv-SE" smtClean="0"/>
              <a:t>‹#›</a:t>
            </a:fld>
            <a:endParaRPr lang="sv-SE"/>
          </a:p>
        </p:txBody>
      </p:sp>
    </p:spTree>
    <p:extLst>
      <p:ext uri="{BB962C8B-B14F-4D97-AF65-F5344CB8AC3E}">
        <p14:creationId xmlns:p14="http://schemas.microsoft.com/office/powerpoint/2010/main" val="303004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A8463C59-76C4-470F-8599-944699FE2644}" type="datetimeFigureOut">
              <a:rPr lang="sv-SE" smtClean="0"/>
              <a:t>2016-10-04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C909DCF6-7B57-47BE-BC05-059A4FE57019}" type="slidenum">
              <a:rPr lang="sv-SE" smtClean="0"/>
              <a:t>‹#›</a:t>
            </a:fld>
            <a:endParaRPr lang="sv-SE"/>
          </a:p>
        </p:txBody>
      </p:sp>
    </p:spTree>
    <p:extLst>
      <p:ext uri="{BB962C8B-B14F-4D97-AF65-F5344CB8AC3E}">
        <p14:creationId xmlns:p14="http://schemas.microsoft.com/office/powerpoint/2010/main" val="326143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A8463C59-76C4-470F-8599-944699FE2644}" type="datetimeFigureOut">
              <a:rPr lang="sv-SE" smtClean="0"/>
              <a:t>2016-10-04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C909DCF6-7B57-47BE-BC05-059A4FE57019}" type="slidenum">
              <a:rPr lang="sv-SE" smtClean="0"/>
              <a:t>‹#›</a:t>
            </a:fld>
            <a:endParaRPr lang="sv-SE"/>
          </a:p>
        </p:txBody>
      </p:sp>
    </p:spTree>
    <p:extLst>
      <p:ext uri="{BB962C8B-B14F-4D97-AF65-F5344CB8AC3E}">
        <p14:creationId xmlns:p14="http://schemas.microsoft.com/office/powerpoint/2010/main" val="164896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A8463C59-76C4-470F-8599-944699FE2644}" type="datetimeFigureOut">
              <a:rPr lang="sv-SE" smtClean="0"/>
              <a:t>2016-10-04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C909DCF6-7B57-47BE-BC05-059A4FE57019}" type="slidenum">
              <a:rPr lang="sv-SE" smtClean="0"/>
              <a:t>‹#›</a:t>
            </a:fld>
            <a:endParaRPr lang="sv-SE"/>
          </a:p>
        </p:txBody>
      </p:sp>
    </p:spTree>
    <p:extLst>
      <p:ext uri="{BB962C8B-B14F-4D97-AF65-F5344CB8AC3E}">
        <p14:creationId xmlns:p14="http://schemas.microsoft.com/office/powerpoint/2010/main" val="216435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A8463C59-76C4-470F-8599-944699FE2644}" type="datetimeFigureOut">
              <a:rPr lang="sv-SE" smtClean="0"/>
              <a:t>2016-10-04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909DCF6-7B57-47BE-BC05-059A4FE57019}" type="slidenum">
              <a:rPr lang="sv-SE" smtClean="0"/>
              <a:t>‹#›</a:t>
            </a:fld>
            <a:endParaRPr lang="sv-SE"/>
          </a:p>
        </p:txBody>
      </p:sp>
    </p:spTree>
    <p:extLst>
      <p:ext uri="{BB962C8B-B14F-4D97-AF65-F5344CB8AC3E}">
        <p14:creationId xmlns:p14="http://schemas.microsoft.com/office/powerpoint/2010/main" val="383494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A8463C59-76C4-470F-8599-944699FE2644}" type="datetimeFigureOut">
              <a:rPr lang="sv-SE" smtClean="0"/>
              <a:t>2016-10-04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909DCF6-7B57-47BE-BC05-059A4FE57019}" type="slidenum">
              <a:rPr lang="sv-SE" smtClean="0"/>
              <a:t>‹#›</a:t>
            </a:fld>
            <a:endParaRPr lang="sv-SE"/>
          </a:p>
        </p:txBody>
      </p:sp>
    </p:spTree>
    <p:extLst>
      <p:ext uri="{BB962C8B-B14F-4D97-AF65-F5344CB8AC3E}">
        <p14:creationId xmlns:p14="http://schemas.microsoft.com/office/powerpoint/2010/main" val="29169117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63C59-76C4-470F-8599-944699FE2644}" type="datetimeFigureOut">
              <a:rPr lang="sv-SE" smtClean="0"/>
              <a:t>2016-10-04</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9DCF6-7B57-47BE-BC05-059A4FE57019}" type="slidenum">
              <a:rPr lang="sv-SE" smtClean="0"/>
              <a:t>‹#›</a:t>
            </a:fld>
            <a:endParaRPr lang="sv-SE"/>
          </a:p>
        </p:txBody>
      </p:sp>
    </p:spTree>
    <p:extLst>
      <p:ext uri="{BB962C8B-B14F-4D97-AF65-F5344CB8AC3E}">
        <p14:creationId xmlns:p14="http://schemas.microsoft.com/office/powerpoint/2010/main" val="65007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creativecommons.org/licenses/by-sa/3.0/fr/" TargetMode="Externa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png"/><Relationship Id="rId8" Type="http://schemas.openxmlformats.org/officeDocument/2006/relationships/image" Target="../media/image10.jpeg"/><Relationship Id="rId9" Type="http://schemas.openxmlformats.org/officeDocument/2006/relationships/image" Target="../media/image11.jpeg"/><Relationship Id="rId10"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ruta 3"/>
          <p:cNvSpPr txBox="1"/>
          <p:nvPr/>
        </p:nvSpPr>
        <p:spPr>
          <a:xfrm>
            <a:off x="107504" y="44624"/>
            <a:ext cx="5544616" cy="6601807"/>
          </a:xfrm>
          <a:prstGeom prst="rect">
            <a:avLst/>
          </a:prstGeom>
          <a:noFill/>
        </p:spPr>
        <p:txBody>
          <a:bodyPr wrap="square" rtlCol="0">
            <a:spAutoFit/>
          </a:bodyPr>
          <a:lstStyle/>
          <a:p>
            <a:r>
              <a:rPr lang="fr-FR" sz="1400" b="1" dirty="0" smtClean="0"/>
              <a:t>Modèle « </a:t>
            </a:r>
            <a:r>
              <a:rPr lang="fr-FR" sz="1400" b="1" dirty="0" err="1" smtClean="0"/>
              <a:t>Squad</a:t>
            </a:r>
            <a:r>
              <a:rPr lang="fr-FR" sz="1400" b="1" dirty="0" smtClean="0"/>
              <a:t> </a:t>
            </a:r>
            <a:r>
              <a:rPr lang="fr-FR" sz="1400" b="1" dirty="0" err="1" smtClean="0"/>
              <a:t>Health</a:t>
            </a:r>
            <a:r>
              <a:rPr lang="fr-FR" sz="1400" b="1" dirty="0" smtClean="0"/>
              <a:t> Check » - Version française</a:t>
            </a:r>
            <a:br>
              <a:rPr lang="fr-FR" sz="1400" b="1" dirty="0" smtClean="0"/>
            </a:br>
            <a:r>
              <a:rPr lang="fr-FR" sz="800" dirty="0" smtClean="0"/>
              <a:t>basé sur la version 1 de septembre 2014 </a:t>
            </a:r>
          </a:p>
          <a:p>
            <a:endParaRPr lang="fr-FR" sz="1200" b="1" dirty="0" smtClean="0"/>
          </a:p>
          <a:p>
            <a:r>
              <a:rPr lang="fr-FR" sz="1200" b="1" dirty="0" smtClean="0"/>
              <a:t>De quoi s’agit-il ? </a:t>
            </a:r>
          </a:p>
          <a:p>
            <a:pPr marL="285750" indent="-285750">
              <a:buFont typeface="Arial"/>
              <a:buChar char="•"/>
            </a:pPr>
            <a:r>
              <a:rPr lang="fr-FR" sz="1100" dirty="0" smtClean="0"/>
              <a:t>Un atelier et une technique de visualisation aidant les équipes (</a:t>
            </a:r>
            <a:r>
              <a:rPr lang="fr-FR" sz="1100" dirty="0" err="1" smtClean="0"/>
              <a:t>squads</a:t>
            </a:r>
            <a:r>
              <a:rPr lang="fr-FR" sz="1100" dirty="0" smtClean="0"/>
              <a:t>) à s’améliorer. *</a:t>
            </a:r>
            <a:endParaRPr lang="fr-FR" sz="1200" dirty="0" smtClean="0"/>
          </a:p>
          <a:p>
            <a:r>
              <a:rPr lang="fr-FR" sz="1200" b="1" dirty="0" smtClean="0"/>
              <a:t>Audience ?</a:t>
            </a:r>
          </a:p>
          <a:p>
            <a:pPr marL="285750" indent="-285750">
              <a:buFont typeface="Arial"/>
              <a:buChar char="•"/>
            </a:pPr>
            <a:r>
              <a:rPr lang="fr-FR" sz="1100" dirty="0" smtClean="0"/>
              <a:t>L’</a:t>
            </a:r>
            <a:r>
              <a:rPr lang="fr-FR" sz="1100" dirty="0"/>
              <a:t>é</a:t>
            </a:r>
            <a:r>
              <a:rPr lang="fr-FR" sz="1100" dirty="0" smtClean="0"/>
              <a:t>quipe elle-même </a:t>
            </a:r>
          </a:p>
          <a:p>
            <a:pPr marL="285750" indent="-285750">
              <a:buFont typeface="Arial"/>
              <a:buChar char="•"/>
            </a:pPr>
            <a:r>
              <a:rPr lang="fr-FR" sz="1100" dirty="0" smtClean="0"/>
              <a:t>Les personnes apportant leur support à l’équipe</a:t>
            </a:r>
            <a:br>
              <a:rPr lang="fr-FR" sz="1100" dirty="0" smtClean="0"/>
            </a:br>
            <a:r>
              <a:rPr lang="fr-FR" sz="1100" dirty="0" smtClean="0"/>
              <a:t> (managers, </a:t>
            </a:r>
            <a:r>
              <a:rPr lang="fr-FR" sz="1100" dirty="0" err="1" smtClean="0"/>
              <a:t>coachs</a:t>
            </a:r>
            <a:r>
              <a:rPr lang="fr-FR" sz="1100" dirty="0" smtClean="0"/>
              <a:t>, etc.) </a:t>
            </a:r>
            <a:endParaRPr lang="fr-FR" sz="1200" b="1" dirty="0" smtClean="0"/>
          </a:p>
          <a:p>
            <a:r>
              <a:rPr lang="fr-FR" sz="1200" b="1" dirty="0" smtClean="0"/>
              <a:t>Comment utiliser ce modèle </a:t>
            </a:r>
          </a:p>
          <a:p>
            <a:pPr marL="285750" indent="-285750">
              <a:buFont typeface="Arial" panose="020B0604020202020204" pitchFamily="34" charset="0"/>
              <a:buChar char="•"/>
            </a:pPr>
            <a:r>
              <a:rPr lang="fr-FR" sz="1100" dirty="0" smtClean="0"/>
              <a:t>Imprimez et plastifiez les cartes.</a:t>
            </a:r>
          </a:p>
          <a:p>
            <a:pPr marL="742950" lvl="1" indent="-285750">
              <a:buFont typeface="Arial" panose="020B0604020202020204" pitchFamily="34" charset="0"/>
              <a:buChar char="•"/>
            </a:pPr>
            <a:r>
              <a:rPr lang="fr-FR" sz="1100" dirty="0" smtClean="0"/>
              <a:t>Page 2-5 = Cartes de questions (double face)</a:t>
            </a:r>
          </a:p>
          <a:p>
            <a:pPr marL="742950" lvl="1" indent="-285750">
              <a:buFont typeface="Arial" panose="020B0604020202020204" pitchFamily="34" charset="0"/>
              <a:buChar char="•"/>
            </a:pPr>
            <a:r>
              <a:rPr lang="fr-FR" sz="1100" dirty="0" smtClean="0"/>
              <a:t>Page 6-9 = Cartes de vote (double face) </a:t>
            </a:r>
          </a:p>
          <a:p>
            <a:pPr marL="285750" indent="-285750">
              <a:buFont typeface="Arial" panose="020B0604020202020204" pitchFamily="34" charset="0"/>
              <a:buChar char="•"/>
            </a:pPr>
            <a:r>
              <a:rPr lang="fr-FR" sz="1100" dirty="0" smtClean="0"/>
              <a:t>Rassemblez tous les membres de l’équipe dans la même salle </a:t>
            </a:r>
          </a:p>
          <a:p>
            <a:pPr marL="285750" indent="-285750">
              <a:buFont typeface="Arial" panose="020B0604020202020204" pitchFamily="34" charset="0"/>
              <a:buChar char="•"/>
            </a:pPr>
            <a:r>
              <a:rPr lang="fr-FR" sz="1100" dirty="0" smtClean="0"/>
              <a:t>Discutez sur les cartes de questions. Chacune d’entre elle est un indicateur de bonne santé, accompagné d’un exemple de très bonne performance et d’un exemple particulièrement inefficace. </a:t>
            </a:r>
          </a:p>
          <a:p>
            <a:pPr marL="285750" indent="-285750">
              <a:buFont typeface="Arial" panose="020B0604020202020204" pitchFamily="34" charset="0"/>
              <a:buChar char="•"/>
            </a:pPr>
            <a:r>
              <a:rPr lang="fr-FR" sz="1100" dirty="0" smtClean="0"/>
              <a:t>Demander à l’</a:t>
            </a:r>
            <a:r>
              <a:rPr lang="fr-FR" sz="1100" dirty="0"/>
              <a:t>é</a:t>
            </a:r>
            <a:r>
              <a:rPr lang="fr-FR" sz="1100" dirty="0" smtClean="0"/>
              <a:t>quipe comment elle se positionne sur chacun de ces indicateurs, en utilisant une méthode favorisant les décisions de groupe (par exemple : avec les cartes de vote). </a:t>
            </a:r>
          </a:p>
          <a:p>
            <a:pPr marL="742950" lvl="1" indent="-285750">
              <a:buFont typeface="Arial" panose="020B0604020202020204" pitchFamily="34" charset="0"/>
              <a:buChar char="•"/>
            </a:pPr>
            <a:r>
              <a:rPr lang="fr-FR" sz="1100" dirty="0" smtClean="0"/>
              <a:t>Un </a:t>
            </a:r>
            <a:r>
              <a:rPr lang="fr-FR" sz="1100" b="1" dirty="0" smtClean="0"/>
              <a:t>Feu Vert</a:t>
            </a:r>
            <a:r>
              <a:rPr lang="fr-FR" sz="1100" dirty="0" smtClean="0"/>
              <a:t> ne signifie pas un état parfaitement idéal, mais que l’</a:t>
            </a:r>
            <a:r>
              <a:rPr lang="fr-FR" sz="1100" dirty="0"/>
              <a:t>é</a:t>
            </a:r>
            <a:r>
              <a:rPr lang="fr-FR" sz="1100" dirty="0" smtClean="0"/>
              <a:t>quipe est satisfaite sur cet indicateur et ne voit pas d’amélioration significative à mettre en œuvre dans l’immédiat. </a:t>
            </a:r>
          </a:p>
          <a:p>
            <a:pPr marL="742950" lvl="1" indent="-285750">
              <a:buFont typeface="Arial" panose="020B0604020202020204" pitchFamily="34" charset="0"/>
              <a:buChar char="•"/>
            </a:pPr>
            <a:r>
              <a:rPr lang="fr-FR" sz="1100" dirty="0" smtClean="0"/>
              <a:t>Un </a:t>
            </a:r>
            <a:r>
              <a:rPr lang="fr-FR" sz="1100" b="1" dirty="0" smtClean="0"/>
              <a:t>Feu Orange</a:t>
            </a:r>
            <a:r>
              <a:rPr lang="fr-FR" sz="1100" dirty="0" smtClean="0"/>
              <a:t> signifie qu’il y a des problèmes importants qui nécessitent l’attention, mais ils ne constituent pas une situation irrécupérable. </a:t>
            </a:r>
          </a:p>
          <a:p>
            <a:pPr marL="742950" lvl="1" indent="-285750">
              <a:buFont typeface="Arial" panose="020B0604020202020204" pitchFamily="34" charset="0"/>
              <a:buChar char="•"/>
            </a:pPr>
            <a:r>
              <a:rPr lang="fr-FR" sz="1100" dirty="0" smtClean="0"/>
              <a:t>Un </a:t>
            </a:r>
            <a:r>
              <a:rPr lang="fr-FR" sz="1100" b="1" dirty="0" smtClean="0"/>
              <a:t>Feu Rouge </a:t>
            </a:r>
            <a:r>
              <a:rPr lang="fr-FR" sz="1100" dirty="0" smtClean="0"/>
              <a:t>signifie que la situation est critique, et nécessite une amélioration immédiate. </a:t>
            </a:r>
          </a:p>
          <a:p>
            <a:pPr marL="285750" indent="-285750">
              <a:buFont typeface="Arial" panose="020B0604020202020204" pitchFamily="34" charset="0"/>
              <a:buChar char="•"/>
            </a:pPr>
            <a:r>
              <a:rPr lang="fr-FR" sz="1100" dirty="0" smtClean="0"/>
              <a:t>Discutez les tendances d’évolution de ces indicateurs (la situation s’améliore-t-elle ? Est-elle stable ou se dégrade-t-elle ?)</a:t>
            </a:r>
          </a:p>
          <a:p>
            <a:pPr marL="285750" indent="-285750">
              <a:buFont typeface="Arial" panose="020B0604020202020204" pitchFamily="34" charset="0"/>
              <a:buChar char="•"/>
            </a:pPr>
            <a:r>
              <a:rPr lang="fr-FR" sz="1100" dirty="0" smtClean="0"/>
              <a:t>Matérialisez visuellement les résultats de ces discussions. </a:t>
            </a:r>
          </a:p>
          <a:p>
            <a:pPr marL="285750" indent="-285750">
              <a:buFont typeface="Arial" panose="020B0604020202020204" pitchFamily="34" charset="0"/>
              <a:buChar char="•"/>
            </a:pPr>
            <a:r>
              <a:rPr lang="fr-FR" sz="1100" dirty="0" smtClean="0"/>
              <a:t>Utilisez des données quantitatives (estimation, mesures, extrapolation...) pour aider l’</a:t>
            </a:r>
            <a:r>
              <a:rPr lang="fr-FR" sz="1100" dirty="0"/>
              <a:t>é</a:t>
            </a:r>
            <a:r>
              <a:rPr lang="fr-FR" sz="1100" dirty="0" smtClean="0"/>
              <a:t>quipe à s’améliorer. </a:t>
            </a:r>
            <a:endParaRPr lang="fr-FR" sz="1200" dirty="0" smtClean="0"/>
          </a:p>
          <a:p>
            <a:r>
              <a:rPr lang="fr-FR" sz="1200" b="1" dirty="0" smtClean="0"/>
              <a:t>Idées de mises en œuvre </a:t>
            </a:r>
          </a:p>
          <a:p>
            <a:pPr marL="285750" indent="-285750">
              <a:buFont typeface="Arial"/>
              <a:buChar char="•"/>
            </a:pPr>
            <a:r>
              <a:rPr lang="fr-FR" sz="1100" dirty="0" smtClean="0"/>
              <a:t>Les cartes sont uniquement un point de départ pour initialiser des conversations productives. L’équipe doit se sentir libre d’ajouter/ôter/modifier toute question afin de correspondre à ce qu’elle considère comme important pour elle.</a:t>
            </a:r>
          </a:p>
          <a:p>
            <a:pPr marL="285750" indent="-285750">
              <a:buFont typeface="Arial"/>
              <a:buChar char="•"/>
            </a:pPr>
            <a:r>
              <a:rPr lang="fr-FR" sz="1100" dirty="0" smtClean="0"/>
              <a:t>Assurez-vous que cet outil soit utilisé en support de l’équipe dans son amélioration et surtout pas pour l’</a:t>
            </a:r>
            <a:r>
              <a:rPr lang="fr-FR" sz="1100" dirty="0"/>
              <a:t>é</a:t>
            </a:r>
            <a:r>
              <a:rPr lang="fr-FR" sz="1100" dirty="0" smtClean="0"/>
              <a:t>valuer!</a:t>
            </a:r>
          </a:p>
        </p:txBody>
      </p:sp>
      <p:pic>
        <p:nvPicPr>
          <p:cNvPr id="2" name="Picture 1"/>
          <p:cNvPicPr>
            <a:picLocks noChangeAspect="1"/>
          </p:cNvPicPr>
          <p:nvPr/>
        </p:nvPicPr>
        <p:blipFill>
          <a:blip r:embed="rId2"/>
          <a:stretch>
            <a:fillRect/>
          </a:stretch>
        </p:blipFill>
        <p:spPr>
          <a:xfrm>
            <a:off x="6854236" y="89780"/>
            <a:ext cx="2232248" cy="2954826"/>
          </a:xfrm>
          <a:prstGeom prst="rect">
            <a:avLst/>
          </a:prstGeom>
        </p:spPr>
      </p:pic>
      <p:pic>
        <p:nvPicPr>
          <p:cNvPr id="5" name="Picture 4"/>
          <p:cNvPicPr>
            <a:picLocks noChangeAspect="1"/>
          </p:cNvPicPr>
          <p:nvPr/>
        </p:nvPicPr>
        <p:blipFill>
          <a:blip r:embed="rId3"/>
          <a:stretch>
            <a:fillRect/>
          </a:stretch>
        </p:blipFill>
        <p:spPr>
          <a:xfrm>
            <a:off x="5655901" y="3068960"/>
            <a:ext cx="3488099" cy="2551088"/>
          </a:xfrm>
          <a:prstGeom prst="rect">
            <a:avLst/>
          </a:prstGeom>
        </p:spPr>
      </p:pic>
      <p:cxnSp>
        <p:nvCxnSpPr>
          <p:cNvPr id="7" name="Straight Arrow Connector 6"/>
          <p:cNvCxnSpPr/>
          <p:nvPr/>
        </p:nvCxnSpPr>
        <p:spPr>
          <a:xfrm flipV="1">
            <a:off x="4971886" y="2465433"/>
            <a:ext cx="1684565" cy="5318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727624" y="5085184"/>
            <a:ext cx="221252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0797" y="6573234"/>
            <a:ext cx="7587333" cy="230832"/>
          </a:xfrm>
          <a:prstGeom prst="rect">
            <a:avLst/>
          </a:prstGeom>
          <a:noFill/>
        </p:spPr>
        <p:txBody>
          <a:bodyPr wrap="none" rtlCol="0">
            <a:spAutoFit/>
          </a:bodyPr>
          <a:lstStyle/>
          <a:p>
            <a:r>
              <a:rPr lang="fr-FR" sz="900" dirty="0" smtClean="0"/>
              <a:t>* Le terme “</a:t>
            </a:r>
            <a:r>
              <a:rPr lang="fr-FR" sz="900" dirty="0" err="1" smtClean="0"/>
              <a:t>squad</a:t>
            </a:r>
            <a:r>
              <a:rPr lang="fr-FR" sz="900" dirty="0" smtClean="0"/>
              <a:t>” (retraduit ici par “équipe”) est le mot utilisé par </a:t>
            </a:r>
            <a:r>
              <a:rPr lang="fr-FR" sz="900" dirty="0" err="1" smtClean="0"/>
              <a:t>Spotify</a:t>
            </a:r>
            <a:r>
              <a:rPr lang="fr-FR" sz="900" dirty="0" smtClean="0"/>
              <a:t> pour une équipe de développement petite, cross-fonctionnelle et auto-organisée. </a:t>
            </a:r>
            <a:endParaRPr lang="fr-FR" sz="900" dirty="0"/>
          </a:p>
        </p:txBody>
      </p:sp>
      <p:sp>
        <p:nvSpPr>
          <p:cNvPr id="13" name="Rectangle 12"/>
          <p:cNvSpPr/>
          <p:nvPr/>
        </p:nvSpPr>
        <p:spPr>
          <a:xfrm>
            <a:off x="5796136" y="5644402"/>
            <a:ext cx="3315702" cy="931246"/>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r>
              <a:rPr lang="fr-FR" sz="800" b="1" dirty="0" smtClean="0">
                <a:solidFill>
                  <a:srgbClr val="000000"/>
                </a:solidFill>
              </a:rPr>
              <a:t>Crédits:</a:t>
            </a:r>
          </a:p>
          <a:p>
            <a:pPr marL="171450" indent="-171450">
              <a:buFont typeface="Arial"/>
              <a:buChar char="•"/>
            </a:pPr>
            <a:r>
              <a:rPr lang="fr-FR" sz="800" dirty="0" smtClean="0">
                <a:solidFill>
                  <a:srgbClr val="000000"/>
                </a:solidFill>
              </a:rPr>
              <a:t>Modèle </a:t>
            </a:r>
            <a:r>
              <a:rPr lang="fr-FR" sz="800" dirty="0" err="1" smtClean="0">
                <a:solidFill>
                  <a:srgbClr val="000000"/>
                </a:solidFill>
              </a:rPr>
              <a:t>Health</a:t>
            </a:r>
            <a:r>
              <a:rPr lang="fr-FR" sz="800" dirty="0" smtClean="0">
                <a:solidFill>
                  <a:srgbClr val="000000"/>
                </a:solidFill>
              </a:rPr>
              <a:t> check : Henrik </a:t>
            </a:r>
            <a:r>
              <a:rPr lang="fr-FR" sz="800" dirty="0" err="1" smtClean="0">
                <a:solidFill>
                  <a:srgbClr val="000000"/>
                </a:solidFill>
              </a:rPr>
              <a:t>Kniberg</a:t>
            </a:r>
            <a:r>
              <a:rPr lang="fr-FR" sz="800" dirty="0" smtClean="0">
                <a:solidFill>
                  <a:srgbClr val="000000"/>
                </a:solidFill>
              </a:rPr>
              <a:t> &amp; Kristian </a:t>
            </a:r>
            <a:r>
              <a:rPr lang="fr-FR" sz="800" dirty="0" err="1" smtClean="0">
                <a:solidFill>
                  <a:srgbClr val="000000"/>
                </a:solidFill>
              </a:rPr>
              <a:t>Lindwall</a:t>
            </a:r>
            <a:r>
              <a:rPr lang="fr-FR" sz="800" dirty="0" smtClean="0">
                <a:solidFill>
                  <a:srgbClr val="000000"/>
                </a:solidFill>
              </a:rPr>
              <a:t>,</a:t>
            </a:r>
            <a:br>
              <a:rPr lang="fr-FR" sz="800" dirty="0" smtClean="0">
                <a:solidFill>
                  <a:srgbClr val="000000"/>
                </a:solidFill>
              </a:rPr>
            </a:br>
            <a:r>
              <a:rPr lang="fr-FR" sz="800" dirty="0" smtClean="0">
                <a:solidFill>
                  <a:srgbClr val="000000"/>
                </a:solidFill>
              </a:rPr>
              <a:t>avec l’aide des autres coaches agiles chez </a:t>
            </a:r>
            <a:r>
              <a:rPr lang="fr-FR" sz="800" dirty="0" err="1" smtClean="0">
                <a:solidFill>
                  <a:srgbClr val="000000"/>
                </a:solidFill>
              </a:rPr>
              <a:t>Spotify</a:t>
            </a:r>
            <a:endParaRPr lang="fr-FR" sz="800" dirty="0" smtClean="0">
              <a:solidFill>
                <a:srgbClr val="000000"/>
              </a:solidFill>
            </a:endParaRPr>
          </a:p>
          <a:p>
            <a:pPr marL="171450" indent="-171450">
              <a:buFont typeface="Arial"/>
              <a:buChar char="•"/>
            </a:pPr>
            <a:r>
              <a:rPr lang="fr-FR" sz="800" dirty="0" smtClean="0">
                <a:solidFill>
                  <a:srgbClr val="000000"/>
                </a:solidFill>
              </a:rPr>
              <a:t>Design graphique des cartes: Martin </a:t>
            </a:r>
            <a:r>
              <a:rPr lang="fr-FR" sz="800" dirty="0" err="1" smtClean="0">
                <a:solidFill>
                  <a:srgbClr val="000000"/>
                </a:solidFill>
              </a:rPr>
              <a:t>Österberg</a:t>
            </a:r>
            <a:endParaRPr lang="fr-FR" sz="800" dirty="0" smtClean="0">
              <a:solidFill>
                <a:srgbClr val="000000"/>
              </a:solidFill>
            </a:endParaRPr>
          </a:p>
          <a:p>
            <a:pPr marL="171450" indent="-171450">
              <a:buFont typeface="Arial"/>
              <a:buChar char="•"/>
            </a:pPr>
            <a:r>
              <a:rPr lang="fr-FR" sz="800" dirty="0" smtClean="0">
                <a:solidFill>
                  <a:srgbClr val="000000"/>
                </a:solidFill>
              </a:rPr>
              <a:t>Traduction française : Thomas Clavier, </a:t>
            </a:r>
            <a:r>
              <a:rPr lang="fr-FR" sz="800" dirty="0" err="1" smtClean="0">
                <a:solidFill>
                  <a:srgbClr val="000000"/>
                </a:solidFill>
              </a:rPr>
              <a:t>Séverin</a:t>
            </a:r>
            <a:r>
              <a:rPr lang="fr-FR" sz="800" dirty="0" smtClean="0">
                <a:solidFill>
                  <a:srgbClr val="000000"/>
                </a:solidFill>
              </a:rPr>
              <a:t> </a:t>
            </a:r>
            <a:r>
              <a:rPr lang="fr-FR" sz="800" dirty="0" err="1" smtClean="0">
                <a:solidFill>
                  <a:srgbClr val="000000"/>
                </a:solidFill>
              </a:rPr>
              <a:t>Legras</a:t>
            </a:r>
            <a:r>
              <a:rPr lang="fr-FR" sz="800" dirty="0" smtClean="0">
                <a:solidFill>
                  <a:srgbClr val="000000"/>
                </a:solidFill>
              </a:rPr>
              <a:t>, Hervé </a:t>
            </a:r>
            <a:r>
              <a:rPr lang="fr-FR" sz="800" dirty="0" err="1" smtClean="0">
                <a:solidFill>
                  <a:srgbClr val="000000"/>
                </a:solidFill>
              </a:rPr>
              <a:t>Taboucou</a:t>
            </a:r>
            <a:r>
              <a:rPr lang="fr-FR" sz="800" dirty="0" smtClean="0">
                <a:solidFill>
                  <a:srgbClr val="000000"/>
                </a:solidFill>
              </a:rPr>
              <a:t>, avec l’aide des membres </a:t>
            </a:r>
            <a:r>
              <a:rPr lang="fr-FR" sz="800" dirty="0" err="1" smtClean="0">
                <a:solidFill>
                  <a:srgbClr val="000000"/>
                </a:solidFill>
              </a:rPr>
              <a:t>Ajiro</a:t>
            </a:r>
            <a:endParaRPr lang="fr-FR" sz="800" dirty="0" smtClean="0">
              <a:solidFill>
                <a:srgbClr val="000000"/>
              </a:solidFill>
            </a:endParaRPr>
          </a:p>
          <a:p>
            <a:r>
              <a:rPr lang="fr-FR" sz="800" dirty="0" smtClean="0">
                <a:solidFill>
                  <a:srgbClr val="000000"/>
                </a:solidFill>
              </a:rPr>
              <a:t>Distribuez, modifiez, réutilisez ces contenus sous licence </a:t>
            </a:r>
            <a:r>
              <a:rPr lang="fr-FR" sz="800" dirty="0" smtClean="0">
                <a:solidFill>
                  <a:srgbClr val="000000"/>
                </a:solidFill>
                <a:hlinkClick r:id="rId4"/>
              </a:rPr>
              <a:t>CC BY-SA 3.0 FR</a:t>
            </a:r>
            <a:endParaRPr lang="fr-FR" sz="800" dirty="0">
              <a:solidFill>
                <a:srgbClr val="000000"/>
              </a:solidFill>
            </a:endParaRPr>
          </a:p>
        </p:txBody>
      </p:sp>
      <p:pic>
        <p:nvPicPr>
          <p:cNvPr id="4" name="Picture 3"/>
          <p:cNvPicPr>
            <a:picLocks noChangeAspect="1"/>
          </p:cNvPicPr>
          <p:nvPr/>
        </p:nvPicPr>
        <p:blipFill>
          <a:blip r:embed="rId5"/>
          <a:stretch>
            <a:fillRect/>
          </a:stretch>
        </p:blipFill>
        <p:spPr>
          <a:xfrm>
            <a:off x="4500403" y="974921"/>
            <a:ext cx="2307215" cy="1271145"/>
          </a:xfrm>
          <a:prstGeom prst="rect">
            <a:avLst/>
          </a:prstGeom>
        </p:spPr>
      </p:pic>
      <p:cxnSp>
        <p:nvCxnSpPr>
          <p:cNvPr id="10" name="Straight Arrow Connector 9"/>
          <p:cNvCxnSpPr/>
          <p:nvPr/>
        </p:nvCxnSpPr>
        <p:spPr>
          <a:xfrm flipV="1">
            <a:off x="4359818" y="1993859"/>
            <a:ext cx="287406" cy="5090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034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 1"/>
          <p:cNvGrpSpPr/>
          <p:nvPr/>
        </p:nvGrpSpPr>
        <p:grpSpPr>
          <a:xfrm>
            <a:off x="395768" y="261000"/>
            <a:ext cx="2088000" cy="3168000"/>
            <a:chOff x="35496" y="44976"/>
            <a:chExt cx="2088000" cy="3168000"/>
          </a:xfrm>
        </p:grpSpPr>
        <p:grpSp>
          <p:nvGrpSpPr>
            <p:cNvPr id="5" name="Grupp 4"/>
            <p:cNvGrpSpPr/>
            <p:nvPr/>
          </p:nvGrpSpPr>
          <p:grpSpPr>
            <a:xfrm>
              <a:off x="35496" y="44976"/>
              <a:ext cx="2088000" cy="3168000"/>
              <a:chOff x="20752" y="31522"/>
              <a:chExt cx="2088000" cy="3168000"/>
            </a:xfrm>
          </p:grpSpPr>
          <p:sp>
            <p:nvSpPr>
              <p:cNvPr id="6" name="Rektangel 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46" name="Grupp 45"/>
          <p:cNvGrpSpPr/>
          <p:nvPr/>
        </p:nvGrpSpPr>
        <p:grpSpPr>
          <a:xfrm>
            <a:off x="2484000" y="261000"/>
            <a:ext cx="2088000" cy="3168000"/>
            <a:chOff x="35496" y="44976"/>
            <a:chExt cx="2088000" cy="3168000"/>
          </a:xfrm>
        </p:grpSpPr>
        <p:grpSp>
          <p:nvGrpSpPr>
            <p:cNvPr id="47" name="Grupp 46"/>
            <p:cNvGrpSpPr/>
            <p:nvPr/>
          </p:nvGrpSpPr>
          <p:grpSpPr>
            <a:xfrm>
              <a:off x="35496" y="44976"/>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4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1" name="Grupp 50"/>
          <p:cNvGrpSpPr/>
          <p:nvPr/>
        </p:nvGrpSpPr>
        <p:grpSpPr>
          <a:xfrm>
            <a:off x="4572232" y="261000"/>
            <a:ext cx="2088000" cy="3168000"/>
            <a:chOff x="35496" y="44976"/>
            <a:chExt cx="2088000" cy="3168000"/>
          </a:xfrm>
        </p:grpSpPr>
        <p:grpSp>
          <p:nvGrpSpPr>
            <p:cNvPr id="52" name="Grupp 51"/>
            <p:cNvGrpSpPr/>
            <p:nvPr/>
          </p:nvGrpSpPr>
          <p:grpSpPr>
            <a:xfrm>
              <a:off x="35496" y="44976"/>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5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6" name="Grupp 55"/>
          <p:cNvGrpSpPr/>
          <p:nvPr/>
        </p:nvGrpSpPr>
        <p:grpSpPr>
          <a:xfrm>
            <a:off x="6660464" y="261000"/>
            <a:ext cx="2088000" cy="3168000"/>
            <a:chOff x="35496" y="44976"/>
            <a:chExt cx="2088000" cy="3168000"/>
          </a:xfrm>
        </p:grpSpPr>
        <p:grpSp>
          <p:nvGrpSpPr>
            <p:cNvPr id="57" name="Grupp 56"/>
            <p:cNvGrpSpPr/>
            <p:nvPr/>
          </p:nvGrpSpPr>
          <p:grpSpPr>
            <a:xfrm>
              <a:off x="35496" y="44976"/>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61" name="Grupp 60"/>
          <p:cNvGrpSpPr/>
          <p:nvPr/>
        </p:nvGrpSpPr>
        <p:grpSpPr>
          <a:xfrm>
            <a:off x="395768" y="3429352"/>
            <a:ext cx="2088000" cy="3168000"/>
            <a:chOff x="35496" y="44976"/>
            <a:chExt cx="2088000" cy="3168000"/>
          </a:xfrm>
        </p:grpSpPr>
        <p:grpSp>
          <p:nvGrpSpPr>
            <p:cNvPr id="62" name="Grupp 61"/>
            <p:cNvGrpSpPr/>
            <p:nvPr/>
          </p:nvGrpSpPr>
          <p:grpSpPr>
            <a:xfrm>
              <a:off x="35496" y="44976"/>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6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66" name="Grupp 65"/>
          <p:cNvGrpSpPr/>
          <p:nvPr/>
        </p:nvGrpSpPr>
        <p:grpSpPr>
          <a:xfrm>
            <a:off x="2484000" y="3429352"/>
            <a:ext cx="2088000" cy="3168000"/>
            <a:chOff x="35496" y="44976"/>
            <a:chExt cx="2088000" cy="3168000"/>
          </a:xfrm>
        </p:grpSpPr>
        <p:grpSp>
          <p:nvGrpSpPr>
            <p:cNvPr id="67" name="Grupp 66"/>
            <p:cNvGrpSpPr/>
            <p:nvPr/>
          </p:nvGrpSpPr>
          <p:grpSpPr>
            <a:xfrm>
              <a:off x="35496" y="44976"/>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6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71" name="Grupp 70"/>
          <p:cNvGrpSpPr/>
          <p:nvPr/>
        </p:nvGrpSpPr>
        <p:grpSpPr>
          <a:xfrm>
            <a:off x="4572232" y="3429352"/>
            <a:ext cx="2088000" cy="3168000"/>
            <a:chOff x="35496" y="44976"/>
            <a:chExt cx="2088000" cy="3168000"/>
          </a:xfrm>
        </p:grpSpPr>
        <p:grpSp>
          <p:nvGrpSpPr>
            <p:cNvPr id="72" name="Grupp 71"/>
            <p:cNvGrpSpPr/>
            <p:nvPr/>
          </p:nvGrpSpPr>
          <p:grpSpPr>
            <a:xfrm>
              <a:off x="35496" y="44976"/>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7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76" name="Grupp 75"/>
          <p:cNvGrpSpPr/>
          <p:nvPr/>
        </p:nvGrpSpPr>
        <p:grpSpPr>
          <a:xfrm>
            <a:off x="6660464" y="3429352"/>
            <a:ext cx="2088000" cy="3168000"/>
            <a:chOff x="35496" y="44976"/>
            <a:chExt cx="2088000" cy="3168000"/>
          </a:xfrm>
        </p:grpSpPr>
        <p:grpSp>
          <p:nvGrpSpPr>
            <p:cNvPr id="77" name="Grupp 76"/>
            <p:cNvGrpSpPr/>
            <p:nvPr/>
          </p:nvGrpSpPr>
          <p:grpSpPr>
            <a:xfrm>
              <a:off x="35496" y="44976"/>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896348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smtClean="0">
                <a:solidFill>
                  <a:schemeClr val="bg1">
                    <a:lumMod val="85000"/>
                  </a:schemeClr>
                </a:solidFill>
                <a:latin typeface="Bauhaus 93" pitchFamily="82" charset="0"/>
              </a:rPr>
              <a:t>Squad Health Check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Squad Health Check Squad Health Check Squad Health Check Squad Health Check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Team </a:t>
            </a:r>
            <a:r>
              <a:rPr lang="sv-SE" sz="1200" smtClean="0">
                <a:solidFill>
                  <a:schemeClr val="bg1">
                    <a:lumMod val="85000"/>
                  </a:schemeClr>
                </a:solidFill>
                <a:latin typeface="Bauhaus 93" pitchFamily="82" charset="0"/>
              </a:rPr>
              <a:t> Health Check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Squad Health Check</a:t>
            </a:r>
            <a:r>
              <a:rPr lang="sv-SE" sz="120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Squad Health Check</a:t>
            </a:r>
            <a:r>
              <a:rPr lang="sv-SE" sz="120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Squad Health Check</a:t>
            </a:r>
            <a:r>
              <a:rPr lang="sv-SE" sz="120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Squad Health Check</a:t>
            </a:r>
            <a:r>
              <a:rPr lang="sv-SE" sz="120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Squad Health Check</a:t>
            </a:r>
            <a:r>
              <a:rPr lang="sv-SE" sz="120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Squad Health Check</a:t>
            </a:r>
            <a:r>
              <a:rPr lang="sv-SE" sz="120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a:solidFill>
                <a:schemeClr val="bg1">
                  <a:lumMod val="85000"/>
                </a:schemeClr>
              </a:solidFill>
              <a:latin typeface="Bauhaus 93" pitchFamily="82" charset="0"/>
            </a:endParaRPr>
          </a:p>
          <a:p>
            <a:endParaRPr lang="sv-SE" sz="1200">
              <a:solidFill>
                <a:schemeClr val="bg1">
                  <a:lumMod val="85000"/>
                </a:schemeClr>
              </a:solidFill>
              <a:latin typeface="Bauhaus 93" pitchFamily="82" charset="0"/>
            </a:endParaRPr>
          </a:p>
          <a:p>
            <a:endParaRPr lang="sv-SE" sz="1200">
              <a:solidFill>
                <a:schemeClr val="bg1">
                  <a:lumMod val="85000"/>
                </a:schemeClr>
              </a:solidFill>
              <a:latin typeface="Bauhaus 93" pitchFamily="82" charset="0"/>
            </a:endParaRPr>
          </a:p>
        </p:txBody>
      </p:sp>
    </p:spTree>
    <p:extLst>
      <p:ext uri="{BB962C8B-B14F-4D97-AF65-F5344CB8AC3E}">
        <p14:creationId xmlns:p14="http://schemas.microsoft.com/office/powerpoint/2010/main" val="83568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p 15"/>
          <p:cNvGrpSpPr/>
          <p:nvPr/>
        </p:nvGrpSpPr>
        <p:grpSpPr>
          <a:xfrm>
            <a:off x="20752" y="44976"/>
            <a:ext cx="2088000" cy="3168000"/>
            <a:chOff x="20752" y="31522"/>
            <a:chExt cx="2088000" cy="3168000"/>
          </a:xfrm>
        </p:grpSpPr>
        <p:sp>
          <p:nvSpPr>
            <p:cNvPr id="6" name="Rektangel 5"/>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extruta 9"/>
            <p:cNvSpPr txBox="1"/>
            <p:nvPr/>
          </p:nvSpPr>
          <p:spPr>
            <a:xfrm>
              <a:off x="63630" y="741958"/>
              <a:ext cx="1958960" cy="369332"/>
            </a:xfrm>
            <a:prstGeom prst="rect">
              <a:avLst/>
            </a:prstGeom>
            <a:noFill/>
          </p:spPr>
          <p:txBody>
            <a:bodyPr wrap="square" rtlCol="0">
              <a:spAutoFit/>
            </a:bodyPr>
            <a:lstStyle/>
            <a:p>
              <a:r>
                <a:rPr lang="fr-FR" dirty="0"/>
                <a:t>Livraison de </a:t>
              </a:r>
              <a:r>
                <a:rPr lang="fr-FR" dirty="0" smtClean="0"/>
                <a:t>valeur</a:t>
              </a:r>
              <a:endParaRPr lang="fr-FR" dirty="0"/>
            </a:p>
          </p:txBody>
        </p:sp>
        <p:sp>
          <p:nvSpPr>
            <p:cNvPr id="11" name="textruta 10"/>
            <p:cNvSpPr txBox="1"/>
            <p:nvPr/>
          </p:nvSpPr>
          <p:spPr>
            <a:xfrm>
              <a:off x="475107" y="1092706"/>
              <a:ext cx="1547483" cy="861774"/>
            </a:xfrm>
            <a:prstGeom prst="rect">
              <a:avLst/>
            </a:prstGeom>
            <a:noFill/>
          </p:spPr>
          <p:txBody>
            <a:bodyPr wrap="square" rtlCol="0">
              <a:spAutoFit/>
            </a:bodyPr>
            <a:lstStyle>
              <a:defPPr>
                <a:defRPr lang="sv-SE"/>
              </a:defPPr>
              <a:lvl1pPr>
                <a:defRPr sz="1000">
                  <a:latin typeface="DIN Alternate" charset="0"/>
                  <a:ea typeface="DIN Alternate" charset="0"/>
                  <a:cs typeface="DIN Alternate" charset="0"/>
                </a:defRPr>
              </a:lvl1pPr>
            </a:lstStyle>
            <a:p>
              <a:r>
                <a:rPr lang="fr-FR" dirty="0"/>
                <a:t>Nous livrons des produits extraordinaires! Nous en sommes fiers et nos clients en sont </a:t>
              </a:r>
              <a:r>
                <a:rPr lang="fr-FR" dirty="0" err="1" smtClean="0"/>
                <a:t>particu-lièrement</a:t>
              </a:r>
              <a:r>
                <a:rPr lang="fr-FR" dirty="0" smtClean="0"/>
                <a:t> </a:t>
              </a:r>
              <a:r>
                <a:rPr lang="fr-FR" dirty="0"/>
                <a:t>contents. </a:t>
              </a:r>
            </a:p>
          </p:txBody>
        </p:sp>
        <p:sp>
          <p:nvSpPr>
            <p:cNvPr id="14" name="Rektangel 13"/>
            <p:cNvSpPr/>
            <p:nvPr/>
          </p:nvSpPr>
          <p:spPr>
            <a:xfrm>
              <a:off x="539552" y="2131596"/>
              <a:ext cx="1440160" cy="707886"/>
            </a:xfrm>
            <a:prstGeom prst="rect">
              <a:avLst/>
            </a:prstGeom>
            <a:noFill/>
          </p:spPr>
          <p:txBody>
            <a:bodyPr wrap="square" rtlCol="0">
              <a:spAutoFit/>
            </a:bodyPr>
            <a:lstStyle/>
            <a:p>
              <a:r>
                <a:rPr lang="fr-FR" sz="1000" dirty="0">
                  <a:latin typeface="DIN Alternate" charset="0"/>
                  <a:ea typeface="DIN Alternate" charset="0"/>
                  <a:cs typeface="DIN Alternate" charset="0"/>
                </a:rPr>
                <a:t>Ce que nous livrons est nul. Nous en avons honte. Nos clients nous détestent. </a:t>
              </a:r>
            </a:p>
          </p:txBody>
        </p:sp>
      </p:grpSp>
      <p:pic>
        <p:nvPicPr>
          <p:cNvPr id="1032" name="Picture 8" descr="http://nowiknow.com/wp-content/uploads/2012/08/01-gold-bar.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307" y="263726"/>
            <a:ext cx="607605" cy="42897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2" name="Grupp 21"/>
          <p:cNvGrpSpPr/>
          <p:nvPr/>
        </p:nvGrpSpPr>
        <p:grpSpPr>
          <a:xfrm>
            <a:off x="2338369" y="44976"/>
            <a:ext cx="2089615" cy="3168000"/>
            <a:chOff x="19137" y="31522"/>
            <a:chExt cx="2089615" cy="3168000"/>
          </a:xfrm>
        </p:grpSpPr>
        <p:sp>
          <p:nvSpPr>
            <p:cNvPr id="23" name="Rektangel 2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ktangel med rundade hörn 2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textruta 24"/>
            <p:cNvSpPr txBox="1"/>
            <p:nvPr/>
          </p:nvSpPr>
          <p:spPr>
            <a:xfrm>
              <a:off x="19137" y="741958"/>
              <a:ext cx="2088000" cy="369332"/>
            </a:xfrm>
            <a:prstGeom prst="rect">
              <a:avLst/>
            </a:prstGeom>
            <a:noFill/>
          </p:spPr>
          <p:txBody>
            <a:bodyPr wrap="square" rtlCol="0">
              <a:spAutoFit/>
            </a:bodyPr>
            <a:lstStyle/>
            <a:p>
              <a:pPr algn="ctr"/>
              <a:r>
                <a:rPr lang="fr-FR" dirty="0" smtClean="0"/>
                <a:t>Facilité de livraison </a:t>
              </a:r>
              <a:endParaRPr lang="fr-FR" dirty="0"/>
            </a:p>
          </p:txBody>
        </p:sp>
        <p:sp>
          <p:nvSpPr>
            <p:cNvPr id="26" name="textruta 25"/>
            <p:cNvSpPr txBox="1"/>
            <p:nvPr/>
          </p:nvSpPr>
          <p:spPr>
            <a:xfrm>
              <a:off x="523869" y="1113612"/>
              <a:ext cx="1455843" cy="861774"/>
            </a:xfrm>
            <a:prstGeom prst="rect">
              <a:avLst/>
            </a:prstGeom>
            <a:noFill/>
          </p:spPr>
          <p:txBody>
            <a:bodyPr wrap="square" rtlCol="0">
              <a:spAutoFit/>
            </a:bodyPr>
            <a:lstStyle>
              <a:defPPr>
                <a:defRPr lang="sv-SE"/>
              </a:defPPr>
              <a:lvl1pPr>
                <a:defRPr sz="1050">
                  <a:latin typeface="Abadi MT Condensed Light" charset="0"/>
                  <a:ea typeface="Abadi MT Condensed Light" charset="0"/>
                  <a:cs typeface="Abadi MT Condensed Light" charset="0"/>
                </a:defRPr>
              </a:lvl1pPr>
            </a:lstStyle>
            <a:p>
              <a:r>
                <a:rPr lang="fr-FR" sz="1000" dirty="0" smtClean="0">
                  <a:latin typeface="DIN Alternate" charset="0"/>
                  <a:ea typeface="DIN Alternate" charset="0"/>
                  <a:cs typeface="DIN Alternate" charset="0"/>
                </a:rPr>
                <a:t>Le processus de livraison est simple, sûr, indolore et quasiment totalement automatisé.</a:t>
              </a:r>
              <a:endParaRPr lang="fr-FR" sz="1000" dirty="0">
                <a:latin typeface="DIN Alternate" charset="0"/>
                <a:ea typeface="DIN Alternate" charset="0"/>
                <a:cs typeface="DIN Alternate" charset="0"/>
              </a:endParaRPr>
            </a:p>
          </p:txBody>
        </p:sp>
        <p:sp>
          <p:nvSpPr>
            <p:cNvPr id="29" name="Rektangel 28"/>
            <p:cNvSpPr/>
            <p:nvPr/>
          </p:nvSpPr>
          <p:spPr>
            <a:xfrm>
              <a:off x="481849" y="2049716"/>
              <a:ext cx="1559153" cy="861774"/>
            </a:xfrm>
            <a:prstGeom prst="rect">
              <a:avLst/>
            </a:prstGeom>
            <a:noFill/>
          </p:spPr>
          <p:txBody>
            <a:bodyPr wrap="square" rtlCol="0">
              <a:spAutoFit/>
            </a:bodyPr>
            <a:lstStyle/>
            <a:p>
              <a:r>
                <a:rPr lang="fr-FR" sz="1000" dirty="0">
                  <a:latin typeface="DIN Alternate" charset="0"/>
                  <a:ea typeface="DIN Alternate" charset="0"/>
                  <a:cs typeface="DIN Alternate" charset="0"/>
                </a:rPr>
                <a:t>Livrer est risqué, douloureux, nécessite </a:t>
              </a:r>
              <a:r>
                <a:rPr lang="fr-FR" sz="1000">
                  <a:latin typeface="DIN Alternate" charset="0"/>
                  <a:ea typeface="DIN Alternate" charset="0"/>
                  <a:cs typeface="DIN Alternate" charset="0"/>
                </a:rPr>
                <a:t>beaucoup </a:t>
              </a:r>
              <a:r>
                <a:rPr lang="fr-FR" sz="1000" smtClean="0">
                  <a:latin typeface="DIN Alternate" charset="0"/>
                  <a:ea typeface="DIN Alternate" charset="0"/>
                  <a:cs typeface="DIN Alternate" charset="0"/>
                </a:rPr>
                <a:t>d’interventions </a:t>
              </a:r>
              <a:r>
                <a:rPr lang="fr-FR" sz="1000" dirty="0">
                  <a:latin typeface="DIN Alternate" charset="0"/>
                  <a:ea typeface="DIN Alternate" charset="0"/>
                  <a:cs typeface="DIN Alternate" charset="0"/>
                </a:rPr>
                <a:t>manuelles, qui </a:t>
              </a:r>
              <a:r>
                <a:rPr lang="fr-FR" sz="1000">
                  <a:latin typeface="DIN Alternate" charset="0"/>
                  <a:ea typeface="DIN Alternate" charset="0"/>
                  <a:cs typeface="DIN Alternate" charset="0"/>
                </a:rPr>
                <a:t>prennent </a:t>
              </a:r>
              <a:r>
                <a:rPr lang="fr-FR" sz="1000" smtClean="0">
                  <a:latin typeface="DIN Alternate" charset="0"/>
                  <a:ea typeface="DIN Alternate" charset="0"/>
                  <a:cs typeface="DIN Alternate" charset="0"/>
                </a:rPr>
                <a:t>énormément </a:t>
              </a:r>
              <a:r>
                <a:rPr lang="fr-FR" sz="1000" dirty="0">
                  <a:latin typeface="DIN Alternate" charset="0"/>
                  <a:ea typeface="DIN Alternate" charset="0"/>
                  <a:cs typeface="DIN Alternate" charset="0"/>
                </a:rPr>
                <a:t>de temps. </a:t>
              </a:r>
            </a:p>
          </p:txBody>
        </p:sp>
      </p:grpSp>
      <p:grpSp>
        <p:nvGrpSpPr>
          <p:cNvPr id="34" name="Grupp 33"/>
          <p:cNvGrpSpPr/>
          <p:nvPr/>
        </p:nvGrpSpPr>
        <p:grpSpPr>
          <a:xfrm>
            <a:off x="4644240" y="44976"/>
            <a:ext cx="2088000" cy="3168000"/>
            <a:chOff x="20752" y="31522"/>
            <a:chExt cx="2088000" cy="3168000"/>
          </a:xfrm>
        </p:grpSpPr>
        <p:sp>
          <p:nvSpPr>
            <p:cNvPr id="35" name="Rektangel 34"/>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ktangel med rundade hörn 35"/>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textruta 36"/>
            <p:cNvSpPr txBox="1"/>
            <p:nvPr/>
          </p:nvSpPr>
          <p:spPr>
            <a:xfrm>
              <a:off x="83657" y="741958"/>
              <a:ext cx="1958960" cy="369332"/>
            </a:xfrm>
            <a:prstGeom prst="rect">
              <a:avLst/>
            </a:prstGeom>
            <a:noFill/>
          </p:spPr>
          <p:txBody>
            <a:bodyPr wrap="square" rtlCol="0">
              <a:spAutoFit/>
            </a:bodyPr>
            <a:lstStyle/>
            <a:p>
              <a:pPr algn="ctr"/>
              <a:r>
                <a:rPr lang="fr-FR" dirty="0" smtClean="0"/>
                <a:t>Fun</a:t>
              </a:r>
              <a:endParaRPr lang="fr-FR" dirty="0"/>
            </a:p>
          </p:txBody>
        </p:sp>
        <p:sp>
          <p:nvSpPr>
            <p:cNvPr id="38" name="textruta 37"/>
            <p:cNvSpPr txBox="1"/>
            <p:nvPr/>
          </p:nvSpPr>
          <p:spPr>
            <a:xfrm>
              <a:off x="523869" y="1110273"/>
              <a:ext cx="1455843" cy="707886"/>
            </a:xfrm>
            <a:prstGeom prst="rect">
              <a:avLst/>
            </a:prstGeom>
            <a:noFill/>
          </p:spPr>
          <p:txBody>
            <a:bodyPr wrap="square" rtlCol="0">
              <a:spAutoFit/>
            </a:bodyPr>
            <a:lstStyle>
              <a:defPPr>
                <a:defRPr lang="sv-SE"/>
              </a:defPPr>
              <a:lvl1pPr>
                <a:defRPr sz="1000">
                  <a:latin typeface="DIN Alternate" charset="0"/>
                  <a:ea typeface="DIN Alternate" charset="0"/>
                  <a:cs typeface="DIN Alternate" charset="0"/>
                </a:defRPr>
              </a:lvl1pPr>
            </a:lstStyle>
            <a:p>
              <a:r>
                <a:rPr lang="fr-FR" dirty="0"/>
                <a:t>Nous aimons aller travailler le matin, et avons beaucoup de fun à travailler ensemble. </a:t>
              </a:r>
            </a:p>
          </p:txBody>
        </p:sp>
        <p:sp>
          <p:nvSpPr>
            <p:cNvPr id="41" name="Rektangel 40"/>
            <p:cNvSpPr/>
            <p:nvPr/>
          </p:nvSpPr>
          <p:spPr>
            <a:xfrm>
              <a:off x="531710" y="2384825"/>
              <a:ext cx="1440160" cy="253916"/>
            </a:xfrm>
            <a:prstGeom prst="rect">
              <a:avLst/>
            </a:prstGeom>
            <a:noFill/>
          </p:spPr>
          <p:txBody>
            <a:bodyPr wrap="square" rtlCol="0">
              <a:spAutoFit/>
            </a:bodyPr>
            <a:lstStyle/>
            <a:p>
              <a:r>
                <a:rPr lang="fr-FR" sz="1000" dirty="0">
                  <a:latin typeface="DIN Alternate" charset="0"/>
                  <a:ea typeface="DIN Alternate" charset="0"/>
                  <a:cs typeface="DIN Alternate" charset="0"/>
                </a:rPr>
                <a:t>On s’ennuie...</a:t>
              </a:r>
            </a:p>
          </p:txBody>
        </p:sp>
      </p:grpSp>
      <p:grpSp>
        <p:nvGrpSpPr>
          <p:cNvPr id="43" name="Grupp 42"/>
          <p:cNvGrpSpPr/>
          <p:nvPr/>
        </p:nvGrpSpPr>
        <p:grpSpPr>
          <a:xfrm>
            <a:off x="6948496" y="44976"/>
            <a:ext cx="2088000" cy="3168000"/>
            <a:chOff x="20752" y="31522"/>
            <a:chExt cx="2088000" cy="3168000"/>
          </a:xfrm>
        </p:grpSpPr>
        <p:sp>
          <p:nvSpPr>
            <p:cNvPr id="44" name="Rektangel 4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Rektangel med rundade hörn 4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textruta 45"/>
            <p:cNvSpPr txBox="1"/>
            <p:nvPr/>
          </p:nvSpPr>
          <p:spPr>
            <a:xfrm>
              <a:off x="83657" y="608975"/>
              <a:ext cx="1958960" cy="646331"/>
            </a:xfrm>
            <a:prstGeom prst="rect">
              <a:avLst/>
            </a:prstGeom>
            <a:noFill/>
          </p:spPr>
          <p:txBody>
            <a:bodyPr wrap="square" rtlCol="0">
              <a:spAutoFit/>
            </a:bodyPr>
            <a:lstStyle/>
            <a:p>
              <a:pPr algn="ctr"/>
              <a:r>
                <a:rPr lang="fr-FR" dirty="0" smtClean="0"/>
                <a:t>Bonne santé du code </a:t>
              </a:r>
              <a:endParaRPr lang="fr-FR" dirty="0"/>
            </a:p>
          </p:txBody>
        </p:sp>
        <p:sp>
          <p:nvSpPr>
            <p:cNvPr id="47" name="textruta 46"/>
            <p:cNvSpPr txBox="1"/>
            <p:nvPr/>
          </p:nvSpPr>
          <p:spPr>
            <a:xfrm>
              <a:off x="523869" y="1255306"/>
              <a:ext cx="1455843" cy="861774"/>
            </a:xfrm>
            <a:prstGeom prst="rect">
              <a:avLst/>
            </a:prstGeom>
            <a:noFill/>
          </p:spPr>
          <p:txBody>
            <a:bodyPr wrap="square" rtlCol="0">
              <a:spAutoFit/>
            </a:bodyPr>
            <a:lstStyle>
              <a:defPPr>
                <a:defRPr lang="sv-SE"/>
              </a:defPPr>
              <a:lvl1pPr>
                <a:defRPr sz="1000">
                  <a:latin typeface="DIN Alternate" charset="0"/>
                  <a:ea typeface="DIN Alternate" charset="0"/>
                  <a:cs typeface="DIN Alternate" charset="0"/>
                </a:defRPr>
              </a:lvl1pPr>
            </a:lstStyle>
            <a:p>
              <a:r>
                <a:rPr lang="fr-FR" dirty="0"/>
                <a:t>Nous sommes fiers de la qualité́ de notre code. Il est propre, facile à lire et a une grande couverture de tests. </a:t>
              </a:r>
            </a:p>
          </p:txBody>
        </p:sp>
        <p:sp>
          <p:nvSpPr>
            <p:cNvPr id="50" name="Rektangel 49"/>
            <p:cNvSpPr/>
            <p:nvPr/>
          </p:nvSpPr>
          <p:spPr>
            <a:xfrm>
              <a:off x="539552" y="2190393"/>
              <a:ext cx="1440160" cy="707886"/>
            </a:xfrm>
            <a:prstGeom prst="rect">
              <a:avLst/>
            </a:prstGeom>
            <a:noFill/>
          </p:spPr>
          <p:txBody>
            <a:bodyPr wrap="square" rtlCol="0">
              <a:spAutoFit/>
            </a:bodyPr>
            <a:lstStyle/>
            <a:p>
              <a:r>
                <a:rPr lang="fr-FR" sz="1000" dirty="0">
                  <a:latin typeface="DIN Alternate" charset="0"/>
                  <a:ea typeface="DIN Alternate" charset="0"/>
                  <a:cs typeface="DIN Alternate" charset="0"/>
                </a:rPr>
                <a:t>Notre code est un tas de fumier et notre dette technique croît de façon incontrôlable. </a:t>
              </a:r>
            </a:p>
          </p:txBody>
        </p:sp>
      </p:grpSp>
      <p:grpSp>
        <p:nvGrpSpPr>
          <p:cNvPr id="52" name="Grupp 51"/>
          <p:cNvGrpSpPr/>
          <p:nvPr/>
        </p:nvGrpSpPr>
        <p:grpSpPr>
          <a:xfrm>
            <a:off x="35496" y="3573368"/>
            <a:ext cx="2088000" cy="3168000"/>
            <a:chOff x="20752" y="31522"/>
            <a:chExt cx="2088000" cy="3168000"/>
          </a:xfrm>
        </p:grpSpPr>
        <p:sp>
          <p:nvSpPr>
            <p:cNvPr id="53" name="Rektangel 5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Rektangel med rundade hörn 5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5" name="textruta 54"/>
            <p:cNvSpPr txBox="1"/>
            <p:nvPr/>
          </p:nvSpPr>
          <p:spPr>
            <a:xfrm>
              <a:off x="83657" y="813966"/>
              <a:ext cx="1958960" cy="369332"/>
            </a:xfrm>
            <a:prstGeom prst="rect">
              <a:avLst/>
            </a:prstGeom>
            <a:noFill/>
          </p:spPr>
          <p:txBody>
            <a:bodyPr wrap="square" rtlCol="0">
              <a:spAutoFit/>
            </a:bodyPr>
            <a:lstStyle/>
            <a:p>
              <a:pPr algn="ctr"/>
              <a:r>
                <a:rPr lang="fr-FR" dirty="0" smtClean="0"/>
                <a:t>Apprentissage </a:t>
              </a:r>
              <a:endParaRPr lang="fr-FR" dirty="0"/>
            </a:p>
          </p:txBody>
        </p:sp>
        <p:sp>
          <p:nvSpPr>
            <p:cNvPr id="56" name="textruta 55"/>
            <p:cNvSpPr txBox="1"/>
            <p:nvPr/>
          </p:nvSpPr>
          <p:spPr>
            <a:xfrm>
              <a:off x="523869" y="1327314"/>
              <a:ext cx="1455843" cy="553998"/>
            </a:xfrm>
            <a:prstGeom prst="rect">
              <a:avLst/>
            </a:prstGeom>
            <a:noFill/>
          </p:spPr>
          <p:txBody>
            <a:bodyPr wrap="square" rtlCol="0">
              <a:spAutoFit/>
            </a:bodyPr>
            <a:lstStyle>
              <a:defPPr>
                <a:defRPr lang="sv-SE"/>
              </a:defPPr>
              <a:lvl1pPr>
                <a:defRPr sz="1000">
                  <a:latin typeface="DIN Alternate" charset="0"/>
                  <a:ea typeface="DIN Alternate" charset="0"/>
                  <a:cs typeface="DIN Alternate" charset="0"/>
                </a:defRPr>
              </a:lvl1pPr>
            </a:lstStyle>
            <a:p>
              <a:r>
                <a:rPr lang="fr-FR" dirty="0"/>
                <a:t>Nous apprenons régulièrement quelque chose d’intéressant. </a:t>
              </a:r>
            </a:p>
          </p:txBody>
        </p:sp>
        <p:sp>
          <p:nvSpPr>
            <p:cNvPr id="59" name="Rektangel 58"/>
            <p:cNvSpPr/>
            <p:nvPr/>
          </p:nvSpPr>
          <p:spPr>
            <a:xfrm>
              <a:off x="539552" y="2222878"/>
              <a:ext cx="1440160" cy="553998"/>
            </a:xfrm>
            <a:prstGeom prst="rect">
              <a:avLst/>
            </a:prstGeom>
            <a:noFill/>
          </p:spPr>
          <p:txBody>
            <a:bodyPr wrap="square" rtlCol="0">
              <a:spAutoFit/>
            </a:bodyPr>
            <a:lstStyle/>
            <a:p>
              <a:r>
                <a:rPr lang="fr-FR" sz="1000" dirty="0">
                  <a:latin typeface="DIN Alternate" charset="0"/>
                  <a:ea typeface="DIN Alternate" charset="0"/>
                  <a:cs typeface="DIN Alternate" charset="0"/>
                </a:rPr>
                <a:t>Nous n’avons jamais le temps d’apprendre quoi que ce soit.</a:t>
              </a:r>
            </a:p>
          </p:txBody>
        </p:sp>
      </p:grpSp>
      <p:grpSp>
        <p:nvGrpSpPr>
          <p:cNvPr id="62" name="Grupp 61"/>
          <p:cNvGrpSpPr/>
          <p:nvPr/>
        </p:nvGrpSpPr>
        <p:grpSpPr>
          <a:xfrm>
            <a:off x="2338369" y="3573368"/>
            <a:ext cx="2101668" cy="3168000"/>
            <a:chOff x="20752" y="31522"/>
            <a:chExt cx="2101668" cy="3168000"/>
          </a:xfrm>
        </p:grpSpPr>
        <p:sp>
          <p:nvSpPr>
            <p:cNvPr id="63" name="Rektangel 6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 name="Rektangel med rundade hörn 6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 name="textruta 64"/>
            <p:cNvSpPr txBox="1"/>
            <p:nvPr/>
          </p:nvSpPr>
          <p:spPr>
            <a:xfrm>
              <a:off x="83657" y="813966"/>
              <a:ext cx="1958960" cy="369332"/>
            </a:xfrm>
            <a:prstGeom prst="rect">
              <a:avLst/>
            </a:prstGeom>
            <a:noFill/>
          </p:spPr>
          <p:txBody>
            <a:bodyPr wrap="square" rtlCol="0">
              <a:spAutoFit/>
            </a:bodyPr>
            <a:lstStyle/>
            <a:p>
              <a:pPr algn="ctr"/>
              <a:r>
                <a:rPr lang="fr-FR" dirty="0" smtClean="0"/>
                <a:t>Mission</a:t>
              </a:r>
              <a:endParaRPr lang="fr-FR" dirty="0"/>
            </a:p>
          </p:txBody>
        </p:sp>
        <p:sp>
          <p:nvSpPr>
            <p:cNvPr id="66" name="textruta 65"/>
            <p:cNvSpPr txBox="1"/>
            <p:nvPr/>
          </p:nvSpPr>
          <p:spPr>
            <a:xfrm>
              <a:off x="369359" y="1075140"/>
              <a:ext cx="1673258" cy="861774"/>
            </a:xfrm>
            <a:prstGeom prst="rect">
              <a:avLst/>
            </a:prstGeom>
            <a:noFill/>
          </p:spPr>
          <p:txBody>
            <a:bodyPr wrap="square" rtlCol="0">
              <a:spAutoFit/>
            </a:bodyPr>
            <a:lstStyle>
              <a:defPPr>
                <a:defRPr lang="sv-SE"/>
              </a:defPPr>
              <a:lvl1pPr>
                <a:defRPr sz="1000">
                  <a:latin typeface="DIN Alternate" charset="0"/>
                  <a:ea typeface="DIN Alternate" charset="0"/>
                  <a:cs typeface="DIN Alternate" charset="0"/>
                </a:defRPr>
              </a:lvl1pPr>
            </a:lstStyle>
            <a:p>
              <a:r>
                <a:rPr lang="fr-FR" dirty="0"/>
                <a:t>Nous savons exactement pourquoi nous sommes là, et nous sommes passionnés en </a:t>
              </a:r>
              <a:r>
                <a:rPr lang="fr-FR" dirty="0" smtClean="0"/>
                <a:t>connaissance </a:t>
              </a:r>
              <a:r>
                <a:rPr lang="fr-FR" dirty="0"/>
                <a:t>de cause. </a:t>
              </a:r>
            </a:p>
          </p:txBody>
        </p:sp>
        <p:sp>
          <p:nvSpPr>
            <p:cNvPr id="69" name="Rektangel 68"/>
            <p:cNvSpPr/>
            <p:nvPr/>
          </p:nvSpPr>
          <p:spPr>
            <a:xfrm>
              <a:off x="369359" y="1993677"/>
              <a:ext cx="1753061" cy="1015663"/>
            </a:xfrm>
            <a:prstGeom prst="rect">
              <a:avLst/>
            </a:prstGeom>
            <a:noFill/>
          </p:spPr>
          <p:txBody>
            <a:bodyPr wrap="square" rtlCol="0">
              <a:spAutoFit/>
            </a:bodyPr>
            <a:lstStyle/>
            <a:p>
              <a:r>
                <a:rPr lang="fr-FR" sz="1000" dirty="0">
                  <a:latin typeface="DIN Alternate" charset="0"/>
                  <a:ea typeface="DIN Alternate" charset="0"/>
                  <a:cs typeface="DIN Alternate" charset="0"/>
                </a:rPr>
                <a:t>Nous ne savons pas pourquoi nous sommes là, il n’y a pas de schéma général ou d’orientation globale. Nos “missions” sont totalement floues et démotivantes. </a:t>
              </a:r>
            </a:p>
          </p:txBody>
        </p:sp>
      </p:grpSp>
      <p:grpSp>
        <p:nvGrpSpPr>
          <p:cNvPr id="72" name="Grupp 71"/>
          <p:cNvGrpSpPr/>
          <p:nvPr/>
        </p:nvGrpSpPr>
        <p:grpSpPr>
          <a:xfrm>
            <a:off x="4642625" y="3573368"/>
            <a:ext cx="2088000" cy="3168000"/>
            <a:chOff x="20752" y="31522"/>
            <a:chExt cx="2088000" cy="3168000"/>
          </a:xfrm>
        </p:grpSpPr>
        <p:sp>
          <p:nvSpPr>
            <p:cNvPr id="73" name="Rektangel 7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 name="Rektangel med rundade hörn 7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 name="textruta 74"/>
            <p:cNvSpPr txBox="1"/>
            <p:nvPr/>
          </p:nvSpPr>
          <p:spPr>
            <a:xfrm>
              <a:off x="83657" y="741958"/>
              <a:ext cx="1958960" cy="369332"/>
            </a:xfrm>
            <a:prstGeom prst="rect">
              <a:avLst/>
            </a:prstGeom>
            <a:noFill/>
          </p:spPr>
          <p:txBody>
            <a:bodyPr wrap="square" rtlCol="0">
              <a:spAutoFit/>
            </a:bodyPr>
            <a:lstStyle/>
            <a:p>
              <a:pPr algn="ctr"/>
              <a:r>
                <a:rPr lang="fr-FR" dirty="0" smtClean="0"/>
                <a:t>Acteurs...ou pions!</a:t>
              </a:r>
              <a:endParaRPr lang="fr-FR" dirty="0"/>
            </a:p>
          </p:txBody>
        </p:sp>
        <p:sp>
          <p:nvSpPr>
            <p:cNvPr id="76" name="textruta 75"/>
            <p:cNvSpPr txBox="1"/>
            <p:nvPr/>
          </p:nvSpPr>
          <p:spPr>
            <a:xfrm>
              <a:off x="450463" y="1107624"/>
              <a:ext cx="1582255" cy="861774"/>
            </a:xfrm>
            <a:prstGeom prst="rect">
              <a:avLst/>
            </a:prstGeom>
            <a:noFill/>
          </p:spPr>
          <p:txBody>
            <a:bodyPr wrap="square" rtlCol="0">
              <a:spAutoFit/>
            </a:bodyPr>
            <a:lstStyle>
              <a:defPPr>
                <a:defRPr lang="sv-SE"/>
              </a:defPPr>
              <a:lvl1pPr>
                <a:defRPr sz="1000">
                  <a:latin typeface="DIN Alternate" charset="0"/>
                  <a:ea typeface="DIN Alternate" charset="0"/>
                  <a:cs typeface="DIN Alternate" charset="0"/>
                </a:defRPr>
              </a:lvl1pPr>
            </a:lstStyle>
            <a:p>
              <a:r>
                <a:rPr lang="fr-FR" dirty="0"/>
                <a:t>Nous contrôlons notre destin. Nous décidons ce que nous développons et comment nous le développons. </a:t>
              </a:r>
            </a:p>
          </p:txBody>
        </p:sp>
        <p:sp>
          <p:nvSpPr>
            <p:cNvPr id="79" name="Rektangel 78"/>
            <p:cNvSpPr/>
            <p:nvPr/>
          </p:nvSpPr>
          <p:spPr>
            <a:xfrm>
              <a:off x="450463" y="2026162"/>
              <a:ext cx="1582255" cy="1054135"/>
            </a:xfrm>
            <a:prstGeom prst="rect">
              <a:avLst/>
            </a:prstGeom>
            <a:noFill/>
          </p:spPr>
          <p:txBody>
            <a:bodyPr wrap="square" rtlCol="0">
              <a:spAutoFit/>
            </a:bodyPr>
            <a:lstStyle/>
            <a:p>
              <a:r>
                <a:rPr lang="fr-FR" sz="1000" dirty="0">
                  <a:latin typeface="DIN Alternate" charset="0"/>
                  <a:ea typeface="DIN Alternate" charset="0"/>
                  <a:cs typeface="DIN Alternate" charset="0"/>
                </a:rPr>
                <a:t>Nous ne sommes que des pions sur un échiquier, et nous n’avons aucune influence sur ce que nous construisons et comment nous le développons.</a:t>
              </a:r>
            </a:p>
          </p:txBody>
        </p:sp>
      </p:grpSp>
      <p:grpSp>
        <p:nvGrpSpPr>
          <p:cNvPr id="81" name="Grupp 80"/>
          <p:cNvGrpSpPr/>
          <p:nvPr/>
        </p:nvGrpSpPr>
        <p:grpSpPr>
          <a:xfrm>
            <a:off x="6948496" y="3573016"/>
            <a:ext cx="2088000" cy="3168000"/>
            <a:chOff x="20752" y="31522"/>
            <a:chExt cx="2088000" cy="3168000"/>
          </a:xfrm>
        </p:grpSpPr>
        <p:sp>
          <p:nvSpPr>
            <p:cNvPr id="82" name="Rektangel 81"/>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 name="Rektangel med rundade hörn 82"/>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 name="textruta 83"/>
            <p:cNvSpPr txBox="1"/>
            <p:nvPr/>
          </p:nvSpPr>
          <p:spPr>
            <a:xfrm>
              <a:off x="83657" y="742310"/>
              <a:ext cx="1958960" cy="369332"/>
            </a:xfrm>
            <a:prstGeom prst="rect">
              <a:avLst/>
            </a:prstGeom>
            <a:noFill/>
          </p:spPr>
          <p:txBody>
            <a:bodyPr wrap="square" rtlCol="0">
              <a:spAutoFit/>
            </a:bodyPr>
            <a:lstStyle/>
            <a:p>
              <a:pPr algn="ctr"/>
              <a:r>
                <a:rPr lang="fr-FR" dirty="0" smtClean="0"/>
                <a:t>Vélocité </a:t>
              </a:r>
              <a:endParaRPr lang="fr-FR" dirty="0"/>
            </a:p>
          </p:txBody>
        </p:sp>
        <p:sp>
          <p:nvSpPr>
            <p:cNvPr id="85" name="textruta 84"/>
            <p:cNvSpPr txBox="1"/>
            <p:nvPr/>
          </p:nvSpPr>
          <p:spPr>
            <a:xfrm>
              <a:off x="426257" y="1051828"/>
              <a:ext cx="1616360" cy="707886"/>
            </a:xfrm>
            <a:prstGeom prst="rect">
              <a:avLst/>
            </a:prstGeom>
            <a:noFill/>
          </p:spPr>
          <p:txBody>
            <a:bodyPr wrap="square" rtlCol="0">
              <a:spAutoFit/>
            </a:bodyPr>
            <a:lstStyle>
              <a:defPPr>
                <a:defRPr lang="sv-SE"/>
              </a:defPPr>
              <a:lvl1pPr>
                <a:defRPr sz="1000">
                  <a:latin typeface="DIN Alternate" charset="0"/>
                  <a:ea typeface="DIN Alternate" charset="0"/>
                  <a:cs typeface="DIN Alternate" charset="0"/>
                </a:defRPr>
              </a:lvl1pPr>
            </a:lstStyle>
            <a:p>
              <a:r>
                <a:rPr lang="fr-FR" dirty="0"/>
                <a:t>Nous faisons immédiatement ce que nous avons décidé́. Pas d’attente, pas de délai. </a:t>
              </a:r>
            </a:p>
          </p:txBody>
        </p:sp>
        <p:sp>
          <p:nvSpPr>
            <p:cNvPr id="88" name="Rektangel 87"/>
            <p:cNvSpPr/>
            <p:nvPr/>
          </p:nvSpPr>
          <p:spPr>
            <a:xfrm>
              <a:off x="380560" y="1759714"/>
              <a:ext cx="1724961" cy="1346522"/>
            </a:xfrm>
            <a:prstGeom prst="rect">
              <a:avLst/>
            </a:prstGeom>
            <a:noFill/>
          </p:spPr>
          <p:txBody>
            <a:bodyPr wrap="square" rtlCol="0">
              <a:spAutoFit/>
            </a:bodyPr>
            <a:lstStyle/>
            <a:p>
              <a:r>
                <a:rPr lang="fr-FR" sz="1000" dirty="0">
                  <a:latin typeface="DIN Alternate" charset="0"/>
                  <a:ea typeface="DIN Alternate" charset="0"/>
                  <a:cs typeface="DIN Alternate" charset="0"/>
                </a:rPr>
                <a:t>Nous ne finissons jamais rien. Nous sommes systématiquement bloqués et interrompus. En particulier les user stories sont bloquées par les dépendances critiques d’autres produits.</a:t>
              </a:r>
            </a:p>
          </p:txBody>
        </p:sp>
      </p:grpSp>
      <p:pic>
        <p:nvPicPr>
          <p:cNvPr id="1036" name="Picture 12" descr="http://lvlhealth.com/wp-content/uploads/2013/03/Heart-with-Stethascope_we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35" r="6509" b="6526"/>
          <a:stretch/>
        </p:blipFill>
        <p:spPr bwMode="auto">
          <a:xfrm>
            <a:off x="7654971" y="170217"/>
            <a:ext cx="631765" cy="450471"/>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http://www.readcwbooks.com/book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170" y="3740662"/>
            <a:ext cx="543878" cy="480426"/>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http://www.platinumdevcon.com/wp-content/uploads/2014/02/mission.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15" t="2914" r="7230"/>
          <a:stretch/>
        </p:blipFill>
        <p:spPr bwMode="auto">
          <a:xfrm>
            <a:off x="3018865" y="3684019"/>
            <a:ext cx="730238" cy="604069"/>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http://www.photo-dictionary.com/photofiles/list/5558/7276chess_pawn.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164" t="13674" r="21697" b="14254"/>
          <a:stretch/>
        </p:blipFill>
        <p:spPr bwMode="auto">
          <a:xfrm>
            <a:off x="5525542" y="3755580"/>
            <a:ext cx="278879" cy="460948"/>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http://www.atlflash.com/Flash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5132" y="3664627"/>
            <a:ext cx="554728" cy="630102"/>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http://www.flixya.com/files-photo/b/a/n/bankpsd-1954964.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09940" y="116632"/>
            <a:ext cx="710082" cy="539662"/>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http://gfdcourier.com/wp-content/uploads/2012/02/iStock_000005788357Small.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8332" t="3714" r="4022" b="5566"/>
          <a:stretch/>
        </p:blipFill>
        <p:spPr bwMode="auto">
          <a:xfrm>
            <a:off x="3119818" y="153034"/>
            <a:ext cx="528331" cy="53966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 name="Grupp 1"/>
          <p:cNvGrpSpPr/>
          <p:nvPr/>
        </p:nvGrpSpPr>
        <p:grpSpPr>
          <a:xfrm>
            <a:off x="395536" y="3044823"/>
            <a:ext cx="1368152" cy="72008"/>
            <a:chOff x="395536" y="3044823"/>
            <a:chExt cx="1368152" cy="72008"/>
          </a:xfrm>
        </p:grpSpPr>
        <p:sp>
          <p:nvSpPr>
            <p:cNvPr id="101" name="Rektangel 10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102" name="Rektangel 10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103" name="Rektangel 10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grpSp>
        <p:nvGrpSpPr>
          <p:cNvPr id="144" name="Grupp 143"/>
          <p:cNvGrpSpPr/>
          <p:nvPr/>
        </p:nvGrpSpPr>
        <p:grpSpPr>
          <a:xfrm>
            <a:off x="2699907" y="3044823"/>
            <a:ext cx="1368152" cy="72008"/>
            <a:chOff x="395536" y="3044823"/>
            <a:chExt cx="1368152" cy="72008"/>
          </a:xfrm>
        </p:grpSpPr>
        <p:sp>
          <p:nvSpPr>
            <p:cNvPr id="145" name="Rektangel 14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146" name="Rektangel 14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147" name="Rektangel 14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grpSp>
        <p:nvGrpSpPr>
          <p:cNvPr id="160" name="Grupp 159"/>
          <p:cNvGrpSpPr/>
          <p:nvPr/>
        </p:nvGrpSpPr>
        <p:grpSpPr>
          <a:xfrm>
            <a:off x="5000934" y="3044823"/>
            <a:ext cx="1368152" cy="72008"/>
            <a:chOff x="395536" y="3044823"/>
            <a:chExt cx="1368152" cy="72008"/>
          </a:xfrm>
        </p:grpSpPr>
        <p:sp>
          <p:nvSpPr>
            <p:cNvPr id="161" name="Rektangel 16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162" name="Rektangel 16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163" name="Rektangel 16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grpSp>
        <p:nvGrpSpPr>
          <p:cNvPr id="164" name="Grupp 163"/>
          <p:cNvGrpSpPr/>
          <p:nvPr/>
        </p:nvGrpSpPr>
        <p:grpSpPr>
          <a:xfrm>
            <a:off x="7308420" y="3044823"/>
            <a:ext cx="1368152" cy="72008"/>
            <a:chOff x="395536" y="3044823"/>
            <a:chExt cx="1368152" cy="72008"/>
          </a:xfrm>
        </p:grpSpPr>
        <p:sp>
          <p:nvSpPr>
            <p:cNvPr id="165" name="Rektangel 16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166" name="Rektangel 16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167" name="Rektangel 16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grpSp>
        <p:nvGrpSpPr>
          <p:cNvPr id="180" name="Grupp 179"/>
          <p:cNvGrpSpPr/>
          <p:nvPr/>
        </p:nvGrpSpPr>
        <p:grpSpPr>
          <a:xfrm>
            <a:off x="7308304" y="6568849"/>
            <a:ext cx="1368152" cy="72008"/>
            <a:chOff x="395536" y="3044823"/>
            <a:chExt cx="1368152" cy="72008"/>
          </a:xfrm>
        </p:grpSpPr>
        <p:sp>
          <p:nvSpPr>
            <p:cNvPr id="181" name="Rektangel 18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182" name="Rektangel 18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183" name="Rektangel 18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grpSp>
        <p:nvGrpSpPr>
          <p:cNvPr id="184" name="Grupp 183"/>
          <p:cNvGrpSpPr/>
          <p:nvPr/>
        </p:nvGrpSpPr>
        <p:grpSpPr>
          <a:xfrm>
            <a:off x="5000934" y="6568849"/>
            <a:ext cx="1368152" cy="72008"/>
            <a:chOff x="395536" y="3044823"/>
            <a:chExt cx="1368152" cy="72008"/>
          </a:xfrm>
        </p:grpSpPr>
        <p:sp>
          <p:nvSpPr>
            <p:cNvPr id="185" name="Rektangel 18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186" name="Rektangel 18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187" name="Rektangel 18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grpSp>
        <p:nvGrpSpPr>
          <p:cNvPr id="188" name="Grupp 187"/>
          <p:cNvGrpSpPr/>
          <p:nvPr/>
        </p:nvGrpSpPr>
        <p:grpSpPr>
          <a:xfrm>
            <a:off x="2686976" y="6568849"/>
            <a:ext cx="1368152" cy="72008"/>
            <a:chOff x="395536" y="3044823"/>
            <a:chExt cx="1368152" cy="72008"/>
          </a:xfrm>
        </p:grpSpPr>
        <p:sp>
          <p:nvSpPr>
            <p:cNvPr id="189" name="Rektangel 18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190" name="Rektangel 18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191" name="Rektangel 19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grpSp>
        <p:nvGrpSpPr>
          <p:cNvPr id="192" name="Grupp 191"/>
          <p:cNvGrpSpPr/>
          <p:nvPr/>
        </p:nvGrpSpPr>
        <p:grpSpPr>
          <a:xfrm>
            <a:off x="380676" y="6568849"/>
            <a:ext cx="1368152" cy="72008"/>
            <a:chOff x="395536" y="3044823"/>
            <a:chExt cx="1368152" cy="72008"/>
          </a:xfrm>
        </p:grpSpPr>
        <p:sp>
          <p:nvSpPr>
            <p:cNvPr id="193" name="Rektangel 192"/>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194" name="Rektangel 193"/>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195" name="Rektangel 194"/>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pic>
        <p:nvPicPr>
          <p:cNvPr id="107"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04464" y="223863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9"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07854" y="1268760"/>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0"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522886" y="2204864"/>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1"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526276" y="11967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4825526" y="223863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4828916" y="11967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4"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7131398" y="227687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5"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7134788" y="1446548"/>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6"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7092280" y="5695020"/>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7"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7092280" y="4686908"/>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4827141" y="5767028"/>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9"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4830531" y="483092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0"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483768" y="5767028"/>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483768" y="47971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18398" y="5767028"/>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21788" y="483092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320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err="1" smtClean="0">
                <a:solidFill>
                  <a:schemeClr val="accent1">
                    <a:lumMod val="40000"/>
                    <a:lumOff val="60000"/>
                  </a:schemeClr>
                </a:solidFill>
                <a:latin typeface="Bauhaus 93" pitchFamily="82" charset="0"/>
              </a:rPr>
              <a:t>Squad</a:t>
            </a:r>
            <a:r>
              <a:rPr lang="sv-SE" sz="1200" dirty="0" smtClean="0">
                <a:solidFill>
                  <a:schemeClr val="accent1">
                    <a:lumMod val="40000"/>
                    <a:lumOff val="60000"/>
                  </a:schemeClr>
                </a:solidFill>
                <a:latin typeface="Bauhaus 93" pitchFamily="82" charset="0"/>
              </a:rPr>
              <a:t>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smtClean="0">
                <a:solidFill>
                  <a:schemeClr val="accent1">
                    <a:lumMod val="40000"/>
                    <a:lumOff val="60000"/>
                  </a:schemeClr>
                </a:solidFill>
                <a:latin typeface="Bauhaus 93" pitchFamily="82" charset="0"/>
              </a:rPr>
              <a:t>Squad</a:t>
            </a:r>
            <a:r>
              <a:rPr lang="sv-SE" sz="1200" dirty="0" smtClean="0">
                <a:solidFill>
                  <a:schemeClr val="accent1">
                    <a:lumMod val="40000"/>
                    <a:lumOff val="60000"/>
                  </a:schemeClr>
                </a:solidFill>
                <a:latin typeface="Bauhaus 93" pitchFamily="82" charset="0"/>
              </a:rPr>
              <a:t>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a:t>
            </a:r>
            <a:r>
              <a:rPr lang="sv-SE" sz="1200" dirty="0" err="1" smtClean="0">
                <a:solidFill>
                  <a:schemeClr val="accent1">
                    <a:lumMod val="40000"/>
                    <a:lumOff val="60000"/>
                  </a:schemeClr>
                </a:solidFill>
                <a:latin typeface="Bauhaus 93" pitchFamily="82" charset="0"/>
              </a:rPr>
              <a:t>Squad</a:t>
            </a:r>
            <a:r>
              <a:rPr lang="sv-SE" sz="1200" dirty="0" smtClean="0">
                <a:solidFill>
                  <a:schemeClr val="accent1">
                    <a:lumMod val="40000"/>
                    <a:lumOff val="60000"/>
                  </a:schemeClr>
                </a:solidFill>
                <a:latin typeface="Bauhaus 93" pitchFamily="82" charset="0"/>
              </a:rPr>
              <a:t>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a:t>
            </a:r>
            <a:r>
              <a:rPr lang="sv-SE" sz="1200" dirty="0" err="1" smtClean="0">
                <a:solidFill>
                  <a:schemeClr val="accent1">
                    <a:lumMod val="40000"/>
                    <a:lumOff val="60000"/>
                  </a:schemeClr>
                </a:solidFill>
                <a:latin typeface="Bauhaus 93" pitchFamily="82" charset="0"/>
              </a:rPr>
              <a:t>Squad</a:t>
            </a:r>
            <a:r>
              <a:rPr lang="sv-SE" sz="1200" dirty="0" smtClean="0">
                <a:solidFill>
                  <a:schemeClr val="accent1">
                    <a:lumMod val="40000"/>
                    <a:lumOff val="60000"/>
                  </a:schemeClr>
                </a:solidFill>
                <a:latin typeface="Bauhaus 93" pitchFamily="82" charset="0"/>
              </a:rPr>
              <a:t>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a:t>
            </a:r>
            <a:r>
              <a:rPr lang="sv-SE" sz="1200" dirty="0" err="1" smtClean="0">
                <a:solidFill>
                  <a:schemeClr val="accent1">
                    <a:lumMod val="40000"/>
                    <a:lumOff val="60000"/>
                  </a:schemeClr>
                </a:solidFill>
                <a:latin typeface="Bauhaus 93" pitchFamily="82" charset="0"/>
              </a:rPr>
              <a:t>Squad</a:t>
            </a:r>
            <a:r>
              <a:rPr lang="sv-SE" sz="1200" dirty="0" smtClean="0">
                <a:solidFill>
                  <a:schemeClr val="accent1">
                    <a:lumMod val="40000"/>
                    <a:lumOff val="60000"/>
                  </a:schemeClr>
                </a:solidFill>
                <a:latin typeface="Bauhaus 93" pitchFamily="82" charset="0"/>
              </a:rPr>
              <a:t> </a:t>
            </a:r>
            <a:r>
              <a:rPr lang="sv-SE" sz="1200" dirty="0">
                <a:solidFill>
                  <a:schemeClr val="accent1">
                    <a:lumMod val="40000"/>
                    <a:lumOff val="60000"/>
                  </a:schemeClr>
                </a:solidFill>
                <a:latin typeface="Bauhaus 93" pitchFamily="82" charset="0"/>
              </a:rPr>
              <a:t>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a:t>
            </a:r>
            <a:r>
              <a:rPr lang="sv-SE" sz="1200" dirty="0" smtClean="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smtClean="0">
                <a:solidFill>
                  <a:schemeClr val="accent1">
                    <a:lumMod val="40000"/>
                    <a:lumOff val="60000"/>
                  </a:schemeClr>
                </a:solidFill>
                <a:latin typeface="Bauhaus 93" pitchFamily="82" charset="0"/>
              </a:rPr>
              <a:t>Squad</a:t>
            </a:r>
            <a:r>
              <a:rPr lang="sv-SE" sz="1200" dirty="0" smtClean="0">
                <a:solidFill>
                  <a:schemeClr val="accent1">
                    <a:lumMod val="40000"/>
                    <a:lumOff val="60000"/>
                  </a:schemeClr>
                </a:solidFill>
                <a:latin typeface="Bauhaus 93" pitchFamily="82" charset="0"/>
              </a:rPr>
              <a:t> </a:t>
            </a:r>
            <a:r>
              <a:rPr lang="sv-SE" sz="1200" dirty="0">
                <a:solidFill>
                  <a:schemeClr val="accent1">
                    <a:lumMod val="40000"/>
                    <a:lumOff val="60000"/>
                  </a:schemeClr>
                </a:solidFill>
                <a:latin typeface="Bauhaus 93" pitchFamily="82" charset="0"/>
              </a:rPr>
              <a:t>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smtClean="0">
                <a:solidFill>
                  <a:schemeClr val="accent1">
                    <a:lumMod val="40000"/>
                    <a:lumOff val="60000"/>
                  </a:schemeClr>
                </a:solidFill>
                <a:latin typeface="Bauhaus 93" pitchFamily="82" charset="0"/>
              </a:rPr>
              <a:t>Squad</a:t>
            </a:r>
            <a:r>
              <a:rPr lang="sv-SE" sz="1200" dirty="0" smtClean="0">
                <a:solidFill>
                  <a:schemeClr val="accent1">
                    <a:lumMod val="40000"/>
                    <a:lumOff val="60000"/>
                  </a:schemeClr>
                </a:solidFill>
                <a:latin typeface="Bauhaus 93" pitchFamily="82" charset="0"/>
              </a:rPr>
              <a:t> </a:t>
            </a:r>
            <a:r>
              <a:rPr lang="sv-SE" sz="1200" dirty="0">
                <a:solidFill>
                  <a:schemeClr val="accent1">
                    <a:lumMod val="40000"/>
                    <a:lumOff val="60000"/>
                  </a:schemeClr>
                </a:solidFill>
                <a:latin typeface="Bauhaus 93" pitchFamily="82" charset="0"/>
              </a:rPr>
              <a:t>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smtClean="0">
                <a:solidFill>
                  <a:schemeClr val="accent1">
                    <a:lumMod val="40000"/>
                    <a:lumOff val="60000"/>
                  </a:schemeClr>
                </a:solidFill>
                <a:latin typeface="Bauhaus 93" pitchFamily="82" charset="0"/>
              </a:rPr>
              <a:t>Squad</a:t>
            </a:r>
            <a:r>
              <a:rPr lang="sv-SE" sz="1200" dirty="0" smtClean="0">
                <a:solidFill>
                  <a:schemeClr val="accent1">
                    <a:lumMod val="40000"/>
                    <a:lumOff val="60000"/>
                  </a:schemeClr>
                </a:solidFill>
                <a:latin typeface="Bauhaus 93" pitchFamily="82" charset="0"/>
              </a:rPr>
              <a:t> </a:t>
            </a:r>
            <a:r>
              <a:rPr lang="sv-SE" sz="1200" dirty="0">
                <a:solidFill>
                  <a:schemeClr val="accent1">
                    <a:lumMod val="40000"/>
                    <a:lumOff val="60000"/>
                  </a:schemeClr>
                </a:solidFill>
                <a:latin typeface="Bauhaus 93" pitchFamily="82" charset="0"/>
              </a:rPr>
              <a:t>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smtClean="0">
                <a:solidFill>
                  <a:schemeClr val="accent1">
                    <a:lumMod val="40000"/>
                    <a:lumOff val="60000"/>
                  </a:schemeClr>
                </a:solidFill>
                <a:latin typeface="Bauhaus 93" pitchFamily="82" charset="0"/>
              </a:rPr>
              <a:t>Squad</a:t>
            </a:r>
            <a:r>
              <a:rPr lang="sv-SE" sz="1200" dirty="0" smtClean="0">
                <a:solidFill>
                  <a:schemeClr val="accent1">
                    <a:lumMod val="40000"/>
                    <a:lumOff val="60000"/>
                  </a:schemeClr>
                </a:solidFill>
                <a:latin typeface="Bauhaus 93" pitchFamily="82" charset="0"/>
              </a:rPr>
              <a:t> </a:t>
            </a:r>
            <a:r>
              <a:rPr lang="sv-SE" sz="1200" dirty="0">
                <a:solidFill>
                  <a:schemeClr val="accent1">
                    <a:lumMod val="40000"/>
                    <a:lumOff val="60000"/>
                  </a:schemeClr>
                </a:solidFill>
                <a:latin typeface="Bauhaus 93" pitchFamily="82" charset="0"/>
              </a:rPr>
              <a:t>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smtClean="0">
                <a:solidFill>
                  <a:schemeClr val="accent1">
                    <a:lumMod val="40000"/>
                    <a:lumOff val="60000"/>
                  </a:schemeClr>
                </a:solidFill>
                <a:latin typeface="Bauhaus 93" pitchFamily="82" charset="0"/>
              </a:rPr>
              <a:t>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smtClean="0">
                <a:solidFill>
                  <a:schemeClr val="accent1">
                    <a:lumMod val="40000"/>
                    <a:lumOff val="60000"/>
                  </a:schemeClr>
                </a:solidFill>
                <a:latin typeface="Bauhaus 93" pitchFamily="82" charset="0"/>
              </a:rPr>
              <a:t>Squad</a:t>
            </a:r>
            <a:r>
              <a:rPr lang="sv-SE" sz="1200" dirty="0" smtClean="0">
                <a:solidFill>
                  <a:schemeClr val="accent1">
                    <a:lumMod val="40000"/>
                    <a:lumOff val="60000"/>
                  </a:schemeClr>
                </a:solidFill>
                <a:latin typeface="Bauhaus 93" pitchFamily="82" charset="0"/>
              </a:rPr>
              <a:t> </a:t>
            </a:r>
            <a:r>
              <a:rPr lang="sv-SE" sz="1200" dirty="0">
                <a:solidFill>
                  <a:schemeClr val="accent1">
                    <a:lumMod val="40000"/>
                    <a:lumOff val="60000"/>
                  </a:schemeClr>
                </a:solidFill>
                <a:latin typeface="Bauhaus 93" pitchFamily="82" charset="0"/>
              </a:rPr>
              <a:t>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a:t>
            </a:r>
            <a:r>
              <a:rPr lang="sv-SE" sz="1200" dirty="0" smtClean="0">
                <a:solidFill>
                  <a:schemeClr val="accent1">
                    <a:lumMod val="40000"/>
                    <a:lumOff val="60000"/>
                  </a:schemeClr>
                </a:solidFill>
                <a:latin typeface="Bauhaus 93" pitchFamily="82" charset="0"/>
              </a:rPr>
              <a:t>Check </a:t>
            </a:r>
            <a:r>
              <a:rPr lang="sv-SE" sz="1200" dirty="0" err="1" smtClean="0">
                <a:solidFill>
                  <a:schemeClr val="accent1">
                    <a:lumMod val="40000"/>
                    <a:lumOff val="60000"/>
                  </a:schemeClr>
                </a:solidFill>
                <a:latin typeface="Bauhaus 93" pitchFamily="82" charset="0"/>
              </a:rPr>
              <a:t>Squad</a:t>
            </a:r>
            <a:r>
              <a:rPr lang="sv-SE" sz="1200" dirty="0" smtClean="0">
                <a:solidFill>
                  <a:schemeClr val="accent1">
                    <a:lumMod val="40000"/>
                    <a:lumOff val="60000"/>
                  </a:schemeClr>
                </a:solidFill>
                <a:latin typeface="Bauhaus 93" pitchFamily="82" charset="0"/>
              </a:rPr>
              <a:t> </a:t>
            </a:r>
            <a:r>
              <a:rPr lang="sv-SE" sz="1200" dirty="0">
                <a:solidFill>
                  <a:schemeClr val="accent1">
                    <a:lumMod val="40000"/>
                    <a:lumOff val="60000"/>
                  </a:schemeClr>
                </a:solidFill>
                <a:latin typeface="Bauhaus 93" pitchFamily="82" charset="0"/>
              </a:rPr>
              <a:t>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r>
              <a:rPr lang="sv-SE" sz="1200" dirty="0" err="1">
                <a:solidFill>
                  <a:schemeClr val="accent1">
                    <a:lumMod val="40000"/>
                    <a:lumOff val="60000"/>
                  </a:schemeClr>
                </a:solidFill>
                <a:latin typeface="Bauhaus 93" pitchFamily="82" charset="0"/>
              </a:rPr>
              <a:t>Squad</a:t>
            </a:r>
            <a:r>
              <a:rPr lang="sv-SE" sz="1200" dirty="0">
                <a:solidFill>
                  <a:schemeClr val="accent1">
                    <a:lumMod val="40000"/>
                    <a:lumOff val="60000"/>
                  </a:schemeClr>
                </a:solidFill>
                <a:latin typeface="Bauhaus 93" pitchFamily="82" charset="0"/>
              </a:rPr>
              <a:t> Health Check </a:t>
            </a: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p:txBody>
      </p:sp>
    </p:spTree>
    <p:extLst>
      <p:ext uri="{BB962C8B-B14F-4D97-AF65-F5344CB8AC3E}">
        <p14:creationId xmlns:p14="http://schemas.microsoft.com/office/powerpoint/2010/main" val="47113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 3"/>
          <p:cNvGrpSpPr/>
          <p:nvPr/>
        </p:nvGrpSpPr>
        <p:grpSpPr>
          <a:xfrm>
            <a:off x="35728" y="105475"/>
            <a:ext cx="2088000" cy="3168000"/>
            <a:chOff x="20752" y="31522"/>
            <a:chExt cx="2088000" cy="3168000"/>
          </a:xfrm>
        </p:grpSpPr>
        <p:sp>
          <p:nvSpPr>
            <p:cNvPr id="5" name="Rektangel 4"/>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ktangel med rundade hörn 5"/>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extruta 6"/>
            <p:cNvSpPr txBox="1"/>
            <p:nvPr/>
          </p:nvSpPr>
          <p:spPr>
            <a:xfrm>
              <a:off x="83657" y="825475"/>
              <a:ext cx="1958960" cy="369332"/>
            </a:xfrm>
            <a:prstGeom prst="rect">
              <a:avLst/>
            </a:prstGeom>
            <a:noFill/>
          </p:spPr>
          <p:txBody>
            <a:bodyPr wrap="square" rtlCol="0">
              <a:spAutoFit/>
            </a:bodyPr>
            <a:lstStyle/>
            <a:p>
              <a:pPr algn="ctr"/>
              <a:r>
                <a:rPr lang="fr-FR" dirty="0" smtClean="0"/>
                <a:t>Processus adapté </a:t>
              </a:r>
              <a:endParaRPr lang="fr-FR" dirty="0"/>
            </a:p>
          </p:txBody>
        </p:sp>
        <p:sp>
          <p:nvSpPr>
            <p:cNvPr id="8" name="textruta 7"/>
            <p:cNvSpPr txBox="1"/>
            <p:nvPr/>
          </p:nvSpPr>
          <p:spPr>
            <a:xfrm>
              <a:off x="523869" y="1360889"/>
              <a:ext cx="1455843" cy="553998"/>
            </a:xfrm>
            <a:prstGeom prst="rect">
              <a:avLst/>
            </a:prstGeom>
            <a:noFill/>
          </p:spPr>
          <p:txBody>
            <a:bodyPr wrap="square" rtlCol="0">
              <a:spAutoFit/>
            </a:bodyPr>
            <a:lstStyle>
              <a:defPPr>
                <a:defRPr lang="sv-SE"/>
              </a:defPPr>
              <a:lvl1pPr>
                <a:defRPr sz="1000">
                  <a:latin typeface="DIN Alternate" charset="0"/>
                  <a:ea typeface="DIN Alternate" charset="0"/>
                  <a:cs typeface="DIN Alternate" charset="0"/>
                </a:defRPr>
              </a:lvl1pPr>
            </a:lstStyle>
            <a:p>
              <a:r>
                <a:rPr lang="fr-FR" dirty="0"/>
                <a:t>Notre façon de travailler nous correspond tout à fait ! </a:t>
              </a:r>
            </a:p>
          </p:txBody>
        </p:sp>
        <p:sp>
          <p:nvSpPr>
            <p:cNvPr id="11" name="Rektangel 10"/>
            <p:cNvSpPr/>
            <p:nvPr/>
          </p:nvSpPr>
          <p:spPr>
            <a:xfrm>
              <a:off x="539552" y="2274927"/>
              <a:ext cx="1440160" cy="415498"/>
            </a:xfrm>
            <a:prstGeom prst="rect">
              <a:avLst/>
            </a:prstGeom>
            <a:noFill/>
          </p:spPr>
          <p:txBody>
            <a:bodyPr wrap="square" rtlCol="0">
              <a:spAutoFit/>
            </a:bodyPr>
            <a:lstStyle/>
            <a:p>
              <a:r>
                <a:rPr lang="fr-FR" sz="1000" dirty="0">
                  <a:latin typeface="DIN Alternate" charset="0"/>
                  <a:ea typeface="DIN Alternate" charset="0"/>
                  <a:cs typeface="DIN Alternate" charset="0"/>
                </a:rPr>
                <a:t>Notre façon de travailler est ridicule ! </a:t>
              </a:r>
            </a:p>
          </p:txBody>
        </p:sp>
      </p:grpSp>
      <p:grpSp>
        <p:nvGrpSpPr>
          <p:cNvPr id="13" name="Grupp 12"/>
          <p:cNvGrpSpPr/>
          <p:nvPr/>
        </p:nvGrpSpPr>
        <p:grpSpPr>
          <a:xfrm>
            <a:off x="2339752" y="105827"/>
            <a:ext cx="2088000" cy="3168000"/>
            <a:chOff x="20752" y="31522"/>
            <a:chExt cx="2088000" cy="3168000"/>
          </a:xfrm>
        </p:grpSpPr>
        <p:sp>
          <p:nvSpPr>
            <p:cNvPr id="14" name="Rektangel 1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ktangel med rundade hörn 1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textruta 15"/>
            <p:cNvSpPr txBox="1"/>
            <p:nvPr/>
          </p:nvSpPr>
          <p:spPr>
            <a:xfrm>
              <a:off x="83657" y="753115"/>
              <a:ext cx="1958960" cy="369332"/>
            </a:xfrm>
            <a:prstGeom prst="rect">
              <a:avLst/>
            </a:prstGeom>
            <a:noFill/>
          </p:spPr>
          <p:txBody>
            <a:bodyPr wrap="square" rtlCol="0">
              <a:spAutoFit/>
            </a:bodyPr>
            <a:lstStyle/>
            <a:p>
              <a:pPr algn="ctr"/>
              <a:r>
                <a:rPr lang="fr-FR" dirty="0" smtClean="0"/>
                <a:t>Support</a:t>
              </a:r>
            </a:p>
          </p:txBody>
        </p:sp>
        <p:sp>
          <p:nvSpPr>
            <p:cNvPr id="17" name="textruta 16"/>
            <p:cNvSpPr txBox="1"/>
            <p:nvPr/>
          </p:nvSpPr>
          <p:spPr>
            <a:xfrm>
              <a:off x="460362" y="1182633"/>
              <a:ext cx="1580871" cy="707886"/>
            </a:xfrm>
            <a:prstGeom prst="rect">
              <a:avLst/>
            </a:prstGeom>
            <a:noFill/>
          </p:spPr>
          <p:txBody>
            <a:bodyPr wrap="square" rtlCol="0">
              <a:spAutoFit/>
            </a:bodyPr>
            <a:lstStyle>
              <a:defPPr>
                <a:defRPr lang="sv-SE"/>
              </a:defPPr>
              <a:lvl1pPr>
                <a:defRPr sz="1000">
                  <a:latin typeface="DIN Alternate" charset="0"/>
                  <a:ea typeface="DIN Alternate" charset="0"/>
                  <a:cs typeface="DIN Alternate" charset="0"/>
                </a:defRPr>
              </a:lvl1pPr>
            </a:lstStyle>
            <a:p>
              <a:r>
                <a:rPr lang="fr-FR" dirty="0"/>
                <a:t>Nous obtenons toujours du support et de l’aide de nos sponsors dès que nous le demandons. </a:t>
              </a:r>
            </a:p>
          </p:txBody>
        </p:sp>
        <p:sp>
          <p:nvSpPr>
            <p:cNvPr id="20" name="Rektangel 19"/>
            <p:cNvSpPr/>
            <p:nvPr/>
          </p:nvSpPr>
          <p:spPr>
            <a:xfrm>
              <a:off x="481848" y="1978992"/>
              <a:ext cx="1623674" cy="1015663"/>
            </a:xfrm>
            <a:prstGeom prst="rect">
              <a:avLst/>
            </a:prstGeom>
            <a:noFill/>
          </p:spPr>
          <p:txBody>
            <a:bodyPr wrap="square" rtlCol="0">
              <a:spAutoFit/>
            </a:bodyPr>
            <a:lstStyle/>
            <a:p>
              <a:r>
                <a:rPr lang="fr-FR" sz="1000" dirty="0">
                  <a:latin typeface="DIN Alternate" charset="0"/>
                  <a:ea typeface="DIN Alternate" charset="0"/>
                  <a:cs typeface="DIN Alternate" charset="0"/>
                </a:rPr>
                <a:t>Nous sommes régulièrement bloqués car nous ne pouvons obtenir du soutien et de l’aide de la part de nos sponsor quand nous le demandons.</a:t>
              </a:r>
            </a:p>
          </p:txBody>
        </p:sp>
      </p:grpSp>
      <p:grpSp>
        <p:nvGrpSpPr>
          <p:cNvPr id="22" name="Grupp 21"/>
          <p:cNvGrpSpPr/>
          <p:nvPr/>
        </p:nvGrpSpPr>
        <p:grpSpPr>
          <a:xfrm>
            <a:off x="4644008" y="106842"/>
            <a:ext cx="2088000" cy="3168000"/>
            <a:chOff x="20752" y="31522"/>
            <a:chExt cx="2088000" cy="3168000"/>
          </a:xfrm>
        </p:grpSpPr>
        <p:sp>
          <p:nvSpPr>
            <p:cNvPr id="23" name="Rektangel 2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ktangel med rundade hörn 2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textruta 24"/>
            <p:cNvSpPr txBox="1"/>
            <p:nvPr/>
          </p:nvSpPr>
          <p:spPr>
            <a:xfrm>
              <a:off x="83657" y="752100"/>
              <a:ext cx="1958960" cy="369332"/>
            </a:xfrm>
            <a:prstGeom prst="rect">
              <a:avLst/>
            </a:prstGeom>
            <a:noFill/>
          </p:spPr>
          <p:txBody>
            <a:bodyPr wrap="square" rtlCol="0">
              <a:spAutoFit/>
            </a:bodyPr>
            <a:lstStyle/>
            <a:p>
              <a:pPr algn="ctr"/>
              <a:r>
                <a:rPr lang="fr-FR" dirty="0"/>
                <a:t>Travail </a:t>
              </a:r>
              <a:r>
                <a:rPr lang="fr-FR" dirty="0" smtClean="0"/>
                <a:t>d’équipe </a:t>
              </a:r>
              <a:endParaRPr lang="fr-FR" dirty="0"/>
            </a:p>
          </p:txBody>
        </p:sp>
        <p:sp>
          <p:nvSpPr>
            <p:cNvPr id="26" name="textruta 25"/>
            <p:cNvSpPr txBox="1"/>
            <p:nvPr/>
          </p:nvSpPr>
          <p:spPr>
            <a:xfrm>
              <a:off x="460361" y="1147500"/>
              <a:ext cx="1580873" cy="861774"/>
            </a:xfrm>
            <a:prstGeom prst="rect">
              <a:avLst/>
            </a:prstGeom>
            <a:noFill/>
          </p:spPr>
          <p:txBody>
            <a:bodyPr wrap="square" rtlCol="0">
              <a:spAutoFit/>
            </a:bodyPr>
            <a:lstStyle>
              <a:defPPr>
                <a:defRPr lang="sv-SE"/>
              </a:defPPr>
              <a:lvl1pPr>
                <a:defRPr sz="1000">
                  <a:latin typeface="DIN Alternate" charset="0"/>
                  <a:ea typeface="DIN Alternate" charset="0"/>
                  <a:cs typeface="DIN Alternate" charset="0"/>
                </a:defRPr>
              </a:lvl1pPr>
            </a:lstStyle>
            <a:p>
              <a:r>
                <a:rPr lang="fr-FR" dirty="0"/>
                <a:t>Nous sommes un groupe qui a vraiment pris une forme d’équipe, avec un niveau de collaboration extraordinaire. </a:t>
              </a:r>
            </a:p>
          </p:txBody>
        </p:sp>
        <p:sp>
          <p:nvSpPr>
            <p:cNvPr id="29" name="Rektangel 28"/>
            <p:cNvSpPr/>
            <p:nvPr/>
          </p:nvSpPr>
          <p:spPr>
            <a:xfrm>
              <a:off x="409268" y="2057536"/>
              <a:ext cx="1696253" cy="861774"/>
            </a:xfrm>
            <a:prstGeom prst="rect">
              <a:avLst/>
            </a:prstGeom>
            <a:noFill/>
          </p:spPr>
          <p:txBody>
            <a:bodyPr wrap="square" rtlCol="0">
              <a:spAutoFit/>
            </a:bodyPr>
            <a:lstStyle/>
            <a:p>
              <a:r>
                <a:rPr lang="fr-FR" sz="1000" dirty="0">
                  <a:latin typeface="DIN Alternate" charset="0"/>
                  <a:ea typeface="DIN Alternate" charset="0"/>
                  <a:cs typeface="DIN Alternate" charset="0"/>
                </a:rPr>
                <a:t>Nous sommes une bande d’individus qui ne se connaissent pas et nous ne sous soucions pas de savoir ce que les autres font.</a:t>
              </a:r>
            </a:p>
          </p:txBody>
        </p:sp>
      </p:grpSp>
      <p:pic>
        <p:nvPicPr>
          <p:cNvPr id="2050" name="Picture 2" descr="http://www.aspbi.com/wp-content/uploads/2013/12/Business-Process-Managemen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496" b="15236"/>
          <a:stretch/>
        </p:blipFill>
        <p:spPr bwMode="auto">
          <a:xfrm>
            <a:off x="473317" y="259601"/>
            <a:ext cx="1153590" cy="564845"/>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http://www.iqsol.biz/uploads/pics/support_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921" t="5424" r="14787" b="4282"/>
          <a:stretch/>
        </p:blipFill>
        <p:spPr bwMode="auto">
          <a:xfrm>
            <a:off x="3135453" y="283623"/>
            <a:ext cx="496599" cy="5168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http://heroized.com/wp-content/uploads/2013/02/tig-team.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289" b="2410"/>
          <a:stretch/>
        </p:blipFill>
        <p:spPr bwMode="auto">
          <a:xfrm>
            <a:off x="5214799" y="200018"/>
            <a:ext cx="1003603" cy="56468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4" name="Grupp 53"/>
          <p:cNvGrpSpPr/>
          <p:nvPr/>
        </p:nvGrpSpPr>
        <p:grpSpPr>
          <a:xfrm>
            <a:off x="389896" y="3102684"/>
            <a:ext cx="1368152" cy="72008"/>
            <a:chOff x="395536" y="3044823"/>
            <a:chExt cx="1368152" cy="72008"/>
          </a:xfrm>
        </p:grpSpPr>
        <p:sp>
          <p:nvSpPr>
            <p:cNvPr id="55" name="Rektangel 5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56" name="Rektangel 5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57" name="Rektangel 5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grpSp>
        <p:nvGrpSpPr>
          <p:cNvPr id="58" name="Grupp 57"/>
          <p:cNvGrpSpPr/>
          <p:nvPr/>
        </p:nvGrpSpPr>
        <p:grpSpPr>
          <a:xfrm>
            <a:off x="2699677" y="3102684"/>
            <a:ext cx="1368152" cy="72008"/>
            <a:chOff x="395536" y="3044823"/>
            <a:chExt cx="1368152" cy="72008"/>
          </a:xfrm>
        </p:grpSpPr>
        <p:sp>
          <p:nvSpPr>
            <p:cNvPr id="59" name="Rektangel 5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60" name="Rektangel 5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61" name="Rektangel 6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grpSp>
        <p:nvGrpSpPr>
          <p:cNvPr id="74" name="Grupp 73"/>
          <p:cNvGrpSpPr/>
          <p:nvPr/>
        </p:nvGrpSpPr>
        <p:grpSpPr>
          <a:xfrm>
            <a:off x="5032524" y="3102684"/>
            <a:ext cx="1368152" cy="72008"/>
            <a:chOff x="395536" y="3044823"/>
            <a:chExt cx="1368152" cy="72008"/>
          </a:xfrm>
        </p:grpSpPr>
        <p:sp>
          <p:nvSpPr>
            <p:cNvPr id="75" name="Rektangel 7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76" name="Rektangel 7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77" name="Rektangel 7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pic>
        <p:nvPicPr>
          <p:cNvPr id="4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16608" y="227687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19998" y="1412776"/>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522653" y="227687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4"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526043" y="1340768"/>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4826909" y="223863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4830299" y="1374540"/>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47" name="Grupp 42"/>
          <p:cNvGrpSpPr/>
          <p:nvPr/>
        </p:nvGrpSpPr>
        <p:grpSpPr>
          <a:xfrm>
            <a:off x="6948264" y="103686"/>
            <a:ext cx="2088000" cy="3168000"/>
            <a:chOff x="20752" y="31522"/>
            <a:chExt cx="2088000" cy="3168000"/>
          </a:xfrm>
        </p:grpSpPr>
        <p:sp>
          <p:nvSpPr>
            <p:cNvPr id="48" name="Rektangel 4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ktangel med rundade hörn 4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textruta 45"/>
            <p:cNvSpPr txBox="1"/>
            <p:nvPr/>
          </p:nvSpPr>
          <p:spPr>
            <a:xfrm>
              <a:off x="83657" y="608975"/>
              <a:ext cx="1958960" cy="369332"/>
            </a:xfrm>
            <a:prstGeom prst="rect">
              <a:avLst/>
            </a:prstGeom>
            <a:noFill/>
          </p:spPr>
          <p:txBody>
            <a:bodyPr wrap="square" rtlCol="0">
              <a:spAutoFit/>
            </a:bodyPr>
            <a:lstStyle/>
            <a:p>
              <a:pPr algn="ctr"/>
              <a:endParaRPr lang="fr-FR" dirty="0" smtClean="0"/>
            </a:p>
          </p:txBody>
        </p:sp>
        <p:sp>
          <p:nvSpPr>
            <p:cNvPr id="51" name="textruta 46"/>
            <p:cNvSpPr txBox="1"/>
            <p:nvPr/>
          </p:nvSpPr>
          <p:spPr>
            <a:xfrm>
              <a:off x="523869" y="1255306"/>
              <a:ext cx="1455843" cy="253916"/>
            </a:xfrm>
            <a:prstGeom prst="rect">
              <a:avLst/>
            </a:prstGeom>
            <a:noFill/>
          </p:spPr>
          <p:txBody>
            <a:bodyPr wrap="square" rtlCol="0">
              <a:spAutoFit/>
            </a:bodyPr>
            <a:lstStyle/>
            <a:p>
              <a:endParaRPr lang="fr-FR" sz="1050" dirty="0" smtClean="0">
                <a:latin typeface="Garamond" pitchFamily="18" charset="0"/>
              </a:endParaRPr>
            </a:p>
          </p:txBody>
        </p:sp>
        <p:sp>
          <p:nvSpPr>
            <p:cNvPr id="52" name="Rektangel 49"/>
            <p:cNvSpPr/>
            <p:nvPr/>
          </p:nvSpPr>
          <p:spPr>
            <a:xfrm>
              <a:off x="539552" y="2190393"/>
              <a:ext cx="1440160" cy="253916"/>
            </a:xfrm>
            <a:prstGeom prst="rect">
              <a:avLst/>
            </a:prstGeom>
            <a:noFill/>
          </p:spPr>
          <p:txBody>
            <a:bodyPr wrap="square" rtlCol="0">
              <a:spAutoFit/>
            </a:bodyPr>
            <a:lstStyle/>
            <a:p>
              <a:endParaRPr lang="fr-FR" sz="1050" dirty="0" smtClean="0">
                <a:latin typeface="Garamond" pitchFamily="18" charset="0"/>
              </a:endParaRPr>
            </a:p>
          </p:txBody>
        </p:sp>
      </p:grpSp>
      <p:grpSp>
        <p:nvGrpSpPr>
          <p:cNvPr id="62" name="Grupp 163"/>
          <p:cNvGrpSpPr/>
          <p:nvPr/>
        </p:nvGrpSpPr>
        <p:grpSpPr>
          <a:xfrm>
            <a:off x="7308188" y="3103533"/>
            <a:ext cx="1368152" cy="72008"/>
            <a:chOff x="395536" y="3044823"/>
            <a:chExt cx="1368152" cy="72008"/>
          </a:xfrm>
        </p:grpSpPr>
        <p:sp>
          <p:nvSpPr>
            <p:cNvPr id="63" name="Rektangel 16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64" name="Rektangel 16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65" name="Rektangel 16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pic>
        <p:nvPicPr>
          <p:cNvPr id="6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7131166" y="233558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7134556" y="1340768"/>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68" name="Grupp 51"/>
          <p:cNvGrpSpPr/>
          <p:nvPr/>
        </p:nvGrpSpPr>
        <p:grpSpPr>
          <a:xfrm>
            <a:off x="35496" y="3573368"/>
            <a:ext cx="2088000" cy="3168000"/>
            <a:chOff x="20752" y="31522"/>
            <a:chExt cx="2088000" cy="3168000"/>
          </a:xfrm>
        </p:grpSpPr>
        <p:sp>
          <p:nvSpPr>
            <p:cNvPr id="69" name="Rektangel 5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0" name="Rektangel med rundade hörn 5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 name="textruta 54"/>
            <p:cNvSpPr txBox="1"/>
            <p:nvPr/>
          </p:nvSpPr>
          <p:spPr>
            <a:xfrm>
              <a:off x="83657" y="813966"/>
              <a:ext cx="1958960" cy="369332"/>
            </a:xfrm>
            <a:prstGeom prst="rect">
              <a:avLst/>
            </a:prstGeom>
            <a:noFill/>
          </p:spPr>
          <p:txBody>
            <a:bodyPr wrap="square" rtlCol="0">
              <a:spAutoFit/>
            </a:bodyPr>
            <a:lstStyle/>
            <a:p>
              <a:pPr algn="ctr"/>
              <a:endParaRPr lang="fr-FR" dirty="0"/>
            </a:p>
          </p:txBody>
        </p:sp>
        <p:sp>
          <p:nvSpPr>
            <p:cNvPr id="72" name="textruta 55"/>
            <p:cNvSpPr txBox="1"/>
            <p:nvPr/>
          </p:nvSpPr>
          <p:spPr>
            <a:xfrm>
              <a:off x="523869" y="1197199"/>
              <a:ext cx="1455843" cy="253916"/>
            </a:xfrm>
            <a:prstGeom prst="rect">
              <a:avLst/>
            </a:prstGeom>
            <a:noFill/>
          </p:spPr>
          <p:txBody>
            <a:bodyPr wrap="square" rtlCol="0">
              <a:spAutoFit/>
            </a:bodyPr>
            <a:lstStyle/>
            <a:p>
              <a:endParaRPr lang="fr-FR" sz="1050" dirty="0" smtClean="0">
                <a:latin typeface="Garamond" pitchFamily="18" charset="0"/>
              </a:endParaRPr>
            </a:p>
          </p:txBody>
        </p:sp>
        <p:sp>
          <p:nvSpPr>
            <p:cNvPr id="73" name="Rektangel 58"/>
            <p:cNvSpPr/>
            <p:nvPr/>
          </p:nvSpPr>
          <p:spPr>
            <a:xfrm>
              <a:off x="539552" y="2222878"/>
              <a:ext cx="1440160" cy="253916"/>
            </a:xfrm>
            <a:prstGeom prst="rect">
              <a:avLst/>
            </a:prstGeom>
            <a:noFill/>
          </p:spPr>
          <p:txBody>
            <a:bodyPr wrap="square" rtlCol="0">
              <a:spAutoFit/>
            </a:bodyPr>
            <a:lstStyle/>
            <a:p>
              <a:endParaRPr lang="fr-FR" sz="1050" dirty="0" smtClean="0">
                <a:latin typeface="Garamond" pitchFamily="18" charset="0"/>
              </a:endParaRPr>
            </a:p>
          </p:txBody>
        </p:sp>
      </p:grpSp>
      <p:grpSp>
        <p:nvGrpSpPr>
          <p:cNvPr id="78" name="Grupp 61"/>
          <p:cNvGrpSpPr/>
          <p:nvPr/>
        </p:nvGrpSpPr>
        <p:grpSpPr>
          <a:xfrm>
            <a:off x="2338369" y="3573368"/>
            <a:ext cx="2088000" cy="3168000"/>
            <a:chOff x="20752" y="31522"/>
            <a:chExt cx="2088000" cy="3168000"/>
          </a:xfrm>
        </p:grpSpPr>
        <p:sp>
          <p:nvSpPr>
            <p:cNvPr id="79" name="Rektangel 6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 name="Rektangel med rundade hörn 6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 name="textruta 64"/>
            <p:cNvSpPr txBox="1"/>
            <p:nvPr/>
          </p:nvSpPr>
          <p:spPr>
            <a:xfrm>
              <a:off x="83657" y="813966"/>
              <a:ext cx="1958960" cy="369332"/>
            </a:xfrm>
            <a:prstGeom prst="rect">
              <a:avLst/>
            </a:prstGeom>
            <a:noFill/>
          </p:spPr>
          <p:txBody>
            <a:bodyPr wrap="square" rtlCol="0">
              <a:spAutoFit/>
            </a:bodyPr>
            <a:lstStyle/>
            <a:p>
              <a:pPr algn="ctr"/>
              <a:endParaRPr lang="fr-FR" dirty="0"/>
            </a:p>
          </p:txBody>
        </p:sp>
        <p:sp>
          <p:nvSpPr>
            <p:cNvPr id="82" name="textruta 65"/>
            <p:cNvSpPr txBox="1"/>
            <p:nvPr/>
          </p:nvSpPr>
          <p:spPr>
            <a:xfrm>
              <a:off x="523869" y="1197199"/>
              <a:ext cx="1455843" cy="253916"/>
            </a:xfrm>
            <a:prstGeom prst="rect">
              <a:avLst/>
            </a:prstGeom>
            <a:noFill/>
          </p:spPr>
          <p:txBody>
            <a:bodyPr wrap="square" rtlCol="0">
              <a:spAutoFit/>
            </a:bodyPr>
            <a:lstStyle/>
            <a:p>
              <a:endParaRPr lang="fr-FR" sz="1050" dirty="0" smtClean="0">
                <a:latin typeface="Garamond" pitchFamily="18" charset="0"/>
              </a:endParaRPr>
            </a:p>
          </p:txBody>
        </p:sp>
        <p:sp>
          <p:nvSpPr>
            <p:cNvPr id="83" name="Rektangel 68"/>
            <p:cNvSpPr/>
            <p:nvPr/>
          </p:nvSpPr>
          <p:spPr>
            <a:xfrm>
              <a:off x="539552" y="1864579"/>
              <a:ext cx="1440160" cy="253916"/>
            </a:xfrm>
            <a:prstGeom prst="rect">
              <a:avLst/>
            </a:prstGeom>
            <a:noFill/>
          </p:spPr>
          <p:txBody>
            <a:bodyPr wrap="square" rtlCol="0">
              <a:spAutoFit/>
            </a:bodyPr>
            <a:lstStyle/>
            <a:p>
              <a:endParaRPr lang="fr-FR" sz="1050" dirty="0" smtClean="0">
                <a:latin typeface="Garamond" pitchFamily="18" charset="0"/>
              </a:endParaRPr>
            </a:p>
          </p:txBody>
        </p:sp>
      </p:grpSp>
      <p:grpSp>
        <p:nvGrpSpPr>
          <p:cNvPr id="84" name="Grupp 71"/>
          <p:cNvGrpSpPr/>
          <p:nvPr/>
        </p:nvGrpSpPr>
        <p:grpSpPr>
          <a:xfrm>
            <a:off x="4642625" y="3573368"/>
            <a:ext cx="2088000" cy="3168000"/>
            <a:chOff x="20752" y="31522"/>
            <a:chExt cx="2088000" cy="3168000"/>
          </a:xfrm>
        </p:grpSpPr>
        <p:sp>
          <p:nvSpPr>
            <p:cNvPr id="85" name="Rektangel 7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6" name="Rektangel med rundade hörn 7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textruta 74"/>
            <p:cNvSpPr txBox="1"/>
            <p:nvPr/>
          </p:nvSpPr>
          <p:spPr>
            <a:xfrm>
              <a:off x="83657" y="741958"/>
              <a:ext cx="1958960" cy="369332"/>
            </a:xfrm>
            <a:prstGeom prst="rect">
              <a:avLst/>
            </a:prstGeom>
            <a:noFill/>
          </p:spPr>
          <p:txBody>
            <a:bodyPr wrap="square" rtlCol="0">
              <a:spAutoFit/>
            </a:bodyPr>
            <a:lstStyle/>
            <a:p>
              <a:pPr algn="ctr"/>
              <a:endParaRPr lang="fr-FR" dirty="0" smtClean="0"/>
            </a:p>
          </p:txBody>
        </p:sp>
        <p:sp>
          <p:nvSpPr>
            <p:cNvPr id="88" name="textruta 75"/>
            <p:cNvSpPr txBox="1"/>
            <p:nvPr/>
          </p:nvSpPr>
          <p:spPr>
            <a:xfrm>
              <a:off x="523869" y="1107624"/>
              <a:ext cx="1455843" cy="253916"/>
            </a:xfrm>
            <a:prstGeom prst="rect">
              <a:avLst/>
            </a:prstGeom>
            <a:noFill/>
          </p:spPr>
          <p:txBody>
            <a:bodyPr wrap="square" rtlCol="0">
              <a:spAutoFit/>
            </a:bodyPr>
            <a:lstStyle/>
            <a:p>
              <a:endParaRPr lang="fr-FR" sz="1050" dirty="0" smtClean="0">
                <a:latin typeface="Garamond" pitchFamily="18" charset="0"/>
              </a:endParaRPr>
            </a:p>
          </p:txBody>
        </p:sp>
        <p:sp>
          <p:nvSpPr>
            <p:cNvPr id="89" name="Rektangel 78"/>
            <p:cNvSpPr/>
            <p:nvPr/>
          </p:nvSpPr>
          <p:spPr>
            <a:xfrm>
              <a:off x="539552" y="2026162"/>
              <a:ext cx="1440160" cy="253916"/>
            </a:xfrm>
            <a:prstGeom prst="rect">
              <a:avLst/>
            </a:prstGeom>
            <a:noFill/>
          </p:spPr>
          <p:txBody>
            <a:bodyPr wrap="square" rtlCol="0">
              <a:spAutoFit/>
            </a:bodyPr>
            <a:lstStyle/>
            <a:p>
              <a:endParaRPr lang="fr-FR" sz="1050" dirty="0" smtClean="0">
                <a:latin typeface="Garamond" pitchFamily="18" charset="0"/>
              </a:endParaRPr>
            </a:p>
          </p:txBody>
        </p:sp>
      </p:grpSp>
      <p:grpSp>
        <p:nvGrpSpPr>
          <p:cNvPr id="90" name="Grupp 80"/>
          <p:cNvGrpSpPr/>
          <p:nvPr/>
        </p:nvGrpSpPr>
        <p:grpSpPr>
          <a:xfrm>
            <a:off x="6948496" y="3573016"/>
            <a:ext cx="2088000" cy="3168000"/>
            <a:chOff x="20752" y="31522"/>
            <a:chExt cx="2088000" cy="3168000"/>
          </a:xfrm>
        </p:grpSpPr>
        <p:sp>
          <p:nvSpPr>
            <p:cNvPr id="91" name="Rektangel 81"/>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Rektangel med rundade hörn 82"/>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3" name="textruta 83"/>
            <p:cNvSpPr txBox="1"/>
            <p:nvPr/>
          </p:nvSpPr>
          <p:spPr>
            <a:xfrm>
              <a:off x="83657" y="742310"/>
              <a:ext cx="1958960" cy="369332"/>
            </a:xfrm>
            <a:prstGeom prst="rect">
              <a:avLst/>
            </a:prstGeom>
            <a:noFill/>
          </p:spPr>
          <p:txBody>
            <a:bodyPr wrap="square" rtlCol="0">
              <a:spAutoFit/>
            </a:bodyPr>
            <a:lstStyle/>
            <a:p>
              <a:pPr algn="ctr"/>
              <a:endParaRPr lang="fr-FR" dirty="0" smtClean="0"/>
            </a:p>
          </p:txBody>
        </p:sp>
        <p:sp>
          <p:nvSpPr>
            <p:cNvPr id="94" name="textruta 84"/>
            <p:cNvSpPr txBox="1"/>
            <p:nvPr/>
          </p:nvSpPr>
          <p:spPr>
            <a:xfrm>
              <a:off x="523869" y="1126208"/>
              <a:ext cx="1455843" cy="253916"/>
            </a:xfrm>
            <a:prstGeom prst="rect">
              <a:avLst/>
            </a:prstGeom>
            <a:noFill/>
          </p:spPr>
          <p:txBody>
            <a:bodyPr wrap="square" rtlCol="0">
              <a:spAutoFit/>
            </a:bodyPr>
            <a:lstStyle/>
            <a:p>
              <a:endParaRPr lang="fr-FR" sz="1050" dirty="0" smtClean="0">
                <a:latin typeface="Garamond" pitchFamily="18" charset="0"/>
              </a:endParaRPr>
            </a:p>
          </p:txBody>
        </p:sp>
        <p:sp>
          <p:nvSpPr>
            <p:cNvPr id="95" name="Rektangel 87"/>
            <p:cNvSpPr/>
            <p:nvPr/>
          </p:nvSpPr>
          <p:spPr>
            <a:xfrm>
              <a:off x="539552" y="1864579"/>
              <a:ext cx="1440160" cy="253916"/>
            </a:xfrm>
            <a:prstGeom prst="rect">
              <a:avLst/>
            </a:prstGeom>
            <a:noFill/>
          </p:spPr>
          <p:txBody>
            <a:bodyPr wrap="square" rtlCol="0">
              <a:spAutoFit/>
            </a:bodyPr>
            <a:lstStyle/>
            <a:p>
              <a:endParaRPr lang="fr-FR" sz="1050" dirty="0" smtClean="0">
                <a:latin typeface="Garamond" pitchFamily="18" charset="0"/>
              </a:endParaRPr>
            </a:p>
          </p:txBody>
        </p:sp>
      </p:grpSp>
      <p:grpSp>
        <p:nvGrpSpPr>
          <p:cNvPr id="100" name="Grupp 179"/>
          <p:cNvGrpSpPr/>
          <p:nvPr/>
        </p:nvGrpSpPr>
        <p:grpSpPr>
          <a:xfrm>
            <a:off x="7308304" y="6568849"/>
            <a:ext cx="1368152" cy="72008"/>
            <a:chOff x="395536" y="3044823"/>
            <a:chExt cx="1368152" cy="72008"/>
          </a:xfrm>
        </p:grpSpPr>
        <p:sp>
          <p:nvSpPr>
            <p:cNvPr id="101" name="Rektangel 18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102" name="Rektangel 18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103" name="Rektangel 18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grpSp>
        <p:nvGrpSpPr>
          <p:cNvPr id="104" name="Grupp 183"/>
          <p:cNvGrpSpPr/>
          <p:nvPr/>
        </p:nvGrpSpPr>
        <p:grpSpPr>
          <a:xfrm>
            <a:off x="5000934" y="6568849"/>
            <a:ext cx="1368152" cy="72008"/>
            <a:chOff x="395536" y="3044823"/>
            <a:chExt cx="1368152" cy="72008"/>
          </a:xfrm>
        </p:grpSpPr>
        <p:sp>
          <p:nvSpPr>
            <p:cNvPr id="105" name="Rektangel 18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106" name="Rektangel 18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107" name="Rektangel 18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grpSp>
        <p:nvGrpSpPr>
          <p:cNvPr id="108" name="Grupp 187"/>
          <p:cNvGrpSpPr/>
          <p:nvPr/>
        </p:nvGrpSpPr>
        <p:grpSpPr>
          <a:xfrm>
            <a:off x="2686976" y="6568849"/>
            <a:ext cx="1368152" cy="72008"/>
            <a:chOff x="395536" y="3044823"/>
            <a:chExt cx="1368152" cy="72008"/>
          </a:xfrm>
        </p:grpSpPr>
        <p:sp>
          <p:nvSpPr>
            <p:cNvPr id="109" name="Rektangel 18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110" name="Rektangel 18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111" name="Rektangel 19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grpSp>
        <p:nvGrpSpPr>
          <p:cNvPr id="112" name="Grupp 191"/>
          <p:cNvGrpSpPr/>
          <p:nvPr/>
        </p:nvGrpSpPr>
        <p:grpSpPr>
          <a:xfrm>
            <a:off x="380676" y="6568849"/>
            <a:ext cx="1368152" cy="72008"/>
            <a:chOff x="395536" y="3044823"/>
            <a:chExt cx="1368152" cy="72008"/>
          </a:xfrm>
        </p:grpSpPr>
        <p:sp>
          <p:nvSpPr>
            <p:cNvPr id="113" name="Rektangel 192"/>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SQUAD</a:t>
              </a:r>
              <a:endParaRPr lang="fr-FR" sz="600" b="1" dirty="0"/>
            </a:p>
          </p:txBody>
        </p:sp>
        <p:sp>
          <p:nvSpPr>
            <p:cNvPr id="114" name="Rektangel 193"/>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HEALTH</a:t>
              </a:r>
              <a:endParaRPr lang="fr-FR" b="1" dirty="0"/>
            </a:p>
          </p:txBody>
        </p:sp>
        <p:sp>
          <p:nvSpPr>
            <p:cNvPr id="115" name="Rektangel 194"/>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smtClean="0"/>
                <a:t>CHECK</a:t>
              </a:r>
              <a:endParaRPr lang="fr-FR" sz="600" b="1" dirty="0"/>
            </a:p>
          </p:txBody>
        </p:sp>
      </p:grpSp>
      <p:pic>
        <p:nvPicPr>
          <p:cNvPr id="11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7131398" y="5695020"/>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7"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7134788"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4827141" y="5661248"/>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9"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4830531"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536110" y="5695020"/>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539500" y="47971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18398" y="5695020"/>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21788" y="483092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31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smtClean="0">
                <a:solidFill>
                  <a:schemeClr val="accent1">
                    <a:lumMod val="40000"/>
                    <a:lumOff val="60000"/>
                  </a:schemeClr>
                </a:solidFill>
                <a:latin typeface="Bauhaus 93" pitchFamily="82" charset="0"/>
              </a:rPr>
              <a:t>Squad </a:t>
            </a:r>
            <a:r>
              <a:rPr lang="sv-SE" sz="1200">
                <a:solidFill>
                  <a:schemeClr val="accent1">
                    <a:lumMod val="40000"/>
                    <a:lumOff val="60000"/>
                  </a:schemeClr>
                </a:solidFill>
                <a:latin typeface="Bauhaus 93" pitchFamily="82" charset="0"/>
              </a:rPr>
              <a:t>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a:t>
            </a:r>
            <a:r>
              <a:rPr lang="sv-SE" sz="1200" smtClean="0">
                <a:solidFill>
                  <a:schemeClr val="accent1">
                    <a:lumMod val="40000"/>
                    <a:lumOff val="60000"/>
                  </a:schemeClr>
                </a:solidFill>
                <a:latin typeface="Bauhaus 93" pitchFamily="82" charset="0"/>
              </a:rPr>
              <a:t>Check Squad </a:t>
            </a:r>
            <a:r>
              <a:rPr lang="sv-SE" sz="1200">
                <a:solidFill>
                  <a:schemeClr val="accent1">
                    <a:lumMod val="40000"/>
                    <a:lumOff val="60000"/>
                  </a:schemeClr>
                </a:solidFill>
                <a:latin typeface="Bauhaus 93" pitchFamily="82" charset="0"/>
              </a:rPr>
              <a:t>Health </a:t>
            </a:r>
            <a:r>
              <a:rPr lang="sv-SE" sz="1200" smtClean="0">
                <a:solidFill>
                  <a:schemeClr val="accent1">
                    <a:lumMod val="40000"/>
                    <a:lumOff val="60000"/>
                  </a:schemeClr>
                </a:solidFill>
                <a:latin typeface="Bauhaus 93" pitchFamily="82" charset="0"/>
              </a:rPr>
              <a:t>Check Squad </a:t>
            </a:r>
            <a:r>
              <a:rPr lang="sv-SE" sz="1200">
                <a:solidFill>
                  <a:schemeClr val="accent1">
                    <a:lumMod val="40000"/>
                    <a:lumOff val="60000"/>
                  </a:schemeClr>
                </a:solidFill>
                <a:latin typeface="Bauhaus 93" pitchFamily="82" charset="0"/>
              </a:rPr>
              <a:t>Health </a:t>
            </a:r>
            <a:r>
              <a:rPr lang="sv-SE" sz="1200" smtClean="0">
                <a:solidFill>
                  <a:schemeClr val="accent1">
                    <a:lumMod val="40000"/>
                    <a:lumOff val="60000"/>
                  </a:schemeClr>
                </a:solidFill>
                <a:latin typeface="Bauhaus 93" pitchFamily="82" charset="0"/>
              </a:rPr>
              <a:t>Check Squad </a:t>
            </a:r>
            <a:r>
              <a:rPr lang="sv-SE" sz="1200">
                <a:solidFill>
                  <a:schemeClr val="accent1">
                    <a:lumMod val="40000"/>
                    <a:lumOff val="60000"/>
                  </a:schemeClr>
                </a:solidFill>
                <a:latin typeface="Bauhaus 93" pitchFamily="82" charset="0"/>
              </a:rPr>
              <a:t>Health </a:t>
            </a:r>
            <a:r>
              <a:rPr lang="sv-SE" sz="1200" smtClean="0">
                <a:solidFill>
                  <a:schemeClr val="accent1">
                    <a:lumMod val="40000"/>
                    <a:lumOff val="60000"/>
                  </a:schemeClr>
                </a:solidFill>
                <a:latin typeface="Bauhaus 93" pitchFamily="82" charset="0"/>
              </a:rPr>
              <a:t>Check Squad </a:t>
            </a:r>
            <a:r>
              <a:rPr lang="sv-SE" sz="1200">
                <a:solidFill>
                  <a:schemeClr val="accent1">
                    <a:lumMod val="40000"/>
                    <a:lumOff val="60000"/>
                  </a:schemeClr>
                </a:solidFill>
                <a:latin typeface="Bauhaus 93" pitchFamily="82" charset="0"/>
              </a:rPr>
              <a:t>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a:t>
            </a:r>
            <a:r>
              <a:rPr lang="sv-SE" sz="1200" smtClean="0">
                <a:solidFill>
                  <a:schemeClr val="accent1">
                    <a:lumMod val="40000"/>
                    <a:lumOff val="60000"/>
                  </a:schemeClr>
                </a:solidFill>
                <a:latin typeface="Bauhaus 93" pitchFamily="82" charset="0"/>
              </a:rPr>
              <a:t> Health Check </a:t>
            </a:r>
            <a:r>
              <a:rPr lang="sv-SE" sz="1200">
                <a:solidFill>
                  <a:schemeClr val="accent1">
                    <a:lumMod val="40000"/>
                    <a:lumOff val="60000"/>
                  </a:schemeClr>
                </a:solidFill>
                <a:latin typeface="Bauhaus 93" pitchFamily="82" charset="0"/>
              </a:rPr>
              <a:t>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smtClean="0">
                <a:solidFill>
                  <a:schemeClr val="accent1">
                    <a:lumMod val="40000"/>
                    <a:lumOff val="60000"/>
                  </a:schemeClr>
                </a:solidFill>
                <a:latin typeface="Bauhaus 93" pitchFamily="82" charset="0"/>
              </a:rPr>
              <a:t>Check Squad </a:t>
            </a:r>
            <a:r>
              <a:rPr lang="sv-SE" sz="120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smtClean="0">
                <a:solidFill>
                  <a:schemeClr val="accent1">
                    <a:lumMod val="40000"/>
                    <a:lumOff val="60000"/>
                  </a:schemeClr>
                </a:solidFill>
                <a:latin typeface="Bauhaus 93" pitchFamily="82" charset="0"/>
              </a:rPr>
              <a:t>Check </a:t>
            </a:r>
            <a:r>
              <a:rPr lang="sv-SE" sz="120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smtClean="0">
                <a:solidFill>
                  <a:schemeClr val="accent1">
                    <a:lumMod val="40000"/>
                    <a:lumOff val="60000"/>
                  </a:schemeClr>
                </a:solidFill>
                <a:latin typeface="Bauhaus 93" pitchFamily="82" charset="0"/>
              </a:rPr>
              <a:t>Check Squad </a:t>
            </a:r>
            <a:r>
              <a:rPr lang="sv-SE" sz="120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smtClean="0">
                <a:solidFill>
                  <a:schemeClr val="accent1">
                    <a:lumMod val="40000"/>
                    <a:lumOff val="60000"/>
                  </a:schemeClr>
                </a:solidFill>
                <a:latin typeface="Bauhaus 93" pitchFamily="82" charset="0"/>
              </a:rPr>
              <a:t>Check Squad </a:t>
            </a:r>
            <a:r>
              <a:rPr lang="sv-SE" sz="120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smtClean="0">
                <a:solidFill>
                  <a:schemeClr val="accent1">
                    <a:lumMod val="40000"/>
                    <a:lumOff val="60000"/>
                  </a:schemeClr>
                </a:solidFill>
                <a:latin typeface="Bauhaus 93" pitchFamily="82" charset="0"/>
              </a:rPr>
              <a:t>Check Squad </a:t>
            </a:r>
            <a:r>
              <a:rPr lang="sv-SE" sz="120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r>
              <a:rPr lang="sv-SE" sz="1200" smtClean="0">
                <a:solidFill>
                  <a:schemeClr val="accent1">
                    <a:lumMod val="40000"/>
                    <a:lumOff val="60000"/>
                  </a:schemeClr>
                </a:solidFill>
                <a:latin typeface="Bauhaus 93" pitchFamily="82" charset="0"/>
              </a:rPr>
              <a:t> </a:t>
            </a:r>
            <a:r>
              <a:rPr lang="sv-SE" sz="120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smtClean="0">
                <a:solidFill>
                  <a:schemeClr val="accent1">
                    <a:lumMod val="40000"/>
                    <a:lumOff val="60000"/>
                  </a:schemeClr>
                </a:solidFill>
                <a:latin typeface="Bauhaus 93" pitchFamily="82" charset="0"/>
              </a:rPr>
              <a:t>Check Squad </a:t>
            </a:r>
            <a:r>
              <a:rPr lang="sv-SE" sz="120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a:t>
            </a:r>
            <a:r>
              <a:rPr lang="sv-SE" sz="1200" smtClean="0">
                <a:solidFill>
                  <a:schemeClr val="accent1">
                    <a:lumMod val="40000"/>
                    <a:lumOff val="60000"/>
                  </a:schemeClr>
                </a:solidFill>
                <a:latin typeface="Bauhaus 93" pitchFamily="82" charset="0"/>
              </a:rPr>
              <a:t>Check Squad </a:t>
            </a:r>
            <a:r>
              <a:rPr lang="sv-SE" sz="1200">
                <a:solidFill>
                  <a:schemeClr val="accent1">
                    <a:lumMod val="40000"/>
                    <a:lumOff val="60000"/>
                  </a:schemeClr>
                </a:solidFill>
                <a:latin typeface="Bauhaus 93" pitchFamily="82" charset="0"/>
              </a:rPr>
              <a:t>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a:solidFill>
                <a:schemeClr val="accent1">
                  <a:lumMod val="40000"/>
                  <a:lumOff val="60000"/>
                </a:schemeClr>
              </a:solidFill>
              <a:latin typeface="Bauhaus 93" pitchFamily="82" charset="0"/>
            </a:endParaRPr>
          </a:p>
          <a:p>
            <a:endParaRPr lang="sv-SE" sz="1200">
              <a:solidFill>
                <a:schemeClr val="accent1">
                  <a:lumMod val="40000"/>
                  <a:lumOff val="60000"/>
                </a:schemeClr>
              </a:solidFill>
              <a:latin typeface="Bauhaus 93" pitchFamily="82" charset="0"/>
            </a:endParaRPr>
          </a:p>
          <a:p>
            <a:endParaRPr lang="sv-SE" sz="1200">
              <a:solidFill>
                <a:schemeClr val="accent1">
                  <a:lumMod val="40000"/>
                  <a:lumOff val="60000"/>
                </a:schemeClr>
              </a:solidFill>
              <a:latin typeface="Bauhaus 93" pitchFamily="82" charset="0"/>
            </a:endParaRPr>
          </a:p>
        </p:txBody>
      </p:sp>
    </p:spTree>
    <p:extLst>
      <p:ext uri="{BB962C8B-B14F-4D97-AF65-F5344CB8AC3E}">
        <p14:creationId xmlns:p14="http://schemas.microsoft.com/office/powerpoint/2010/main" val="404185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 3"/>
          <p:cNvGrpSpPr/>
          <p:nvPr/>
        </p:nvGrpSpPr>
        <p:grpSpPr>
          <a:xfrm>
            <a:off x="4572000" y="188640"/>
            <a:ext cx="2088000" cy="3168000"/>
            <a:chOff x="4480324" y="33819"/>
            <a:chExt cx="2088000" cy="3168000"/>
          </a:xfrm>
        </p:grpSpPr>
        <p:grpSp>
          <p:nvGrpSpPr>
            <p:cNvPr id="20" name="Grupp 19"/>
            <p:cNvGrpSpPr/>
            <p:nvPr/>
          </p:nvGrpSpPr>
          <p:grpSpPr>
            <a:xfrm>
              <a:off x="4480324" y="33819"/>
              <a:ext cx="2088000" cy="3168000"/>
              <a:chOff x="20752" y="31522"/>
              <a:chExt cx="2088000" cy="3168000"/>
            </a:xfrm>
          </p:grpSpPr>
          <p:sp>
            <p:nvSpPr>
              <p:cNvPr id="21" name="Rektangel 20"/>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Rektangel med rundade hörn 21"/>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2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46" name="Grupp 45"/>
          <p:cNvGrpSpPr/>
          <p:nvPr/>
        </p:nvGrpSpPr>
        <p:grpSpPr>
          <a:xfrm>
            <a:off x="2483768" y="188992"/>
            <a:ext cx="2088000" cy="3168000"/>
            <a:chOff x="4480324" y="33819"/>
            <a:chExt cx="2088000" cy="3168000"/>
          </a:xfrm>
        </p:grpSpPr>
        <p:grpSp>
          <p:nvGrpSpPr>
            <p:cNvPr id="47" name="Grupp 46"/>
            <p:cNvGrpSpPr/>
            <p:nvPr/>
          </p:nvGrpSpPr>
          <p:grpSpPr>
            <a:xfrm>
              <a:off x="4480324" y="33819"/>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4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1" name="Grupp 50"/>
          <p:cNvGrpSpPr/>
          <p:nvPr/>
        </p:nvGrpSpPr>
        <p:grpSpPr>
          <a:xfrm>
            <a:off x="395768" y="188992"/>
            <a:ext cx="2088000" cy="3168000"/>
            <a:chOff x="4480324" y="33819"/>
            <a:chExt cx="2088000" cy="3168000"/>
          </a:xfrm>
        </p:grpSpPr>
        <p:grpSp>
          <p:nvGrpSpPr>
            <p:cNvPr id="52" name="Grupp 51"/>
            <p:cNvGrpSpPr/>
            <p:nvPr/>
          </p:nvGrpSpPr>
          <p:grpSpPr>
            <a:xfrm>
              <a:off x="4480324" y="33819"/>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5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6" name="Grupp 55"/>
          <p:cNvGrpSpPr/>
          <p:nvPr/>
        </p:nvGrpSpPr>
        <p:grpSpPr>
          <a:xfrm>
            <a:off x="6660232" y="188992"/>
            <a:ext cx="2088000" cy="3168000"/>
            <a:chOff x="4480324" y="33819"/>
            <a:chExt cx="2088000" cy="3168000"/>
          </a:xfrm>
        </p:grpSpPr>
        <p:grpSp>
          <p:nvGrpSpPr>
            <p:cNvPr id="57" name="Grupp 56"/>
            <p:cNvGrpSpPr/>
            <p:nvPr/>
          </p:nvGrpSpPr>
          <p:grpSpPr>
            <a:xfrm>
              <a:off x="4480324" y="33819"/>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81" name="Grupp 80"/>
          <p:cNvGrpSpPr/>
          <p:nvPr/>
        </p:nvGrpSpPr>
        <p:grpSpPr>
          <a:xfrm>
            <a:off x="4572232" y="3356992"/>
            <a:ext cx="2088000" cy="3168000"/>
            <a:chOff x="4480324" y="33819"/>
            <a:chExt cx="2088000" cy="3168000"/>
          </a:xfrm>
        </p:grpSpPr>
        <p:grpSp>
          <p:nvGrpSpPr>
            <p:cNvPr id="82" name="Grupp 81"/>
            <p:cNvGrpSpPr/>
            <p:nvPr/>
          </p:nvGrpSpPr>
          <p:grpSpPr>
            <a:xfrm>
              <a:off x="4480324" y="33819"/>
              <a:ext cx="2088000" cy="3168000"/>
              <a:chOff x="20752" y="31522"/>
              <a:chExt cx="2088000" cy="3168000"/>
            </a:xfrm>
          </p:grpSpPr>
          <p:sp>
            <p:nvSpPr>
              <p:cNvPr id="84" name="Rektangel 8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5" name="Rektangel med rundade hörn 8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8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86" name="Grupp 85"/>
          <p:cNvGrpSpPr/>
          <p:nvPr/>
        </p:nvGrpSpPr>
        <p:grpSpPr>
          <a:xfrm>
            <a:off x="2484000" y="3357344"/>
            <a:ext cx="2088000" cy="3168000"/>
            <a:chOff x="4480324" y="33819"/>
            <a:chExt cx="2088000" cy="3168000"/>
          </a:xfrm>
        </p:grpSpPr>
        <p:grpSp>
          <p:nvGrpSpPr>
            <p:cNvPr id="87" name="Grupp 86"/>
            <p:cNvGrpSpPr/>
            <p:nvPr/>
          </p:nvGrpSpPr>
          <p:grpSpPr>
            <a:xfrm>
              <a:off x="4480324" y="33819"/>
              <a:ext cx="2088000" cy="3168000"/>
              <a:chOff x="20752" y="31522"/>
              <a:chExt cx="2088000" cy="3168000"/>
            </a:xfrm>
          </p:grpSpPr>
          <p:sp>
            <p:nvSpPr>
              <p:cNvPr id="89" name="Rektangel 8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0" name="Rektangel med rundade hörn 8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8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91" name="Grupp 90"/>
          <p:cNvGrpSpPr/>
          <p:nvPr/>
        </p:nvGrpSpPr>
        <p:grpSpPr>
          <a:xfrm>
            <a:off x="396000" y="3357344"/>
            <a:ext cx="2088000" cy="3168000"/>
            <a:chOff x="4480324" y="33819"/>
            <a:chExt cx="2088000" cy="3168000"/>
          </a:xfrm>
        </p:grpSpPr>
        <p:grpSp>
          <p:nvGrpSpPr>
            <p:cNvPr id="92" name="Grupp 91"/>
            <p:cNvGrpSpPr/>
            <p:nvPr/>
          </p:nvGrpSpPr>
          <p:grpSpPr>
            <a:xfrm>
              <a:off x="4480324" y="33819"/>
              <a:ext cx="2088000" cy="3168000"/>
              <a:chOff x="20752" y="31522"/>
              <a:chExt cx="2088000" cy="3168000"/>
            </a:xfrm>
          </p:grpSpPr>
          <p:sp>
            <p:nvSpPr>
              <p:cNvPr id="94" name="Rektangel 9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Rektangel med rundade hörn 9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9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96" name="Grupp 95"/>
          <p:cNvGrpSpPr/>
          <p:nvPr/>
        </p:nvGrpSpPr>
        <p:grpSpPr>
          <a:xfrm>
            <a:off x="6660464" y="3357344"/>
            <a:ext cx="2088000" cy="3168000"/>
            <a:chOff x="4480324" y="33819"/>
            <a:chExt cx="2088000" cy="3168000"/>
          </a:xfrm>
        </p:grpSpPr>
        <p:grpSp>
          <p:nvGrpSpPr>
            <p:cNvPr id="97" name="Grupp 96"/>
            <p:cNvGrpSpPr/>
            <p:nvPr/>
          </p:nvGrpSpPr>
          <p:grpSpPr>
            <a:xfrm>
              <a:off x="4480324" y="33819"/>
              <a:ext cx="2088000" cy="3168000"/>
              <a:chOff x="20752" y="31522"/>
              <a:chExt cx="2088000" cy="3168000"/>
            </a:xfrm>
          </p:grpSpPr>
          <p:sp>
            <p:nvSpPr>
              <p:cNvPr id="99" name="Rektangel 9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0" name="Rektangel med rundade hörn 9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9010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err="1" smtClean="0">
                <a:solidFill>
                  <a:schemeClr val="bg1">
                    <a:lumMod val="85000"/>
                  </a:schemeClr>
                </a:solidFill>
                <a:latin typeface="Bauhaus 93" pitchFamily="82" charset="0"/>
              </a:rPr>
              <a:t>Squad</a:t>
            </a:r>
            <a:r>
              <a:rPr lang="sv-SE" sz="1200" dirty="0" smtClean="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smtClean="0">
                <a:solidFill>
                  <a:schemeClr val="bg1">
                    <a:lumMod val="85000"/>
                  </a:schemeClr>
                </a:solidFill>
                <a:latin typeface="Bauhaus 93" pitchFamily="82" charset="0"/>
              </a:rPr>
              <a:t>Squad</a:t>
            </a:r>
            <a:r>
              <a:rPr lang="sv-SE" sz="1200" dirty="0" smtClean="0">
                <a:solidFill>
                  <a:schemeClr val="bg1">
                    <a:lumMod val="85000"/>
                  </a:schemeClr>
                </a:solidFill>
                <a:latin typeface="Bauhaus 93" pitchFamily="82" charset="0"/>
              </a:rPr>
              <a:t> Health Check </a:t>
            </a:r>
            <a:r>
              <a:rPr lang="sv-SE" sz="1200" dirty="0" err="1" smtClean="0">
                <a:solidFill>
                  <a:schemeClr val="bg1">
                    <a:lumMod val="85000"/>
                  </a:schemeClr>
                </a:solidFill>
                <a:latin typeface="Bauhaus 93" pitchFamily="82" charset="0"/>
              </a:rPr>
              <a:t>Squad</a:t>
            </a:r>
            <a:r>
              <a:rPr lang="sv-SE" sz="1200" dirty="0" smtClean="0">
                <a:solidFill>
                  <a:schemeClr val="bg1">
                    <a:lumMod val="85000"/>
                  </a:schemeClr>
                </a:solidFill>
                <a:latin typeface="Bauhaus 93" pitchFamily="82" charset="0"/>
              </a:rPr>
              <a:t> Health Check </a:t>
            </a:r>
            <a:r>
              <a:rPr lang="sv-SE" sz="1200" dirty="0" err="1" smtClean="0">
                <a:solidFill>
                  <a:schemeClr val="bg1">
                    <a:lumMod val="85000"/>
                  </a:schemeClr>
                </a:solidFill>
                <a:latin typeface="Bauhaus 93" pitchFamily="82" charset="0"/>
              </a:rPr>
              <a:t>Squad</a:t>
            </a:r>
            <a:r>
              <a:rPr lang="sv-SE" sz="1200" dirty="0" smtClean="0">
                <a:solidFill>
                  <a:schemeClr val="bg1">
                    <a:lumMod val="85000"/>
                  </a:schemeClr>
                </a:solidFill>
                <a:latin typeface="Bauhaus 93" pitchFamily="82" charset="0"/>
              </a:rPr>
              <a:t> Health Check </a:t>
            </a:r>
            <a:r>
              <a:rPr lang="sv-SE" sz="1200" dirty="0" err="1" smtClean="0">
                <a:solidFill>
                  <a:schemeClr val="bg1">
                    <a:lumMod val="85000"/>
                  </a:schemeClr>
                </a:solidFill>
                <a:latin typeface="Bauhaus 93" pitchFamily="82" charset="0"/>
              </a:rPr>
              <a:t>Squad</a:t>
            </a:r>
            <a:r>
              <a:rPr lang="sv-SE" sz="1200" dirty="0" smtClean="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a:solidFill>
                  <a:schemeClr val="bg1">
                    <a:lumMod val="85000"/>
                  </a:schemeClr>
                </a:solidFill>
                <a:latin typeface="Bauhaus 93" pitchFamily="82" charset="0"/>
              </a:rPr>
              <a:t>Team </a:t>
            </a:r>
            <a:r>
              <a:rPr lang="sv-SE" sz="1200" dirty="0" smtClean="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smtClean="0">
                <a:solidFill>
                  <a:schemeClr val="bg1">
                    <a:lumMod val="85000"/>
                  </a:schemeClr>
                </a:solidFill>
                <a:latin typeface="Bauhaus 93" pitchFamily="82" charset="0"/>
              </a:rPr>
              <a:t>Squad</a:t>
            </a:r>
            <a:r>
              <a:rPr lang="sv-SE" sz="1200" dirty="0" smtClean="0">
                <a:solidFill>
                  <a:schemeClr val="bg1">
                    <a:lumMod val="85000"/>
                  </a:schemeClr>
                </a:solidFill>
                <a:latin typeface="Bauhaus 93" pitchFamily="82" charset="0"/>
              </a:rPr>
              <a:t> Health Check</a:t>
            </a:r>
            <a:r>
              <a:rPr lang="sv-SE" sz="1200" dirty="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Team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smtClean="0">
                <a:solidFill>
                  <a:schemeClr val="bg1">
                    <a:lumMod val="85000"/>
                  </a:schemeClr>
                </a:solidFill>
                <a:latin typeface="Bauhaus 93" pitchFamily="82" charset="0"/>
              </a:rPr>
              <a:t>Squad</a:t>
            </a:r>
            <a:r>
              <a:rPr lang="sv-SE" sz="1200" dirty="0" smtClean="0">
                <a:solidFill>
                  <a:schemeClr val="bg1">
                    <a:lumMod val="85000"/>
                  </a:schemeClr>
                </a:solidFill>
                <a:latin typeface="Bauhaus 93" pitchFamily="82" charset="0"/>
              </a:rPr>
              <a:t> Health Check</a:t>
            </a:r>
            <a:r>
              <a:rPr lang="sv-SE" sz="1200" dirty="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Team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smtClean="0">
                <a:solidFill>
                  <a:schemeClr val="bg1">
                    <a:lumMod val="85000"/>
                  </a:schemeClr>
                </a:solidFill>
                <a:latin typeface="Bauhaus 93" pitchFamily="82" charset="0"/>
              </a:rPr>
              <a:t>Squad</a:t>
            </a:r>
            <a:r>
              <a:rPr lang="sv-SE" sz="1200" dirty="0" smtClean="0">
                <a:solidFill>
                  <a:schemeClr val="bg1">
                    <a:lumMod val="85000"/>
                  </a:schemeClr>
                </a:solidFill>
                <a:latin typeface="Bauhaus 93" pitchFamily="82" charset="0"/>
              </a:rPr>
              <a:t> Health Check</a:t>
            </a:r>
            <a:r>
              <a:rPr lang="sv-SE" sz="1200" dirty="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Team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smtClean="0">
                <a:solidFill>
                  <a:schemeClr val="bg1">
                    <a:lumMod val="85000"/>
                  </a:schemeClr>
                </a:solidFill>
                <a:latin typeface="Bauhaus 93" pitchFamily="82" charset="0"/>
              </a:rPr>
              <a:t>Squad</a:t>
            </a:r>
            <a:r>
              <a:rPr lang="sv-SE" sz="1200" dirty="0" smtClean="0">
                <a:solidFill>
                  <a:schemeClr val="bg1">
                    <a:lumMod val="85000"/>
                  </a:schemeClr>
                </a:solidFill>
                <a:latin typeface="Bauhaus 93" pitchFamily="82" charset="0"/>
              </a:rPr>
              <a:t> Health Check</a:t>
            </a:r>
            <a:r>
              <a:rPr lang="sv-SE" sz="1200" dirty="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smtClean="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Team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smtClean="0">
                <a:solidFill>
                  <a:schemeClr val="bg1">
                    <a:lumMod val="85000"/>
                  </a:schemeClr>
                </a:solidFill>
                <a:latin typeface="Bauhaus 93" pitchFamily="82" charset="0"/>
              </a:rPr>
              <a:t>Squad</a:t>
            </a:r>
            <a:r>
              <a:rPr lang="sv-SE" sz="1200" dirty="0" smtClean="0">
                <a:solidFill>
                  <a:schemeClr val="bg1">
                    <a:lumMod val="85000"/>
                  </a:schemeClr>
                </a:solidFill>
                <a:latin typeface="Bauhaus 93" pitchFamily="82" charset="0"/>
              </a:rPr>
              <a:t> Health Check</a:t>
            </a:r>
            <a:r>
              <a:rPr lang="sv-SE" sz="1200" dirty="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Team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a:t>
            </a:r>
            <a:r>
              <a:rPr lang="sv-SE" sz="1200" dirty="0" smtClean="0">
                <a:solidFill>
                  <a:schemeClr val="bg1">
                    <a:lumMod val="85000"/>
                  </a:schemeClr>
                </a:solidFill>
                <a:latin typeface="Bauhaus 93" pitchFamily="82" charset="0"/>
              </a:rPr>
              <a:t> </a:t>
            </a:r>
            <a:r>
              <a:rPr lang="sv-SE" sz="1200" dirty="0" err="1" smtClean="0">
                <a:solidFill>
                  <a:schemeClr val="bg1">
                    <a:lumMod val="85000"/>
                  </a:schemeClr>
                </a:solidFill>
                <a:latin typeface="Bauhaus 93" pitchFamily="82" charset="0"/>
              </a:rPr>
              <a:t>Squad</a:t>
            </a:r>
            <a:r>
              <a:rPr lang="sv-SE" sz="1200" dirty="0" smtClean="0">
                <a:solidFill>
                  <a:schemeClr val="bg1">
                    <a:lumMod val="85000"/>
                  </a:schemeClr>
                </a:solidFill>
                <a:latin typeface="Bauhaus 93" pitchFamily="82" charset="0"/>
              </a:rPr>
              <a:t> Health Check</a:t>
            </a:r>
            <a:r>
              <a:rPr lang="sv-SE" sz="1200" dirty="0">
                <a:solidFill>
                  <a:schemeClr val="bg1">
                    <a:lumMod val="85000"/>
                  </a:schemeClr>
                </a:solidFill>
                <a:latin typeface="Bauhaus 93" pitchFamily="82" charset="0"/>
              </a:rPr>
              <a:t>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r>
              <a:rPr lang="sv-SE" sz="1200" dirty="0" err="1">
                <a:solidFill>
                  <a:schemeClr val="bg1">
                    <a:lumMod val="85000"/>
                  </a:schemeClr>
                </a:solidFill>
                <a:latin typeface="Bauhaus 93" pitchFamily="82" charset="0"/>
              </a:rPr>
              <a:t>Squad</a:t>
            </a:r>
            <a:r>
              <a:rPr lang="sv-SE" sz="1200" dirty="0">
                <a:solidFill>
                  <a:schemeClr val="bg1">
                    <a:lumMod val="85000"/>
                  </a:schemeClr>
                </a:solidFill>
                <a:latin typeface="Bauhaus 93" pitchFamily="82" charset="0"/>
              </a:rPr>
              <a:t>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127014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 2"/>
          <p:cNvGrpSpPr/>
          <p:nvPr/>
        </p:nvGrpSpPr>
        <p:grpSpPr>
          <a:xfrm>
            <a:off x="467544" y="188992"/>
            <a:ext cx="2088000" cy="3168000"/>
            <a:chOff x="2239924" y="33819"/>
            <a:chExt cx="2088000" cy="3168000"/>
          </a:xfrm>
        </p:grpSpPr>
        <p:grpSp>
          <p:nvGrpSpPr>
            <p:cNvPr id="15" name="Grupp 14"/>
            <p:cNvGrpSpPr/>
            <p:nvPr/>
          </p:nvGrpSpPr>
          <p:grpSpPr>
            <a:xfrm>
              <a:off x="2239924" y="33819"/>
              <a:ext cx="2088000" cy="3168000"/>
              <a:chOff x="20752" y="31522"/>
              <a:chExt cx="2088000" cy="3168000"/>
            </a:xfrm>
          </p:grpSpPr>
          <p:sp>
            <p:nvSpPr>
              <p:cNvPr id="16" name="Rektangel 1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Rektangel med rundade hörn 1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1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46" name="Grupp 45"/>
          <p:cNvGrpSpPr/>
          <p:nvPr/>
        </p:nvGrpSpPr>
        <p:grpSpPr>
          <a:xfrm>
            <a:off x="2555776" y="188992"/>
            <a:ext cx="2088000" cy="3168000"/>
            <a:chOff x="2239924" y="33819"/>
            <a:chExt cx="2088000" cy="3168000"/>
          </a:xfrm>
        </p:grpSpPr>
        <p:grpSp>
          <p:nvGrpSpPr>
            <p:cNvPr id="47" name="Grupp 46"/>
            <p:cNvGrpSpPr/>
            <p:nvPr/>
          </p:nvGrpSpPr>
          <p:grpSpPr>
            <a:xfrm>
              <a:off x="2239924" y="33819"/>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4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1" name="Grupp 50"/>
          <p:cNvGrpSpPr/>
          <p:nvPr/>
        </p:nvGrpSpPr>
        <p:grpSpPr>
          <a:xfrm>
            <a:off x="4644008" y="188640"/>
            <a:ext cx="2088000" cy="3168000"/>
            <a:chOff x="2239924" y="33819"/>
            <a:chExt cx="2088000" cy="3168000"/>
          </a:xfrm>
        </p:grpSpPr>
        <p:grpSp>
          <p:nvGrpSpPr>
            <p:cNvPr id="52" name="Grupp 51"/>
            <p:cNvGrpSpPr/>
            <p:nvPr/>
          </p:nvGrpSpPr>
          <p:grpSpPr>
            <a:xfrm>
              <a:off x="2239924" y="33819"/>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5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6" name="Grupp 55"/>
          <p:cNvGrpSpPr/>
          <p:nvPr/>
        </p:nvGrpSpPr>
        <p:grpSpPr>
          <a:xfrm>
            <a:off x="6732240" y="188640"/>
            <a:ext cx="2088000" cy="3168000"/>
            <a:chOff x="2239924" y="33819"/>
            <a:chExt cx="2088000" cy="3168000"/>
          </a:xfrm>
        </p:grpSpPr>
        <p:grpSp>
          <p:nvGrpSpPr>
            <p:cNvPr id="57" name="Grupp 56"/>
            <p:cNvGrpSpPr/>
            <p:nvPr/>
          </p:nvGrpSpPr>
          <p:grpSpPr>
            <a:xfrm>
              <a:off x="2239924" y="33819"/>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61" name="Grupp 60"/>
          <p:cNvGrpSpPr/>
          <p:nvPr/>
        </p:nvGrpSpPr>
        <p:grpSpPr>
          <a:xfrm>
            <a:off x="467544" y="3357344"/>
            <a:ext cx="2088000" cy="3168000"/>
            <a:chOff x="2239924" y="33819"/>
            <a:chExt cx="2088000" cy="3168000"/>
          </a:xfrm>
        </p:grpSpPr>
        <p:grpSp>
          <p:nvGrpSpPr>
            <p:cNvPr id="62" name="Grupp 61"/>
            <p:cNvGrpSpPr/>
            <p:nvPr/>
          </p:nvGrpSpPr>
          <p:grpSpPr>
            <a:xfrm>
              <a:off x="2239924" y="33819"/>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6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66" name="Grupp 65"/>
          <p:cNvGrpSpPr/>
          <p:nvPr/>
        </p:nvGrpSpPr>
        <p:grpSpPr>
          <a:xfrm>
            <a:off x="2555776" y="3357344"/>
            <a:ext cx="2088000" cy="3168000"/>
            <a:chOff x="2239924" y="33819"/>
            <a:chExt cx="2088000" cy="3168000"/>
          </a:xfrm>
        </p:grpSpPr>
        <p:grpSp>
          <p:nvGrpSpPr>
            <p:cNvPr id="67" name="Grupp 66"/>
            <p:cNvGrpSpPr/>
            <p:nvPr/>
          </p:nvGrpSpPr>
          <p:grpSpPr>
            <a:xfrm>
              <a:off x="2239924" y="33819"/>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6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71" name="Grupp 70"/>
          <p:cNvGrpSpPr/>
          <p:nvPr/>
        </p:nvGrpSpPr>
        <p:grpSpPr>
          <a:xfrm>
            <a:off x="4644008" y="3356992"/>
            <a:ext cx="2088000" cy="3168000"/>
            <a:chOff x="2239924" y="33819"/>
            <a:chExt cx="2088000" cy="3168000"/>
          </a:xfrm>
        </p:grpSpPr>
        <p:grpSp>
          <p:nvGrpSpPr>
            <p:cNvPr id="72" name="Grupp 71"/>
            <p:cNvGrpSpPr/>
            <p:nvPr/>
          </p:nvGrpSpPr>
          <p:grpSpPr>
            <a:xfrm>
              <a:off x="2239924" y="33819"/>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7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76" name="Grupp 75"/>
          <p:cNvGrpSpPr/>
          <p:nvPr/>
        </p:nvGrpSpPr>
        <p:grpSpPr>
          <a:xfrm>
            <a:off x="6732240" y="3356992"/>
            <a:ext cx="2088000" cy="3168000"/>
            <a:chOff x="2239924" y="33819"/>
            <a:chExt cx="2088000" cy="3168000"/>
          </a:xfrm>
        </p:grpSpPr>
        <p:grpSp>
          <p:nvGrpSpPr>
            <p:cNvPr id="77" name="Grupp 76"/>
            <p:cNvGrpSpPr/>
            <p:nvPr/>
          </p:nvGrpSpPr>
          <p:grpSpPr>
            <a:xfrm>
              <a:off x="2239924" y="33819"/>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pic>
          <p:nvPicPr>
            <p:cNvPr id="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6986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smtClean="0">
                <a:solidFill>
                  <a:schemeClr val="bg1">
                    <a:lumMod val="85000"/>
                  </a:schemeClr>
                </a:solidFill>
                <a:latin typeface="Bauhaus 93" pitchFamily="82" charset="0"/>
              </a:rPr>
              <a:t>Squad Health Check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Squad Health Check Squad Health Check Squad Health Check Squad Health Check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Team </a:t>
            </a:r>
            <a:r>
              <a:rPr lang="sv-SE" sz="1200" smtClean="0">
                <a:solidFill>
                  <a:schemeClr val="bg1">
                    <a:lumMod val="85000"/>
                  </a:schemeClr>
                </a:solidFill>
                <a:latin typeface="Bauhaus 93" pitchFamily="82" charset="0"/>
              </a:rPr>
              <a:t> Health Check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Squad Health Check</a:t>
            </a:r>
            <a:r>
              <a:rPr lang="sv-SE" sz="120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Squad Health Check</a:t>
            </a:r>
            <a:r>
              <a:rPr lang="sv-SE" sz="120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Squad Health Check</a:t>
            </a:r>
            <a:r>
              <a:rPr lang="sv-SE" sz="120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Squad Health Check</a:t>
            </a:r>
            <a:r>
              <a:rPr lang="sv-SE" sz="120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r>
              <a:rPr lang="sv-SE" sz="1200" smtClean="0">
                <a:solidFill>
                  <a:schemeClr val="bg1">
                    <a:lumMod val="85000"/>
                  </a:schemeClr>
                </a:solidFill>
                <a:latin typeface="Bauhaus 93" pitchFamily="82" charset="0"/>
              </a:rPr>
              <a:t> </a:t>
            </a:r>
            <a:r>
              <a:rPr lang="sv-SE" sz="120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Squad Health Check</a:t>
            </a:r>
            <a:r>
              <a:rPr lang="sv-SE" sz="120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a:t>
            </a:r>
            <a:r>
              <a:rPr lang="sv-SE" sz="1200" smtClean="0">
                <a:solidFill>
                  <a:schemeClr val="bg1">
                    <a:lumMod val="85000"/>
                  </a:schemeClr>
                </a:solidFill>
                <a:latin typeface="Bauhaus 93" pitchFamily="82" charset="0"/>
              </a:rPr>
              <a:t> Squad Health Check</a:t>
            </a:r>
            <a:r>
              <a:rPr lang="sv-SE" sz="1200">
                <a:solidFill>
                  <a:schemeClr val="bg1">
                    <a:lumMod val="85000"/>
                  </a:schemeClr>
                </a:solidFill>
                <a:latin typeface="Bauhaus 93" pitchFamily="82" charset="0"/>
              </a:rPr>
              <a:t>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a:solidFill>
                <a:schemeClr val="bg1">
                  <a:lumMod val="85000"/>
                </a:schemeClr>
              </a:solidFill>
              <a:latin typeface="Bauhaus 93" pitchFamily="82" charset="0"/>
            </a:endParaRPr>
          </a:p>
          <a:p>
            <a:endParaRPr lang="sv-SE" sz="1200">
              <a:solidFill>
                <a:schemeClr val="bg1">
                  <a:lumMod val="85000"/>
                </a:schemeClr>
              </a:solidFill>
              <a:latin typeface="Bauhaus 93" pitchFamily="82" charset="0"/>
            </a:endParaRPr>
          </a:p>
          <a:p>
            <a:endParaRPr lang="sv-SE" sz="1200">
              <a:solidFill>
                <a:schemeClr val="bg1">
                  <a:lumMod val="85000"/>
                </a:schemeClr>
              </a:solidFill>
              <a:latin typeface="Bauhaus 93" pitchFamily="82" charset="0"/>
            </a:endParaRPr>
          </a:p>
        </p:txBody>
      </p:sp>
    </p:spTree>
    <p:extLst>
      <p:ext uri="{BB962C8B-B14F-4D97-AF65-F5344CB8AC3E}">
        <p14:creationId xmlns:p14="http://schemas.microsoft.com/office/powerpoint/2010/main" val="3643562160"/>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4666</TotalTime>
  <Words>12016</Words>
  <Application>Microsoft Macintosh PowerPoint</Application>
  <PresentationFormat>Présentation à l'écran (4:3)</PresentationFormat>
  <Paragraphs>120</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Bauhaus 93</vt:lpstr>
      <vt:lpstr>Calibri</vt:lpstr>
      <vt:lpstr>DIN Alternate</vt:lpstr>
      <vt:lpstr>Garamond</vt:lpstr>
      <vt:lpstr>Arial</vt:lpstr>
      <vt:lpstr>Office-tema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Spotify</Company>
  <LinksUpToDate>false</LinksUpToDate>
  <SharedDoc>false</SharedDoc>
  <HyperlinkBase/>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Squad Health Check model</dc:title>
  <dc:subject/>
  <dc:creator>Henrik Kniberg</dc:creator>
  <cp:keywords/>
  <dc:description/>
  <cp:lastModifiedBy>Severin LEGRAS</cp:lastModifiedBy>
  <cp:revision>45</cp:revision>
  <cp:lastPrinted>2014-05-14T09:14:08Z</cp:lastPrinted>
  <dcterms:created xsi:type="dcterms:W3CDTF">2014-05-13T08:09:48Z</dcterms:created>
  <dcterms:modified xsi:type="dcterms:W3CDTF">2016-10-04T20:33:29Z</dcterms:modified>
  <cp:category/>
</cp:coreProperties>
</file>