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1" r:id="rId4"/>
    <p:sldId id="257" r:id="rId5"/>
    <p:sldId id="262" r:id="rId6"/>
    <p:sldId id="260" r:id="rId7"/>
    <p:sldId id="259" r:id="rId8"/>
    <p:sldId id="267" r:id="rId9"/>
    <p:sldId id="268" r:id="rId10"/>
    <p:sldId id="26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B142-EB85-4136-ABAA-C74C61D02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Take on the</a:t>
            </a:r>
            <a:br>
              <a:rPr lang="en-US" dirty="0"/>
            </a:br>
            <a:r>
              <a:rPr lang="en-US" dirty="0"/>
              <a:t>Movie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4634B-3562-430C-B048-A9A7F41EF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Nyla Duperval</a:t>
            </a:r>
          </a:p>
        </p:txBody>
      </p:sp>
    </p:spTree>
    <p:extLst>
      <p:ext uri="{BB962C8B-B14F-4D97-AF65-F5344CB8AC3E}">
        <p14:creationId xmlns:p14="http://schemas.microsoft.com/office/powerpoint/2010/main" val="3801398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9EED-3D3E-43E3-A502-BD1764F8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04EB6-F0EB-4E1D-ADBE-FC97AA159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Examine genre popularity based on year in comparison to production budget </a:t>
            </a:r>
          </a:p>
        </p:txBody>
      </p:sp>
    </p:spTree>
    <p:extLst>
      <p:ext uri="{BB962C8B-B14F-4D97-AF65-F5344CB8AC3E}">
        <p14:creationId xmlns:p14="http://schemas.microsoft.com/office/powerpoint/2010/main" val="177973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0C4D-693A-4295-9827-994CD493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677767"/>
            <a:ext cx="9601196" cy="1303867"/>
          </a:xfrm>
        </p:spPr>
        <p:txBody>
          <a:bodyPr/>
          <a:lstStyle/>
          <a:p>
            <a:r>
              <a:rPr lang="en-US" dirty="0"/>
              <a:t>Thank You for Time!</a:t>
            </a:r>
          </a:p>
        </p:txBody>
      </p:sp>
    </p:spTree>
    <p:extLst>
      <p:ext uri="{BB962C8B-B14F-4D97-AF65-F5344CB8AC3E}">
        <p14:creationId xmlns:p14="http://schemas.microsoft.com/office/powerpoint/2010/main" val="222569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0804-AF07-4696-88A7-6A86CA17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B2601-6964-4CA8-9A77-D410A80CB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does it cost to make a successful movie?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7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876B-9164-4DE9-B85D-37838343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Movie/Film Industry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B0415-4626-4E1E-877E-27487DE2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1800s: First moving film was introduced in Europe</a:t>
            </a:r>
          </a:p>
          <a:p>
            <a:r>
              <a:rPr lang="en-US" dirty="0"/>
              <a:t>1906: Color motion pictures began </a:t>
            </a:r>
          </a:p>
          <a:p>
            <a:r>
              <a:rPr lang="en-US" dirty="0"/>
              <a:t>1970s: Special effect technology was introduced</a:t>
            </a:r>
          </a:p>
          <a:p>
            <a:r>
              <a:rPr lang="en-US" dirty="0"/>
              <a:t>2000s: Streaming services were beginning</a:t>
            </a:r>
          </a:p>
        </p:txBody>
      </p:sp>
    </p:spTree>
    <p:extLst>
      <p:ext uri="{BB962C8B-B14F-4D97-AF65-F5344CB8AC3E}">
        <p14:creationId xmlns:p14="http://schemas.microsoft.com/office/powerpoint/2010/main" val="125463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1315106-A7B3-4730-9E6C-5A878C466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BD4BC59E-CB55-4DBD-9167-83683CF5C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12B0D5C-D671-4BE5-A795-F9E3F4917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9C3C9968-3015-4513-8699-20563F8826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F20E447-AC9A-4615-B8F6-3D2192D83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CF0CB558-FAA8-4F42-8DE5-6E14A66A1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826614F0-52FE-48FC-AA4F-AE0E9CDCE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7E9FA6-4C0A-431A-89E1-DEBC4887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First View </a:t>
            </a:r>
            <a:br>
              <a:rPr lang="en-US" dirty="0"/>
            </a:br>
            <a:r>
              <a:rPr lang="en-US" dirty="0"/>
              <a:t>of Data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336C991-AA99-423E-8FE1-5BA9C97F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11482B-5FAF-4CFB-84E4-B1CCD96B7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20" b="3"/>
          <a:stretch/>
        </p:blipFill>
        <p:spPr bwMode="auto">
          <a:xfrm>
            <a:off x="1412683" y="1410208"/>
            <a:ext cx="5278777" cy="385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2B860ED-0E27-4D8E-B5F4-C8C3F33C7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208BC-AFC4-4000-BFDC-4373F100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n-US" b="1" dirty="0"/>
              <a:t>Data timeframe:</a:t>
            </a:r>
          </a:p>
          <a:p>
            <a:pPr lvl="1"/>
            <a:r>
              <a:rPr lang="en-US" dirty="0"/>
              <a:t>Begin: 1916</a:t>
            </a:r>
          </a:p>
          <a:p>
            <a:pPr lvl="1"/>
            <a:r>
              <a:rPr lang="en-US" dirty="0"/>
              <a:t>End: 2020</a:t>
            </a:r>
          </a:p>
          <a:p>
            <a:r>
              <a:rPr lang="en-US" b="1" dirty="0"/>
              <a:t>Observation: </a:t>
            </a:r>
          </a:p>
          <a:p>
            <a:pPr lvl="1"/>
            <a:r>
              <a:rPr lang="en-US" dirty="0"/>
              <a:t>As years pass, the production budget increases</a:t>
            </a:r>
          </a:p>
        </p:txBody>
      </p:sp>
    </p:spTree>
    <p:extLst>
      <p:ext uri="{BB962C8B-B14F-4D97-AF65-F5344CB8AC3E}">
        <p14:creationId xmlns:p14="http://schemas.microsoft.com/office/powerpoint/2010/main" val="35159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CD981C6-3EC5-4C3F-97F0-FE195DDA3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093D8CF8-345C-4770-ACE7-5B9922492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1AADDD6-E336-430F-A143-E1449FFBD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D3D05261-D481-47F2-AC96-E7DCF933D2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A64A2D2E-27E9-4C54-AD41-D18C3AE90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73335F48-A05B-443B-AB98-E17241148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4B1A363B-5FCE-4BA3-86EA-4A95DF5B3F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BBFC07-9E99-4539-96ED-AAD85354F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>
            <a:noAutofit/>
          </a:bodyPr>
          <a:lstStyle/>
          <a:p>
            <a:r>
              <a:rPr lang="en-US" sz="3200" dirty="0"/>
              <a:t>Average Budget </a:t>
            </a:r>
            <a:br>
              <a:rPr lang="en-US" sz="3200" dirty="0"/>
            </a:br>
            <a:r>
              <a:rPr lang="en-US" sz="3200" dirty="0"/>
              <a:t>vs. </a:t>
            </a:r>
            <a:br>
              <a:rPr lang="en-US" sz="3200" dirty="0"/>
            </a:br>
            <a:r>
              <a:rPr lang="en-US" sz="3200" dirty="0"/>
              <a:t>Average Gross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6202298-0030-4CC3-9BE1-94DE4227F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CC3D16B-951B-45F6-928C-A7B3D54C6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2683" y="1964916"/>
            <a:ext cx="3876801" cy="274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3E9AB96-F9B3-463D-BA23-961C1B0E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BB051-FFED-41D3-966D-E257741E4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2" y="2556931"/>
            <a:ext cx="5372164" cy="3538533"/>
          </a:xfrm>
        </p:spPr>
        <p:txBody>
          <a:bodyPr>
            <a:normAutofit/>
          </a:bodyPr>
          <a:lstStyle/>
          <a:p>
            <a:r>
              <a:rPr lang="en-US" b="1" dirty="0"/>
              <a:t>Observations:</a:t>
            </a:r>
          </a:p>
          <a:p>
            <a:pPr lvl="1"/>
            <a:r>
              <a:rPr lang="en-US" dirty="0"/>
              <a:t>World. gross surpassed Prod. budget between 2015-2018</a:t>
            </a:r>
          </a:p>
          <a:p>
            <a:pPr lvl="1"/>
            <a:r>
              <a:rPr lang="en-US" dirty="0"/>
              <a:t>Dom. Gross is close in margin to Prod. budget</a:t>
            </a:r>
          </a:p>
          <a:p>
            <a:pPr lvl="1"/>
            <a:r>
              <a:rPr lang="en-US" dirty="0"/>
              <a:t>Dom. and World. gross was significantly lower in 2019, specifically Dom. gross</a:t>
            </a:r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670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6" name="Group 70">
            <a:extLst>
              <a:ext uri="{FF2B5EF4-FFF2-40B4-BE49-F238E27FC236}">
                <a16:creationId xmlns:a16="http://schemas.microsoft.com/office/drawing/2014/main" id="{247C940C-BCEA-4B94-ADAB-E5DF93AD2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43355E07-D27F-496A-A202-82B978528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ABE8173-1154-4FFD-A647-BE335D1BF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372EFA8A-6EE3-4B25-873B-F4CED90537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8C03B2B-142C-4AD5-8F21-0FC939548A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C6FAF349-1EBC-4906-8CCB-C668CAE690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15541360-9082-4D4C-A106-460B85E98C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7CF171-BD57-46A3-8B00-EC4C61669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400" dirty="0"/>
              <a:t>The Average Budget of Zero Revenue</a:t>
            </a:r>
          </a:p>
        </p:txBody>
      </p:sp>
      <p:cxnSp>
        <p:nvCxnSpPr>
          <p:cNvPr id="3077" name="Straight Connector 78">
            <a:extLst>
              <a:ext uri="{FF2B5EF4-FFF2-40B4-BE49-F238E27FC236}">
                <a16:creationId xmlns:a16="http://schemas.microsoft.com/office/drawing/2014/main" id="{E59A63C7-BCAC-464C-B7D5-9A713B4CA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91D5-B7E4-4EB3-B4E4-F37DCF962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r>
              <a:rPr lang="en-US" sz="2000" b="1" dirty="0"/>
              <a:t>Budget Analysis:</a:t>
            </a:r>
          </a:p>
          <a:p>
            <a:pPr lvl="1"/>
            <a:r>
              <a:rPr lang="en-US" sz="1600" dirty="0"/>
              <a:t>Highest budget: approx. 100 million</a:t>
            </a:r>
          </a:p>
          <a:p>
            <a:pPr lvl="1"/>
            <a:r>
              <a:rPr lang="en-US" sz="1600" dirty="0"/>
              <a:t>Lowest budget: approx. 2 million</a:t>
            </a:r>
          </a:p>
          <a:p>
            <a:r>
              <a:rPr lang="en-US" sz="2000" b="1" dirty="0"/>
              <a:t>Observation</a:t>
            </a:r>
            <a:r>
              <a:rPr lang="en-US" sz="1600" b="1" dirty="0"/>
              <a:t>:</a:t>
            </a:r>
          </a:p>
          <a:p>
            <a:pPr lvl="1"/>
            <a:r>
              <a:rPr lang="en-US" sz="1600" dirty="0"/>
              <a:t>As year increases, production budget increases</a:t>
            </a:r>
          </a:p>
        </p:txBody>
      </p:sp>
      <p:pic>
        <p:nvPicPr>
          <p:cNvPr id="3074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BADC6B-6EFD-4980-B5D0-3C889AD2C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8668" y="1856527"/>
            <a:ext cx="5469466" cy="3144943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35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A6532-F602-4283-B369-173DEA2F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8A6B2-AB7D-438A-9E0A-DAF6DEDAE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 recommend pursing business venture into the movie industry. The movie industry is evolving with the times and more options may arise for ways content is provided to customers.</a:t>
            </a:r>
          </a:p>
        </p:txBody>
      </p:sp>
    </p:spTree>
    <p:extLst>
      <p:ext uri="{BB962C8B-B14F-4D97-AF65-F5344CB8AC3E}">
        <p14:creationId xmlns:p14="http://schemas.microsoft.com/office/powerpoint/2010/main" val="70390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6CE6-FB5B-4DFC-A2F9-A89729465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1593D-8EA4-445C-8763-59B2F6CF1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Focus efforts on worldwide movie market</a:t>
            </a:r>
          </a:p>
        </p:txBody>
      </p:sp>
    </p:spTree>
    <p:extLst>
      <p:ext uri="{BB962C8B-B14F-4D97-AF65-F5344CB8AC3E}">
        <p14:creationId xmlns:p14="http://schemas.microsoft.com/office/powerpoint/2010/main" val="135383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2651-2267-4E99-BAA0-D202F43C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CA982-68F0-482E-BA45-6F6BDB20E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Determine what are the budget lines for a movie production</a:t>
            </a:r>
          </a:p>
        </p:txBody>
      </p:sp>
    </p:spTree>
    <p:extLst>
      <p:ext uri="{BB962C8B-B14F-4D97-AF65-F5344CB8AC3E}">
        <p14:creationId xmlns:p14="http://schemas.microsoft.com/office/powerpoint/2010/main" val="1669507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220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A Take on the Movie Industry</vt:lpstr>
      <vt:lpstr>Purpose of Presentation</vt:lpstr>
      <vt:lpstr>Movie/Film Industry Background</vt:lpstr>
      <vt:lpstr>First View  of Data</vt:lpstr>
      <vt:lpstr>Average Budget  vs.  Average Gross</vt:lpstr>
      <vt:lpstr>The Average Budget of Zero Revenue</vt:lpstr>
      <vt:lpstr>Recommendation</vt:lpstr>
      <vt:lpstr>Recommendation #1</vt:lpstr>
      <vt:lpstr>Recommendation #2</vt:lpstr>
      <vt:lpstr>Recommendation #3</vt:lpstr>
      <vt:lpstr>Thank You for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Take on the Movie Industry</dc:title>
  <dc:creator>Nyla Duperval</dc:creator>
  <cp:lastModifiedBy>Nyla Duperval</cp:lastModifiedBy>
  <cp:revision>10</cp:revision>
  <dcterms:created xsi:type="dcterms:W3CDTF">2020-03-30T08:20:06Z</dcterms:created>
  <dcterms:modified xsi:type="dcterms:W3CDTF">2020-03-30T19:51:45Z</dcterms:modified>
</cp:coreProperties>
</file>