
<file path=[Content_Types].xml><?xml version="1.0" encoding="utf-8"?>
<Types xmlns="http://schemas.openxmlformats.org/package/2006/content-types">
  <Default Extension="emf" ContentType="image/x-emf"/>
  <Default Extension="jfif" ContentType="image/jpeg"/>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0" r:id="rId2"/>
  </p:sldMasterIdLst>
  <p:notesMasterIdLst>
    <p:notesMasterId r:id="rId116"/>
  </p:notesMasterIdLst>
  <p:sldIdLst>
    <p:sldId id="256" r:id="rId3"/>
    <p:sldId id="383" r:id="rId4"/>
    <p:sldId id="384" r:id="rId5"/>
    <p:sldId id="261" r:id="rId6"/>
    <p:sldId id="262" r:id="rId7"/>
    <p:sldId id="349" r:id="rId8"/>
    <p:sldId id="258" r:id="rId9"/>
    <p:sldId id="506" r:id="rId10"/>
    <p:sldId id="503" r:id="rId11"/>
    <p:sldId id="350" r:id="rId12"/>
    <p:sldId id="345" r:id="rId13"/>
    <p:sldId id="386" r:id="rId14"/>
    <p:sldId id="387" r:id="rId15"/>
    <p:sldId id="388" r:id="rId16"/>
    <p:sldId id="285" r:id="rId17"/>
    <p:sldId id="311" r:id="rId18"/>
    <p:sldId id="313" r:id="rId19"/>
    <p:sldId id="389" r:id="rId20"/>
    <p:sldId id="390" r:id="rId21"/>
    <p:sldId id="472" r:id="rId22"/>
    <p:sldId id="473" r:id="rId23"/>
    <p:sldId id="474" r:id="rId24"/>
    <p:sldId id="475" r:id="rId25"/>
    <p:sldId id="480" r:id="rId26"/>
    <p:sldId id="504" r:id="rId27"/>
    <p:sldId id="395" r:id="rId28"/>
    <p:sldId id="391" r:id="rId29"/>
    <p:sldId id="477" r:id="rId30"/>
    <p:sldId id="402" r:id="rId31"/>
    <p:sldId id="260" r:id="rId32"/>
    <p:sldId id="482" r:id="rId33"/>
    <p:sldId id="453" r:id="rId34"/>
    <p:sldId id="483" r:id="rId35"/>
    <p:sldId id="458" r:id="rId36"/>
    <p:sldId id="486" r:id="rId37"/>
    <p:sldId id="478" r:id="rId38"/>
    <p:sldId id="476" r:id="rId39"/>
    <p:sldId id="485" r:id="rId40"/>
    <p:sldId id="417" r:id="rId41"/>
    <p:sldId id="418" r:id="rId42"/>
    <p:sldId id="484" r:id="rId43"/>
    <p:sldId id="491" r:id="rId44"/>
    <p:sldId id="454" r:id="rId45"/>
    <p:sldId id="492" r:id="rId46"/>
    <p:sldId id="416" r:id="rId47"/>
    <p:sldId id="490" r:id="rId48"/>
    <p:sldId id="396" r:id="rId49"/>
    <p:sldId id="493" r:id="rId50"/>
    <p:sldId id="489" r:id="rId51"/>
    <p:sldId id="494" r:id="rId52"/>
    <p:sldId id="455" r:id="rId53"/>
    <p:sldId id="497" r:id="rId54"/>
    <p:sldId id="495" r:id="rId55"/>
    <p:sldId id="456" r:id="rId56"/>
    <p:sldId id="496" r:id="rId57"/>
    <p:sldId id="500" r:id="rId58"/>
    <p:sldId id="507" r:id="rId59"/>
    <p:sldId id="499" r:id="rId60"/>
    <p:sldId id="502" r:id="rId61"/>
    <p:sldId id="501" r:id="rId62"/>
    <p:sldId id="508" r:id="rId63"/>
    <p:sldId id="498" r:id="rId64"/>
    <p:sldId id="471" r:id="rId65"/>
    <p:sldId id="457" r:id="rId66"/>
    <p:sldId id="459" r:id="rId67"/>
    <p:sldId id="460" r:id="rId68"/>
    <p:sldId id="462" r:id="rId69"/>
    <p:sldId id="463" r:id="rId70"/>
    <p:sldId id="464" r:id="rId71"/>
    <p:sldId id="465" r:id="rId72"/>
    <p:sldId id="466" r:id="rId73"/>
    <p:sldId id="467" r:id="rId74"/>
    <p:sldId id="468" r:id="rId75"/>
    <p:sldId id="469" r:id="rId76"/>
    <p:sldId id="392" r:id="rId77"/>
    <p:sldId id="452" r:id="rId78"/>
    <p:sldId id="398" r:id="rId79"/>
    <p:sldId id="488" r:id="rId80"/>
    <p:sldId id="314" r:id="rId81"/>
    <p:sldId id="307" r:id="rId82"/>
    <p:sldId id="308" r:id="rId83"/>
    <p:sldId id="309" r:id="rId84"/>
    <p:sldId id="346" r:id="rId85"/>
    <p:sldId id="400" r:id="rId86"/>
    <p:sldId id="470" r:id="rId87"/>
    <p:sldId id="401" r:id="rId88"/>
    <p:sldId id="403" r:id="rId89"/>
    <p:sldId id="404" r:id="rId90"/>
    <p:sldId id="405" r:id="rId91"/>
    <p:sldId id="450" r:id="rId92"/>
    <p:sldId id="408" r:id="rId93"/>
    <p:sldId id="409" r:id="rId94"/>
    <p:sldId id="410" r:id="rId95"/>
    <p:sldId id="505" r:id="rId96"/>
    <p:sldId id="451" r:id="rId97"/>
    <p:sldId id="414" r:id="rId98"/>
    <p:sldId id="421" r:id="rId99"/>
    <p:sldId id="438" r:id="rId100"/>
    <p:sldId id="439" r:id="rId101"/>
    <p:sldId id="440" r:id="rId102"/>
    <p:sldId id="441" r:id="rId103"/>
    <p:sldId id="437" r:id="rId104"/>
    <p:sldId id="343" r:id="rId105"/>
    <p:sldId id="378" r:id="rId106"/>
    <p:sldId id="442" r:id="rId107"/>
    <p:sldId id="443" r:id="rId108"/>
    <p:sldId id="444" r:id="rId109"/>
    <p:sldId id="445" r:id="rId110"/>
    <p:sldId id="446" r:id="rId111"/>
    <p:sldId id="447" r:id="rId112"/>
    <p:sldId id="394" r:id="rId113"/>
    <p:sldId id="448" r:id="rId114"/>
    <p:sldId id="449" r:id="rId1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17" userDrawn="1">
          <p15:clr>
            <a:srgbClr val="A4A3A4"/>
          </p15:clr>
        </p15:guide>
        <p15:guide id="2"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NA" initials="N" lastIdx="11" clrIdx="0">
    <p:extLst>
      <p:ext uri="{19B8F6BF-5375-455C-9EA6-DF929625EA0E}">
        <p15:presenceInfo xmlns:p15="http://schemas.microsoft.com/office/powerpoint/2012/main" userId="NANA" providerId="None"/>
      </p:ext>
    </p:extLst>
  </p:cmAuthor>
  <p:cmAuthor id="2" name="nana mante" initials="nm" lastIdx="3" clrIdx="1">
    <p:extLst>
      <p:ext uri="{19B8F6BF-5375-455C-9EA6-DF929625EA0E}">
        <p15:presenceInfo xmlns:p15="http://schemas.microsoft.com/office/powerpoint/2012/main" userId="90593fd94c66d01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7E04"/>
    <a:srgbClr val="C4BEBA"/>
    <a:srgbClr val="F97E03"/>
    <a:srgbClr val="000204"/>
    <a:srgbClr val="4C20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32"/>
      </p:cViewPr>
      <p:guideLst>
        <p:guide pos="3817"/>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commentAuthors" Target="commentAuthors.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presProps" Target="presProp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viewProps" Target="viewProps.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tableStyles" Target="tableStyles.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ifpnews.com/coverage/fatf-extend-suspension-finance-restriction/" TargetMode="External"/><Relationship Id="rId1" Type="http://schemas.openxmlformats.org/officeDocument/2006/relationships/image" Target="../media/image10.jpeg"/><Relationship Id="rId4" Type="http://schemas.openxmlformats.org/officeDocument/2006/relationships/image" Target="../media/image12.png"/></Relationships>
</file>

<file path=ppt/diagrams/_rels/data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diagrams/_rels/data8.xml.rels><?xml version="1.0" encoding="UTF-8" standalone="yes"?>
<Relationships xmlns="http://schemas.openxmlformats.org/package/2006/relationships"><Relationship Id="rId3" Type="http://schemas.openxmlformats.org/officeDocument/2006/relationships/image" Target="../media/image30.png"/><Relationship Id="rId2" Type="http://schemas.microsoft.com/office/2007/relationships/hdphoto" Target="../media/hdphoto1.wdp"/><Relationship Id="rId1" Type="http://schemas.openxmlformats.org/officeDocument/2006/relationships/image" Target="../media/image29.png"/><Relationship Id="rId4" Type="http://schemas.microsoft.com/office/2007/relationships/hdphoto" Target="../media/hdphoto2.wdp"/></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ifpnews.com/coverage/fatf-extend-suspension-finance-restriction/" TargetMode="External"/><Relationship Id="rId1" Type="http://schemas.openxmlformats.org/officeDocument/2006/relationships/image" Target="../media/image10.jpeg"/><Relationship Id="rId4" Type="http://schemas.openxmlformats.org/officeDocument/2006/relationships/image" Target="../media/image12.png"/></Relationships>
</file>

<file path=ppt/diagrams/_rels/drawing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diagrams/_rels/drawing8.xml.rels><?xml version="1.0" encoding="UTF-8" standalone="yes"?>
<Relationships xmlns="http://schemas.openxmlformats.org/package/2006/relationships"><Relationship Id="rId3" Type="http://schemas.openxmlformats.org/officeDocument/2006/relationships/image" Target="../media/image30.png"/><Relationship Id="rId2" Type="http://schemas.microsoft.com/office/2007/relationships/hdphoto" Target="../media/hdphoto1.wdp"/><Relationship Id="rId1" Type="http://schemas.openxmlformats.org/officeDocument/2006/relationships/image" Target="../media/image29.png"/><Relationship Id="rId4" Type="http://schemas.microsoft.com/office/2007/relationships/hdphoto" Target="../media/hdphoto2.wdp"/></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C19AFE-B5A9-4E49-A52F-ED108AD5FFD5}"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n-GB"/>
        </a:p>
      </dgm:t>
    </dgm:pt>
    <dgm:pt modelId="{31F94506-AC44-47C9-8818-7163F58E6185}">
      <dgm:prSet phldrT="[Text]"/>
      <dgm:spPr/>
      <dgm:t>
        <a:bodyPr/>
        <a:lstStyle/>
        <a:p>
          <a:r>
            <a:rPr lang="en-GB" dirty="0"/>
            <a:t>The Financial Action Task Force (FATF)</a:t>
          </a:r>
        </a:p>
      </dgm:t>
    </dgm:pt>
    <dgm:pt modelId="{2A22315E-D59A-43E8-B24B-C7AC7780482F}" type="parTrans" cxnId="{7CE404BA-CA1D-4B27-9FA7-25927E5F75E5}">
      <dgm:prSet/>
      <dgm:spPr/>
      <dgm:t>
        <a:bodyPr/>
        <a:lstStyle/>
        <a:p>
          <a:endParaRPr lang="en-GB"/>
        </a:p>
      </dgm:t>
    </dgm:pt>
    <dgm:pt modelId="{00267145-3767-4A13-8DEA-449104B6D338}" type="sibTrans" cxnId="{7CE404BA-CA1D-4B27-9FA7-25927E5F75E5}">
      <dgm:prSet/>
      <dgm:spPr/>
      <dgm:t>
        <a:bodyPr/>
        <a:lstStyle/>
        <a:p>
          <a:endParaRPr lang="en-GB"/>
        </a:p>
      </dgm:t>
    </dgm:pt>
    <dgm:pt modelId="{45C1DBB2-E8C3-4B86-9C93-BD1A5F65F70C}">
      <dgm:prSet phldrT="[Text]"/>
      <dgm:spPr/>
      <dgm:t>
        <a:bodyPr/>
        <a:lstStyle/>
        <a:p>
          <a:r>
            <a:rPr lang="en-GB" dirty="0"/>
            <a:t>Joint Money Laundering Steering Group (JMLSG) </a:t>
          </a:r>
        </a:p>
      </dgm:t>
    </dgm:pt>
    <dgm:pt modelId="{A978823A-342A-4889-B10F-658B71F6FD99}" type="parTrans" cxnId="{D7BDB297-6777-400E-A180-35FEC8927969}">
      <dgm:prSet/>
      <dgm:spPr/>
      <dgm:t>
        <a:bodyPr/>
        <a:lstStyle/>
        <a:p>
          <a:endParaRPr lang="en-GB"/>
        </a:p>
      </dgm:t>
    </dgm:pt>
    <dgm:pt modelId="{B3AEAC5F-87D1-43FD-B5D2-C986902C7891}" type="sibTrans" cxnId="{D7BDB297-6777-400E-A180-35FEC8927969}">
      <dgm:prSet/>
      <dgm:spPr/>
      <dgm:t>
        <a:bodyPr/>
        <a:lstStyle/>
        <a:p>
          <a:endParaRPr lang="en-GB"/>
        </a:p>
      </dgm:t>
    </dgm:pt>
    <dgm:pt modelId="{A942415D-AB92-481C-9F9B-B9D2B76AEF1E}">
      <dgm:prSet phldrT="[Text]"/>
      <dgm:spPr/>
      <dgm:t>
        <a:bodyPr/>
        <a:lstStyle/>
        <a:p>
          <a:r>
            <a:rPr lang="en-GB" dirty="0"/>
            <a:t>Basel Committee on Banking Supervision(BCBS)</a:t>
          </a:r>
        </a:p>
      </dgm:t>
    </dgm:pt>
    <dgm:pt modelId="{2054513C-D336-4792-9DC0-58DDAFAD1557}" type="parTrans" cxnId="{1506B3D4-278E-4AD1-B693-8B654EB3BD67}">
      <dgm:prSet/>
      <dgm:spPr/>
      <dgm:t>
        <a:bodyPr/>
        <a:lstStyle/>
        <a:p>
          <a:endParaRPr lang="en-GB"/>
        </a:p>
      </dgm:t>
    </dgm:pt>
    <dgm:pt modelId="{EF661B2D-CB4F-49CD-8840-001AEDFD15FB}" type="sibTrans" cxnId="{1506B3D4-278E-4AD1-B693-8B654EB3BD67}">
      <dgm:prSet/>
      <dgm:spPr/>
      <dgm:t>
        <a:bodyPr/>
        <a:lstStyle/>
        <a:p>
          <a:endParaRPr lang="en-GB"/>
        </a:p>
      </dgm:t>
    </dgm:pt>
    <dgm:pt modelId="{27515262-4C18-49A1-950D-29DAD4556D1B}">
      <dgm:prSet/>
      <dgm:spPr/>
      <dgm:t>
        <a:bodyPr/>
        <a:lstStyle/>
        <a:p>
          <a:r>
            <a:rPr lang="en-GB" dirty="0"/>
            <a:t>Wolfsberg Group</a:t>
          </a:r>
        </a:p>
        <a:p>
          <a:endParaRPr lang="en-GB" dirty="0"/>
        </a:p>
      </dgm:t>
    </dgm:pt>
    <dgm:pt modelId="{CA2CB696-0F56-4119-BD2C-59C018D71F8E}" type="parTrans" cxnId="{66E5515F-173A-441A-BFF7-7049E1972A9A}">
      <dgm:prSet/>
      <dgm:spPr/>
      <dgm:t>
        <a:bodyPr/>
        <a:lstStyle/>
        <a:p>
          <a:endParaRPr lang="en-GB"/>
        </a:p>
      </dgm:t>
    </dgm:pt>
    <dgm:pt modelId="{6991D3C8-50A6-4A0D-96F5-10A01542C8CB}" type="sibTrans" cxnId="{66E5515F-173A-441A-BFF7-7049E1972A9A}">
      <dgm:prSet/>
      <dgm:spPr/>
      <dgm:t>
        <a:bodyPr/>
        <a:lstStyle/>
        <a:p>
          <a:endParaRPr lang="en-GB"/>
        </a:p>
      </dgm:t>
    </dgm:pt>
    <dgm:pt modelId="{D087CB5A-9452-40D5-8C89-A856E9EEA6F7}" type="pres">
      <dgm:prSet presAssocID="{2EC19AFE-B5A9-4E49-A52F-ED108AD5FFD5}" presName="Name0" presStyleCnt="0">
        <dgm:presLayoutVars>
          <dgm:dir/>
          <dgm:resizeHandles val="exact"/>
        </dgm:presLayoutVars>
      </dgm:prSet>
      <dgm:spPr/>
    </dgm:pt>
    <dgm:pt modelId="{E7393702-3248-427C-A2E1-36FE630DF6DB}" type="pres">
      <dgm:prSet presAssocID="{31F94506-AC44-47C9-8818-7163F58E6185}" presName="composite" presStyleCnt="0"/>
      <dgm:spPr/>
    </dgm:pt>
    <dgm:pt modelId="{17605C40-B093-4577-A39D-D0A79F1246AE}" type="pres">
      <dgm:prSet presAssocID="{31F94506-AC44-47C9-8818-7163F58E6185}" presName="rect1" presStyleLbl="trAlignAcc1" presStyleIdx="0" presStyleCnt="4">
        <dgm:presLayoutVars>
          <dgm:bulletEnabled val="1"/>
        </dgm:presLayoutVars>
      </dgm:prSet>
      <dgm:spPr/>
    </dgm:pt>
    <dgm:pt modelId="{DD36118A-D151-4D24-8107-9E55CD7F918B}" type="pres">
      <dgm:prSet presAssocID="{31F94506-AC44-47C9-8818-7163F58E6185}" presName="rect2" presStyleLbl="fgImgPlace1" presStyleIdx="0" presStyleCnt="4" custLinFactNeighborX="-4014" custLinFactNeighborY="9384"/>
      <dgm:spPr>
        <a:blipFill>
          <a:blip xmlns:r="http://schemas.openxmlformats.org/officeDocument/2006/relationships" r:embed="rId1" cstate="print">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50000" r="-50000"/>
          </a:stretch>
        </a:blipFill>
      </dgm:spPr>
    </dgm:pt>
    <dgm:pt modelId="{A4FCC3CE-4C6F-4C40-B85B-3845F0353D76}" type="pres">
      <dgm:prSet presAssocID="{00267145-3767-4A13-8DEA-449104B6D338}" presName="sibTrans" presStyleCnt="0"/>
      <dgm:spPr/>
    </dgm:pt>
    <dgm:pt modelId="{9D8D2447-6E14-4ED9-8D1E-26A6485DBD93}" type="pres">
      <dgm:prSet presAssocID="{45C1DBB2-E8C3-4B86-9C93-BD1A5F65F70C}" presName="composite" presStyleCnt="0"/>
      <dgm:spPr/>
    </dgm:pt>
    <dgm:pt modelId="{768A88C3-7D91-4A1B-B342-DDCB794F0517}" type="pres">
      <dgm:prSet presAssocID="{45C1DBB2-E8C3-4B86-9C93-BD1A5F65F70C}" presName="rect1" presStyleLbl="trAlignAcc1" presStyleIdx="1" presStyleCnt="4" custLinFactNeighborY="894">
        <dgm:presLayoutVars>
          <dgm:bulletEnabled val="1"/>
        </dgm:presLayoutVars>
      </dgm:prSet>
      <dgm:spPr/>
    </dgm:pt>
    <dgm:pt modelId="{CF2E5456-D52F-4CE5-B0CD-1AFA725261BB}" type="pres">
      <dgm:prSet presAssocID="{45C1DBB2-E8C3-4B86-9C93-BD1A5F65F70C}" presName="rect2" presStyleLbl="fgImgPlace1" presStyleIdx="1" presStyleCnt="4" custLinFactNeighborX="-874" custLinFactNeighborY="9384"/>
      <dgm:spPr>
        <a:solidFill>
          <a:schemeClr val="tx1"/>
        </a:solidFill>
      </dgm:spPr>
    </dgm:pt>
    <dgm:pt modelId="{47E1E7D0-3962-4513-AFCE-7403553FDC64}" type="pres">
      <dgm:prSet presAssocID="{B3AEAC5F-87D1-43FD-B5D2-C986902C7891}" presName="sibTrans" presStyleCnt="0"/>
      <dgm:spPr/>
    </dgm:pt>
    <dgm:pt modelId="{3B7AA673-5ED7-466F-AF53-98A79A5B55C8}" type="pres">
      <dgm:prSet presAssocID="{A942415D-AB92-481C-9F9B-B9D2B76AEF1E}" presName="composite" presStyleCnt="0"/>
      <dgm:spPr/>
    </dgm:pt>
    <dgm:pt modelId="{0A502FB7-1CD2-44BE-A6CF-AFF4D9F2E741}" type="pres">
      <dgm:prSet presAssocID="{A942415D-AB92-481C-9F9B-B9D2B76AEF1E}" presName="rect1" presStyleLbl="trAlignAcc1" presStyleIdx="2" presStyleCnt="4">
        <dgm:presLayoutVars>
          <dgm:bulletEnabled val="1"/>
        </dgm:presLayoutVars>
      </dgm:prSet>
      <dgm:spPr/>
    </dgm:pt>
    <dgm:pt modelId="{27E6FEC7-CDBD-4D87-99E6-6762A9A21982}" type="pres">
      <dgm:prSet presAssocID="{A942415D-AB92-481C-9F9B-B9D2B76AEF1E}" presName="rect2" presStyleLbl="fgImgPlace1" presStyleIdx="2" presStyleCnt="4" custScaleX="103533" custLinFactNeighborX="14013" custLinFactNeighborY="8493"/>
      <dgm:spPr>
        <a:blipFill rotWithShape="1">
          <a:blip xmlns:r="http://schemas.openxmlformats.org/officeDocument/2006/relationships" r:embed="rId3"/>
          <a:srcRect/>
          <a:stretch>
            <a:fillRect l="-41000" r="-41000"/>
          </a:stretch>
        </a:blipFill>
      </dgm:spPr>
    </dgm:pt>
    <dgm:pt modelId="{EA2560AB-B6D2-4737-AC9F-75FCA752B10B}" type="pres">
      <dgm:prSet presAssocID="{EF661B2D-CB4F-49CD-8840-001AEDFD15FB}" presName="sibTrans" presStyleCnt="0"/>
      <dgm:spPr/>
    </dgm:pt>
    <dgm:pt modelId="{2814668B-6981-4991-8F74-2BBA81D161D9}" type="pres">
      <dgm:prSet presAssocID="{27515262-4C18-49A1-950D-29DAD4556D1B}" presName="composite" presStyleCnt="0"/>
      <dgm:spPr/>
    </dgm:pt>
    <dgm:pt modelId="{AB1EEA4B-67E2-40B1-B42D-C8097262A2F4}" type="pres">
      <dgm:prSet presAssocID="{27515262-4C18-49A1-950D-29DAD4556D1B}" presName="rect1" presStyleLbl="trAlignAcc1" presStyleIdx="3" presStyleCnt="4">
        <dgm:presLayoutVars>
          <dgm:bulletEnabled val="1"/>
        </dgm:presLayoutVars>
      </dgm:prSet>
      <dgm:spPr/>
    </dgm:pt>
    <dgm:pt modelId="{72717BC4-9FB7-44D1-A304-7A4AFC86907C}" type="pres">
      <dgm:prSet presAssocID="{27515262-4C18-49A1-950D-29DAD4556D1B}" presName="rect2" presStyleLbl="fgImgPlace1" presStyleIdx="3" presStyleCnt="4" custScaleY="126236"/>
      <dgm:spPr>
        <a:blipFill rotWithShape="1">
          <a:blip xmlns:r="http://schemas.openxmlformats.org/officeDocument/2006/relationships" r:embed="rId4"/>
          <a:srcRect/>
          <a:stretch>
            <a:fillRect l="-25000" r="-25000"/>
          </a:stretch>
        </a:blipFill>
      </dgm:spPr>
    </dgm:pt>
  </dgm:ptLst>
  <dgm:cxnLst>
    <dgm:cxn modelId="{66E5515F-173A-441A-BFF7-7049E1972A9A}" srcId="{2EC19AFE-B5A9-4E49-A52F-ED108AD5FFD5}" destId="{27515262-4C18-49A1-950D-29DAD4556D1B}" srcOrd="3" destOrd="0" parTransId="{CA2CB696-0F56-4119-BD2C-59C018D71F8E}" sibTransId="{6991D3C8-50A6-4A0D-96F5-10A01542C8CB}"/>
    <dgm:cxn modelId="{C7130D78-1AA8-4579-9190-1C8D94CF1444}" type="presOf" srcId="{27515262-4C18-49A1-950D-29DAD4556D1B}" destId="{AB1EEA4B-67E2-40B1-B42D-C8097262A2F4}" srcOrd="0" destOrd="0" presId="urn:microsoft.com/office/officeart/2008/layout/PictureStrips"/>
    <dgm:cxn modelId="{7816BE5A-D8EB-4BE8-B725-BC8459D1BC84}" type="presOf" srcId="{2EC19AFE-B5A9-4E49-A52F-ED108AD5FFD5}" destId="{D087CB5A-9452-40D5-8C89-A856E9EEA6F7}" srcOrd="0" destOrd="0" presId="urn:microsoft.com/office/officeart/2008/layout/PictureStrips"/>
    <dgm:cxn modelId="{91E24895-CDEF-44BD-96AF-EA9474277B59}" type="presOf" srcId="{A942415D-AB92-481C-9F9B-B9D2B76AEF1E}" destId="{0A502FB7-1CD2-44BE-A6CF-AFF4D9F2E741}" srcOrd="0" destOrd="0" presId="urn:microsoft.com/office/officeart/2008/layout/PictureStrips"/>
    <dgm:cxn modelId="{D7BDB297-6777-400E-A180-35FEC8927969}" srcId="{2EC19AFE-B5A9-4E49-A52F-ED108AD5FFD5}" destId="{45C1DBB2-E8C3-4B86-9C93-BD1A5F65F70C}" srcOrd="1" destOrd="0" parTransId="{A978823A-342A-4889-B10F-658B71F6FD99}" sibTransId="{B3AEAC5F-87D1-43FD-B5D2-C986902C7891}"/>
    <dgm:cxn modelId="{1F87EDA0-F10E-4D25-9EF9-BE56DF392E8C}" type="presOf" srcId="{45C1DBB2-E8C3-4B86-9C93-BD1A5F65F70C}" destId="{768A88C3-7D91-4A1B-B342-DDCB794F0517}" srcOrd="0" destOrd="0" presId="urn:microsoft.com/office/officeart/2008/layout/PictureStrips"/>
    <dgm:cxn modelId="{7CE404BA-CA1D-4B27-9FA7-25927E5F75E5}" srcId="{2EC19AFE-B5A9-4E49-A52F-ED108AD5FFD5}" destId="{31F94506-AC44-47C9-8818-7163F58E6185}" srcOrd="0" destOrd="0" parTransId="{2A22315E-D59A-43E8-B24B-C7AC7780482F}" sibTransId="{00267145-3767-4A13-8DEA-449104B6D338}"/>
    <dgm:cxn modelId="{1506B3D4-278E-4AD1-B693-8B654EB3BD67}" srcId="{2EC19AFE-B5A9-4E49-A52F-ED108AD5FFD5}" destId="{A942415D-AB92-481C-9F9B-B9D2B76AEF1E}" srcOrd="2" destOrd="0" parTransId="{2054513C-D336-4792-9DC0-58DDAFAD1557}" sibTransId="{EF661B2D-CB4F-49CD-8840-001AEDFD15FB}"/>
    <dgm:cxn modelId="{4462C1FB-8B3A-4C1D-8CD8-26EDBD44343D}" type="presOf" srcId="{31F94506-AC44-47C9-8818-7163F58E6185}" destId="{17605C40-B093-4577-A39D-D0A79F1246AE}" srcOrd="0" destOrd="0" presId="urn:microsoft.com/office/officeart/2008/layout/PictureStrips"/>
    <dgm:cxn modelId="{7764E79D-F0F1-4285-AB99-BD7ECDB64540}" type="presParOf" srcId="{D087CB5A-9452-40D5-8C89-A856E9EEA6F7}" destId="{E7393702-3248-427C-A2E1-36FE630DF6DB}" srcOrd="0" destOrd="0" presId="urn:microsoft.com/office/officeart/2008/layout/PictureStrips"/>
    <dgm:cxn modelId="{F6019685-B66E-4812-BABA-4E2273B412B1}" type="presParOf" srcId="{E7393702-3248-427C-A2E1-36FE630DF6DB}" destId="{17605C40-B093-4577-A39D-D0A79F1246AE}" srcOrd="0" destOrd="0" presId="urn:microsoft.com/office/officeart/2008/layout/PictureStrips"/>
    <dgm:cxn modelId="{FC168C22-82CC-4FA3-80C4-76C911804AB0}" type="presParOf" srcId="{E7393702-3248-427C-A2E1-36FE630DF6DB}" destId="{DD36118A-D151-4D24-8107-9E55CD7F918B}" srcOrd="1" destOrd="0" presId="urn:microsoft.com/office/officeart/2008/layout/PictureStrips"/>
    <dgm:cxn modelId="{648EE518-9FD2-47A5-B2C6-633EE3B78D3C}" type="presParOf" srcId="{D087CB5A-9452-40D5-8C89-A856E9EEA6F7}" destId="{A4FCC3CE-4C6F-4C40-B85B-3845F0353D76}" srcOrd="1" destOrd="0" presId="urn:microsoft.com/office/officeart/2008/layout/PictureStrips"/>
    <dgm:cxn modelId="{0064325C-8DFE-482D-9F01-1101B258D9E0}" type="presParOf" srcId="{D087CB5A-9452-40D5-8C89-A856E9EEA6F7}" destId="{9D8D2447-6E14-4ED9-8D1E-26A6485DBD93}" srcOrd="2" destOrd="0" presId="urn:microsoft.com/office/officeart/2008/layout/PictureStrips"/>
    <dgm:cxn modelId="{C5EE1DC5-7CE5-419F-90D9-C5E49DA6E124}" type="presParOf" srcId="{9D8D2447-6E14-4ED9-8D1E-26A6485DBD93}" destId="{768A88C3-7D91-4A1B-B342-DDCB794F0517}" srcOrd="0" destOrd="0" presId="urn:microsoft.com/office/officeart/2008/layout/PictureStrips"/>
    <dgm:cxn modelId="{72F4F4BD-D07C-432E-AF06-08068E46A5F3}" type="presParOf" srcId="{9D8D2447-6E14-4ED9-8D1E-26A6485DBD93}" destId="{CF2E5456-D52F-4CE5-B0CD-1AFA725261BB}" srcOrd="1" destOrd="0" presId="urn:microsoft.com/office/officeart/2008/layout/PictureStrips"/>
    <dgm:cxn modelId="{88CD165B-110C-4AF3-A013-9F2810CB5226}" type="presParOf" srcId="{D087CB5A-9452-40D5-8C89-A856E9EEA6F7}" destId="{47E1E7D0-3962-4513-AFCE-7403553FDC64}" srcOrd="3" destOrd="0" presId="urn:microsoft.com/office/officeart/2008/layout/PictureStrips"/>
    <dgm:cxn modelId="{5F8C9A3D-7D7B-4067-8B25-52E600AE36AB}" type="presParOf" srcId="{D087CB5A-9452-40D5-8C89-A856E9EEA6F7}" destId="{3B7AA673-5ED7-466F-AF53-98A79A5B55C8}" srcOrd="4" destOrd="0" presId="urn:microsoft.com/office/officeart/2008/layout/PictureStrips"/>
    <dgm:cxn modelId="{6814AC06-31B9-452D-B553-4D2AB7E4865A}" type="presParOf" srcId="{3B7AA673-5ED7-466F-AF53-98A79A5B55C8}" destId="{0A502FB7-1CD2-44BE-A6CF-AFF4D9F2E741}" srcOrd="0" destOrd="0" presId="urn:microsoft.com/office/officeart/2008/layout/PictureStrips"/>
    <dgm:cxn modelId="{424CF6E1-D39D-42EF-9145-F2F64FC0FE3E}" type="presParOf" srcId="{3B7AA673-5ED7-466F-AF53-98A79A5B55C8}" destId="{27E6FEC7-CDBD-4D87-99E6-6762A9A21982}" srcOrd="1" destOrd="0" presId="urn:microsoft.com/office/officeart/2008/layout/PictureStrips"/>
    <dgm:cxn modelId="{1EEB1223-E8E0-48D4-899F-D2CD05BA8E59}" type="presParOf" srcId="{D087CB5A-9452-40D5-8C89-A856E9EEA6F7}" destId="{EA2560AB-B6D2-4737-AC9F-75FCA752B10B}" srcOrd="5" destOrd="0" presId="urn:microsoft.com/office/officeart/2008/layout/PictureStrips"/>
    <dgm:cxn modelId="{F1081E46-70C3-4BD5-A8DD-FB05F3AA3E24}" type="presParOf" srcId="{D087CB5A-9452-40D5-8C89-A856E9EEA6F7}" destId="{2814668B-6981-4991-8F74-2BBA81D161D9}" srcOrd="6" destOrd="0" presId="urn:microsoft.com/office/officeart/2008/layout/PictureStrips"/>
    <dgm:cxn modelId="{9069947F-08E4-4607-AC6E-2B36E2602EF6}" type="presParOf" srcId="{2814668B-6981-4991-8F74-2BBA81D161D9}" destId="{AB1EEA4B-67E2-40B1-B42D-C8097262A2F4}" srcOrd="0" destOrd="0" presId="urn:microsoft.com/office/officeart/2008/layout/PictureStrips"/>
    <dgm:cxn modelId="{23860E83-EE00-48A5-8ED0-A103C3871E72}" type="presParOf" srcId="{2814668B-6981-4991-8F74-2BBA81D161D9}" destId="{72717BC4-9FB7-44D1-A304-7A4AFC86907C}"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CE22DF-C941-4A8A-A15B-66FBFA1A427B}"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GB"/>
        </a:p>
      </dgm:t>
    </dgm:pt>
    <dgm:pt modelId="{34994839-A8A4-4250-A35F-55EC0C6B05EB}">
      <dgm:prSet phldrT="[Text]" custT="1"/>
      <dgm:spPr>
        <a:solidFill>
          <a:schemeClr val="accent5">
            <a:lumMod val="60000"/>
            <a:lumOff val="40000"/>
          </a:schemeClr>
        </a:solidFill>
        <a:ln>
          <a:solidFill>
            <a:schemeClr val="tx1"/>
          </a:solidFill>
        </a:ln>
        <a:effectLst>
          <a:innerShdw blurRad="63500" dist="50800" dir="18900000">
            <a:prstClr val="black">
              <a:alpha val="50000"/>
            </a:prstClr>
          </a:innerShdw>
        </a:effectLst>
        <a:scene3d>
          <a:camera prst="orthographicFront"/>
          <a:lightRig rig="threePt" dir="t"/>
        </a:scene3d>
        <a:sp3d>
          <a:bevelT w="165100" prst="coolSlant"/>
        </a:sp3d>
      </dgm:spPr>
      <dgm:t>
        <a:bodyPr/>
        <a:lstStyle/>
        <a:p>
          <a:r>
            <a:rPr lang="en-GB" sz="2000" b="1" dirty="0"/>
            <a:t>International</a:t>
          </a:r>
          <a:r>
            <a:rPr lang="en-GB" sz="2000" dirty="0"/>
            <a:t> – Financial Action Task Force (FATF) – Recommendation 40+9 (40)</a:t>
          </a:r>
        </a:p>
        <a:p>
          <a:r>
            <a:rPr lang="en-GB" sz="2000" dirty="0"/>
            <a:t>FATF sets out a comprehensive framework &amp; international standards for combating Money Laundering &amp; Terrorism Financing which countries use to form the basis for national ML/TF legislation.</a:t>
          </a:r>
        </a:p>
      </dgm:t>
    </dgm:pt>
    <dgm:pt modelId="{E51C2BBC-9370-4345-AE57-062BAE4C1B56}" type="parTrans" cxnId="{9503379B-0919-473B-961A-4BF5957AD0A8}">
      <dgm:prSet/>
      <dgm:spPr/>
      <dgm:t>
        <a:bodyPr/>
        <a:lstStyle/>
        <a:p>
          <a:endParaRPr lang="en-GB"/>
        </a:p>
      </dgm:t>
    </dgm:pt>
    <dgm:pt modelId="{63624796-8CCD-42EA-8BE0-9EB17FB3B1E6}" type="sibTrans" cxnId="{9503379B-0919-473B-961A-4BF5957AD0A8}">
      <dgm:prSet/>
      <dgm:spPr>
        <a:solidFill>
          <a:schemeClr val="tx1">
            <a:alpha val="90000"/>
          </a:schemeClr>
        </a:solidFill>
      </dgm:spPr>
      <dgm:t>
        <a:bodyPr/>
        <a:lstStyle/>
        <a:p>
          <a:endParaRPr lang="en-GB"/>
        </a:p>
      </dgm:t>
    </dgm:pt>
    <dgm:pt modelId="{92343159-85BD-4DA7-B736-DECB010CEFD5}">
      <dgm:prSet phldrT="[Text]" custT="1"/>
      <dgm:spPr>
        <a:solidFill>
          <a:srgbClr val="C00000"/>
        </a:solidFill>
        <a:ln>
          <a:solidFill>
            <a:schemeClr val="tx1"/>
          </a:solidFill>
        </a:ln>
        <a:effectLst/>
        <a:scene3d>
          <a:camera prst="orthographicFront"/>
          <a:lightRig rig="threePt" dir="t"/>
        </a:scene3d>
        <a:sp3d>
          <a:bevelT w="165100" prst="coolSlant"/>
        </a:sp3d>
      </dgm:spPr>
      <dgm:t>
        <a:bodyPr/>
        <a:lstStyle/>
        <a:p>
          <a:r>
            <a:rPr lang="en-GB" sz="2000" b="1" dirty="0"/>
            <a:t>Regional - European Union(EU) - EU</a:t>
          </a:r>
          <a:r>
            <a:rPr lang="en-GB" sz="2000" dirty="0"/>
            <a:t> issues Money Laundering Directive (MLD) in order to comply with FATF Recommendation</a:t>
          </a:r>
        </a:p>
      </dgm:t>
    </dgm:pt>
    <dgm:pt modelId="{AADAFCC9-9416-4027-9C8C-1603112ACF94}" type="parTrans" cxnId="{ACED0DEC-5925-436E-A122-96E9409CCA10}">
      <dgm:prSet/>
      <dgm:spPr/>
      <dgm:t>
        <a:bodyPr/>
        <a:lstStyle/>
        <a:p>
          <a:endParaRPr lang="en-GB"/>
        </a:p>
      </dgm:t>
    </dgm:pt>
    <dgm:pt modelId="{819040D3-3B43-47A6-AA83-4F5EB5582F43}" type="sibTrans" cxnId="{ACED0DEC-5925-436E-A122-96E9409CCA10}">
      <dgm:prSet/>
      <dgm:spPr>
        <a:solidFill>
          <a:schemeClr val="tx1">
            <a:alpha val="90000"/>
          </a:schemeClr>
        </a:solidFill>
      </dgm:spPr>
      <dgm:t>
        <a:bodyPr/>
        <a:lstStyle/>
        <a:p>
          <a:endParaRPr lang="en-GB"/>
        </a:p>
      </dgm:t>
    </dgm:pt>
    <dgm:pt modelId="{85EC704A-6555-4EDA-A232-59E2063C3D50}">
      <dgm:prSet phldrT="[Text]" custT="1"/>
      <dgm:spPr>
        <a:solidFill>
          <a:schemeClr val="accent5">
            <a:lumMod val="60000"/>
            <a:lumOff val="40000"/>
          </a:schemeClr>
        </a:solidFill>
        <a:ln>
          <a:solidFill>
            <a:schemeClr val="tx1"/>
          </a:solidFill>
        </a:ln>
        <a:effectLst/>
        <a:scene3d>
          <a:camera prst="orthographicFront"/>
          <a:lightRig rig="threePt" dir="t"/>
        </a:scene3d>
        <a:sp3d>
          <a:bevelT w="165100" prst="coolSlant"/>
        </a:sp3d>
      </dgm:spPr>
      <dgm:t>
        <a:bodyPr/>
        <a:lstStyle/>
        <a:p>
          <a:r>
            <a:rPr lang="en-GB" sz="2000" dirty="0"/>
            <a:t>UK – The EU MLD is enshrined into UK laws via ML Regulation; UK 4</a:t>
          </a:r>
          <a:r>
            <a:rPr lang="en-GB" sz="2000" baseline="30000" dirty="0"/>
            <a:t>th</a:t>
          </a:r>
          <a:r>
            <a:rPr lang="en-GB" sz="2000" dirty="0"/>
            <a:t> Money Laundering Directive (4MLD)</a:t>
          </a:r>
        </a:p>
      </dgm:t>
    </dgm:pt>
    <dgm:pt modelId="{43474518-C1A3-4296-866F-24FE0EBABE63}" type="parTrans" cxnId="{62B6A924-77B7-46F5-A730-A29DD5E14D59}">
      <dgm:prSet/>
      <dgm:spPr/>
      <dgm:t>
        <a:bodyPr/>
        <a:lstStyle/>
        <a:p>
          <a:endParaRPr lang="en-GB"/>
        </a:p>
      </dgm:t>
    </dgm:pt>
    <dgm:pt modelId="{DB1A7B9F-3451-4490-A1FD-C669DB895D8A}" type="sibTrans" cxnId="{62B6A924-77B7-46F5-A730-A29DD5E14D59}">
      <dgm:prSet/>
      <dgm:spPr/>
      <dgm:t>
        <a:bodyPr/>
        <a:lstStyle/>
        <a:p>
          <a:endParaRPr lang="en-GB"/>
        </a:p>
      </dgm:t>
    </dgm:pt>
    <dgm:pt modelId="{8126AE10-7A98-4AF0-969C-C591969CE2F2}" type="pres">
      <dgm:prSet presAssocID="{6ACE22DF-C941-4A8A-A15B-66FBFA1A427B}" presName="outerComposite" presStyleCnt="0">
        <dgm:presLayoutVars>
          <dgm:chMax val="5"/>
          <dgm:dir/>
          <dgm:resizeHandles val="exact"/>
        </dgm:presLayoutVars>
      </dgm:prSet>
      <dgm:spPr/>
    </dgm:pt>
    <dgm:pt modelId="{783C3698-21DE-44EB-8FBB-623C068A63CF}" type="pres">
      <dgm:prSet presAssocID="{6ACE22DF-C941-4A8A-A15B-66FBFA1A427B}" presName="dummyMaxCanvas" presStyleCnt="0">
        <dgm:presLayoutVars/>
      </dgm:prSet>
      <dgm:spPr/>
    </dgm:pt>
    <dgm:pt modelId="{1D1692D4-566F-4DCC-AE4B-80F27AD99E3E}" type="pres">
      <dgm:prSet presAssocID="{6ACE22DF-C941-4A8A-A15B-66FBFA1A427B}" presName="ThreeNodes_1" presStyleLbl="node1" presStyleIdx="0" presStyleCnt="3" custScaleX="117647" custScaleY="90146" custLinFactNeighborX="8428" custLinFactNeighborY="1952">
        <dgm:presLayoutVars>
          <dgm:bulletEnabled val="1"/>
        </dgm:presLayoutVars>
      </dgm:prSet>
      <dgm:spPr/>
    </dgm:pt>
    <dgm:pt modelId="{EFB64201-B344-44DE-8DA7-BF72CC924C79}" type="pres">
      <dgm:prSet presAssocID="{6ACE22DF-C941-4A8A-A15B-66FBFA1A427B}" presName="ThreeNodes_2" presStyleLbl="node1" presStyleIdx="1" presStyleCnt="3" custScaleX="74750" custScaleY="82585" custLinFactNeighborX="-1028" custLinFactNeighborY="-19269">
        <dgm:presLayoutVars>
          <dgm:bulletEnabled val="1"/>
        </dgm:presLayoutVars>
      </dgm:prSet>
      <dgm:spPr/>
    </dgm:pt>
    <dgm:pt modelId="{5C185E73-220A-46EA-8ABA-03576AA17D88}" type="pres">
      <dgm:prSet presAssocID="{6ACE22DF-C941-4A8A-A15B-66FBFA1A427B}" presName="ThreeNodes_3" presStyleLbl="node1" presStyleIdx="2" presStyleCnt="3" custScaleX="76309" custScaleY="80323" custLinFactNeighborX="-4558" custLinFactNeighborY="-45119">
        <dgm:presLayoutVars>
          <dgm:bulletEnabled val="1"/>
        </dgm:presLayoutVars>
      </dgm:prSet>
      <dgm:spPr/>
    </dgm:pt>
    <dgm:pt modelId="{D259494B-4FAD-4CC3-AA7C-8C2B365B6E72}" type="pres">
      <dgm:prSet presAssocID="{6ACE22DF-C941-4A8A-A15B-66FBFA1A427B}" presName="ThreeConn_1-2" presStyleLbl="fgAccFollowNode1" presStyleIdx="0" presStyleCnt="2" custScaleX="66532" custScaleY="100000" custLinFactNeighborX="-66757" custLinFactNeighborY="3219">
        <dgm:presLayoutVars>
          <dgm:bulletEnabled val="1"/>
        </dgm:presLayoutVars>
      </dgm:prSet>
      <dgm:spPr/>
    </dgm:pt>
    <dgm:pt modelId="{9758A079-D561-4A04-938E-BC67D461438B}" type="pres">
      <dgm:prSet presAssocID="{6ACE22DF-C941-4A8A-A15B-66FBFA1A427B}" presName="ThreeConn_2-3" presStyleLbl="fgAccFollowNode1" presStyleIdx="1" presStyleCnt="2" custScaleX="69334" custLinFactX="-30467" custLinFactNeighborX="-100000" custLinFactNeighborY="-16658">
        <dgm:presLayoutVars>
          <dgm:bulletEnabled val="1"/>
        </dgm:presLayoutVars>
      </dgm:prSet>
      <dgm:spPr/>
    </dgm:pt>
    <dgm:pt modelId="{DCA7062C-DBCD-418E-AFCD-B5FFD40726A3}" type="pres">
      <dgm:prSet presAssocID="{6ACE22DF-C941-4A8A-A15B-66FBFA1A427B}" presName="ThreeNodes_1_text" presStyleLbl="node1" presStyleIdx="2" presStyleCnt="3">
        <dgm:presLayoutVars>
          <dgm:bulletEnabled val="1"/>
        </dgm:presLayoutVars>
      </dgm:prSet>
      <dgm:spPr/>
    </dgm:pt>
    <dgm:pt modelId="{638CC85F-0DD6-41C1-9F34-A2CA3D935FA2}" type="pres">
      <dgm:prSet presAssocID="{6ACE22DF-C941-4A8A-A15B-66FBFA1A427B}" presName="ThreeNodes_2_text" presStyleLbl="node1" presStyleIdx="2" presStyleCnt="3">
        <dgm:presLayoutVars>
          <dgm:bulletEnabled val="1"/>
        </dgm:presLayoutVars>
      </dgm:prSet>
      <dgm:spPr/>
    </dgm:pt>
    <dgm:pt modelId="{2D15D812-4CEB-410A-8AAB-14BFFBDD9C74}" type="pres">
      <dgm:prSet presAssocID="{6ACE22DF-C941-4A8A-A15B-66FBFA1A427B}" presName="ThreeNodes_3_text" presStyleLbl="node1" presStyleIdx="2" presStyleCnt="3">
        <dgm:presLayoutVars>
          <dgm:bulletEnabled val="1"/>
        </dgm:presLayoutVars>
      </dgm:prSet>
      <dgm:spPr/>
    </dgm:pt>
  </dgm:ptLst>
  <dgm:cxnLst>
    <dgm:cxn modelId="{62B6A924-77B7-46F5-A730-A29DD5E14D59}" srcId="{6ACE22DF-C941-4A8A-A15B-66FBFA1A427B}" destId="{85EC704A-6555-4EDA-A232-59E2063C3D50}" srcOrd="2" destOrd="0" parTransId="{43474518-C1A3-4296-866F-24FE0EBABE63}" sibTransId="{DB1A7B9F-3451-4490-A1FD-C669DB895D8A}"/>
    <dgm:cxn modelId="{16E74740-68B9-4B0A-95FD-470D33533333}" type="presOf" srcId="{92343159-85BD-4DA7-B736-DECB010CEFD5}" destId="{638CC85F-0DD6-41C1-9F34-A2CA3D935FA2}" srcOrd="1" destOrd="0" presId="urn:microsoft.com/office/officeart/2005/8/layout/vProcess5"/>
    <dgm:cxn modelId="{BC0A1B6F-86A1-47D5-8955-D62AA2A2007A}" type="presOf" srcId="{819040D3-3B43-47A6-AA83-4F5EB5582F43}" destId="{9758A079-D561-4A04-938E-BC67D461438B}" srcOrd="0" destOrd="0" presId="urn:microsoft.com/office/officeart/2005/8/layout/vProcess5"/>
    <dgm:cxn modelId="{0C378470-3B1F-4BD7-A3F4-1F2AC94B9B6F}" type="presOf" srcId="{85EC704A-6555-4EDA-A232-59E2063C3D50}" destId="{2D15D812-4CEB-410A-8AAB-14BFFBDD9C74}" srcOrd="1" destOrd="0" presId="urn:microsoft.com/office/officeart/2005/8/layout/vProcess5"/>
    <dgm:cxn modelId="{00081258-BC03-42B7-9A33-B85B76CD8001}" type="presOf" srcId="{92343159-85BD-4DA7-B736-DECB010CEFD5}" destId="{EFB64201-B344-44DE-8DA7-BF72CC924C79}" srcOrd="0" destOrd="0" presId="urn:microsoft.com/office/officeart/2005/8/layout/vProcess5"/>
    <dgm:cxn modelId="{9503379B-0919-473B-961A-4BF5957AD0A8}" srcId="{6ACE22DF-C941-4A8A-A15B-66FBFA1A427B}" destId="{34994839-A8A4-4250-A35F-55EC0C6B05EB}" srcOrd="0" destOrd="0" parTransId="{E51C2BBC-9370-4345-AE57-062BAE4C1B56}" sibTransId="{63624796-8CCD-42EA-8BE0-9EB17FB3B1E6}"/>
    <dgm:cxn modelId="{87EE2F9D-C28E-4F96-84AE-CE1DC5C093AE}" type="presOf" srcId="{34994839-A8A4-4250-A35F-55EC0C6B05EB}" destId="{1D1692D4-566F-4DCC-AE4B-80F27AD99E3E}" srcOrd="0" destOrd="0" presId="urn:microsoft.com/office/officeart/2005/8/layout/vProcess5"/>
    <dgm:cxn modelId="{5A4F00A7-5081-483C-BC97-B4EF69D6627F}" type="presOf" srcId="{85EC704A-6555-4EDA-A232-59E2063C3D50}" destId="{5C185E73-220A-46EA-8ABA-03576AA17D88}" srcOrd="0" destOrd="0" presId="urn:microsoft.com/office/officeart/2005/8/layout/vProcess5"/>
    <dgm:cxn modelId="{51DE93C0-C085-48BC-86F0-B339A50EC3C5}" type="presOf" srcId="{6ACE22DF-C941-4A8A-A15B-66FBFA1A427B}" destId="{8126AE10-7A98-4AF0-969C-C591969CE2F2}" srcOrd="0" destOrd="0" presId="urn:microsoft.com/office/officeart/2005/8/layout/vProcess5"/>
    <dgm:cxn modelId="{88254AC1-B4B0-448A-ACDE-D4FB4D93E8E5}" type="presOf" srcId="{63624796-8CCD-42EA-8BE0-9EB17FB3B1E6}" destId="{D259494B-4FAD-4CC3-AA7C-8C2B365B6E72}" srcOrd="0" destOrd="0" presId="urn:microsoft.com/office/officeart/2005/8/layout/vProcess5"/>
    <dgm:cxn modelId="{ACED0DEC-5925-436E-A122-96E9409CCA10}" srcId="{6ACE22DF-C941-4A8A-A15B-66FBFA1A427B}" destId="{92343159-85BD-4DA7-B736-DECB010CEFD5}" srcOrd="1" destOrd="0" parTransId="{AADAFCC9-9416-4027-9C8C-1603112ACF94}" sibTransId="{819040D3-3B43-47A6-AA83-4F5EB5582F43}"/>
    <dgm:cxn modelId="{A0EDEFF0-0FDD-4259-8DE9-ABC022AC898E}" type="presOf" srcId="{34994839-A8A4-4250-A35F-55EC0C6B05EB}" destId="{DCA7062C-DBCD-418E-AFCD-B5FFD40726A3}" srcOrd="1" destOrd="0" presId="urn:microsoft.com/office/officeart/2005/8/layout/vProcess5"/>
    <dgm:cxn modelId="{6A79F3F4-3326-42D8-A3DD-06F5AECBDD7E}" type="presParOf" srcId="{8126AE10-7A98-4AF0-969C-C591969CE2F2}" destId="{783C3698-21DE-44EB-8FBB-623C068A63CF}" srcOrd="0" destOrd="0" presId="urn:microsoft.com/office/officeart/2005/8/layout/vProcess5"/>
    <dgm:cxn modelId="{00862C06-4FC6-4B9B-96B4-7FD0B8EABA73}" type="presParOf" srcId="{8126AE10-7A98-4AF0-969C-C591969CE2F2}" destId="{1D1692D4-566F-4DCC-AE4B-80F27AD99E3E}" srcOrd="1" destOrd="0" presId="urn:microsoft.com/office/officeart/2005/8/layout/vProcess5"/>
    <dgm:cxn modelId="{18830199-1DE8-4AAE-B98E-B02456BB5EE1}" type="presParOf" srcId="{8126AE10-7A98-4AF0-969C-C591969CE2F2}" destId="{EFB64201-B344-44DE-8DA7-BF72CC924C79}" srcOrd="2" destOrd="0" presId="urn:microsoft.com/office/officeart/2005/8/layout/vProcess5"/>
    <dgm:cxn modelId="{9F45B977-ACEE-4709-AA93-7DCCF0DA2945}" type="presParOf" srcId="{8126AE10-7A98-4AF0-969C-C591969CE2F2}" destId="{5C185E73-220A-46EA-8ABA-03576AA17D88}" srcOrd="3" destOrd="0" presId="urn:microsoft.com/office/officeart/2005/8/layout/vProcess5"/>
    <dgm:cxn modelId="{E83480A0-A88E-4D47-A87B-6785CA8A08DD}" type="presParOf" srcId="{8126AE10-7A98-4AF0-969C-C591969CE2F2}" destId="{D259494B-4FAD-4CC3-AA7C-8C2B365B6E72}" srcOrd="4" destOrd="0" presId="urn:microsoft.com/office/officeart/2005/8/layout/vProcess5"/>
    <dgm:cxn modelId="{3B83EE2A-59AF-431D-A7ED-3EEA367E82D6}" type="presParOf" srcId="{8126AE10-7A98-4AF0-969C-C591969CE2F2}" destId="{9758A079-D561-4A04-938E-BC67D461438B}" srcOrd="5" destOrd="0" presId="urn:microsoft.com/office/officeart/2005/8/layout/vProcess5"/>
    <dgm:cxn modelId="{A766B72F-DF67-442E-8BE5-054726B3AAA8}" type="presParOf" srcId="{8126AE10-7A98-4AF0-969C-C591969CE2F2}" destId="{DCA7062C-DBCD-418E-AFCD-B5FFD40726A3}" srcOrd="6" destOrd="0" presId="urn:microsoft.com/office/officeart/2005/8/layout/vProcess5"/>
    <dgm:cxn modelId="{89E7AEE8-A938-41C5-A3AD-4B2DB1B785EF}" type="presParOf" srcId="{8126AE10-7A98-4AF0-969C-C591969CE2F2}" destId="{638CC85F-0DD6-41C1-9F34-A2CA3D935FA2}" srcOrd="7" destOrd="0" presId="urn:microsoft.com/office/officeart/2005/8/layout/vProcess5"/>
    <dgm:cxn modelId="{CFD04936-6ACA-45DA-9086-48977DB81C04}" type="presParOf" srcId="{8126AE10-7A98-4AF0-969C-C591969CE2F2}" destId="{2D15D812-4CEB-410A-8AAB-14BFFBDD9C74}"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DE250A-5BA0-4300-A97F-DB9918BFDAD3}"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GB"/>
        </a:p>
      </dgm:t>
    </dgm:pt>
    <dgm:pt modelId="{0901170A-E774-4D95-A273-2305E75B955E}">
      <dgm:prSet phldrT="[Text]" custT="1"/>
      <dgm:spPr>
        <a:solidFill>
          <a:srgbClr val="C00000"/>
        </a:solidFill>
      </dgm:spPr>
      <dgm:t>
        <a:bodyPr/>
        <a:lstStyle/>
        <a:p>
          <a:pPr>
            <a:buClr>
              <a:srgbClr val="F97E03"/>
            </a:buClr>
            <a:buFont typeface="Wingdings" panose="05000000000000000000" pitchFamily="2" charset="2"/>
            <a:buChar char="§"/>
          </a:pPr>
          <a:r>
            <a:rPr lang="en-GB" sz="2000" dirty="0"/>
            <a:t>Verify customer’s identity based on a reliable independent source (such as a passport)</a:t>
          </a:r>
        </a:p>
      </dgm:t>
    </dgm:pt>
    <dgm:pt modelId="{97E122E8-53B4-4A1A-AA70-EAE26E459B7E}" type="parTrans" cxnId="{BF6582D4-4080-4049-995A-2D6D7C95E920}">
      <dgm:prSet/>
      <dgm:spPr/>
      <dgm:t>
        <a:bodyPr/>
        <a:lstStyle/>
        <a:p>
          <a:endParaRPr lang="en-GB"/>
        </a:p>
      </dgm:t>
    </dgm:pt>
    <dgm:pt modelId="{A3C9354C-7EEB-4677-A760-1205FE5CF5AA}" type="sibTrans" cxnId="{BF6582D4-4080-4049-995A-2D6D7C95E920}">
      <dgm:prSet/>
      <dgm:spPr/>
      <dgm:t>
        <a:bodyPr/>
        <a:lstStyle/>
        <a:p>
          <a:endParaRPr lang="en-GB"/>
        </a:p>
      </dgm:t>
    </dgm:pt>
    <dgm:pt modelId="{4DE798B6-785E-41AA-A439-D62EB0859684}">
      <dgm:prSet phldrT="[Text]" custT="1"/>
      <dgm:spPr>
        <a:solidFill>
          <a:srgbClr val="C00000"/>
        </a:solidFill>
      </dgm:spPr>
      <dgm:t>
        <a:bodyPr/>
        <a:lstStyle/>
        <a:p>
          <a:pPr>
            <a:buClr>
              <a:srgbClr val="F97E03"/>
            </a:buClr>
            <a:buFont typeface="Wingdings" panose="05000000000000000000" pitchFamily="2" charset="2"/>
            <a:buChar char="§"/>
          </a:pPr>
          <a:r>
            <a:rPr lang="en-GB" sz="2000" dirty="0"/>
            <a:t>Obtain information on, the purpose and intended nature of the business relationship or transaction</a:t>
          </a:r>
        </a:p>
      </dgm:t>
    </dgm:pt>
    <dgm:pt modelId="{6B61AE1C-67C2-423C-A659-5007A65AFD8D}" type="parTrans" cxnId="{EBA77C51-8660-4C79-B32E-386691659D16}">
      <dgm:prSet/>
      <dgm:spPr/>
      <dgm:t>
        <a:bodyPr/>
        <a:lstStyle/>
        <a:p>
          <a:endParaRPr lang="en-GB"/>
        </a:p>
      </dgm:t>
    </dgm:pt>
    <dgm:pt modelId="{1503C9A3-B243-4BA0-B428-BA90E3626675}" type="sibTrans" cxnId="{EBA77C51-8660-4C79-B32E-386691659D16}">
      <dgm:prSet/>
      <dgm:spPr/>
      <dgm:t>
        <a:bodyPr/>
        <a:lstStyle/>
        <a:p>
          <a:endParaRPr lang="en-GB"/>
        </a:p>
      </dgm:t>
    </dgm:pt>
    <dgm:pt modelId="{DB8D36A8-2F88-4997-97B7-0E9FB6CF13B0}">
      <dgm:prSet phldrT="[Text]" custT="1"/>
      <dgm:spPr>
        <a:solidFill>
          <a:srgbClr val="C00000"/>
        </a:solidFill>
      </dgm:spPr>
      <dgm:t>
        <a:bodyPr/>
        <a:lstStyle/>
        <a:p>
          <a:pPr>
            <a:buClr>
              <a:srgbClr val="F97E03"/>
            </a:buClr>
            <a:buFont typeface="Wingdings" panose="05000000000000000000" pitchFamily="2" charset="2"/>
            <a:buChar char="§"/>
          </a:pPr>
          <a:r>
            <a:rPr lang="en-GB" sz="2000" dirty="0"/>
            <a:t>Identify and verify the identity any beneficial owner(s),  understand the ownership and control structure of a legal person. (if appliable)</a:t>
          </a:r>
        </a:p>
      </dgm:t>
    </dgm:pt>
    <dgm:pt modelId="{000B9E86-26CF-4749-B0F0-591C61FBB498}" type="parTrans" cxnId="{84DFC59D-CC3A-4FFA-84D8-130FD82A21CB}">
      <dgm:prSet/>
      <dgm:spPr/>
      <dgm:t>
        <a:bodyPr/>
        <a:lstStyle/>
        <a:p>
          <a:endParaRPr lang="en-GB"/>
        </a:p>
      </dgm:t>
    </dgm:pt>
    <dgm:pt modelId="{1B44434F-4003-4308-99A6-DB5B34C77521}" type="sibTrans" cxnId="{84DFC59D-CC3A-4FFA-84D8-130FD82A21CB}">
      <dgm:prSet/>
      <dgm:spPr/>
      <dgm:t>
        <a:bodyPr/>
        <a:lstStyle/>
        <a:p>
          <a:endParaRPr lang="en-GB"/>
        </a:p>
      </dgm:t>
    </dgm:pt>
    <dgm:pt modelId="{A1124BA7-A714-4477-A95E-C145F3EB15EA}">
      <dgm:prSet/>
      <dgm:spPr>
        <a:solidFill>
          <a:srgbClr val="C00000"/>
        </a:solidFill>
      </dgm:spPr>
      <dgm:t>
        <a:bodyPr/>
        <a:lstStyle/>
        <a:p>
          <a:r>
            <a:rPr lang="en-GB" dirty="0"/>
            <a:t>Conduct sufficient CDD to provide comprehensive understanding/picture of the client’s inherent risk.</a:t>
          </a:r>
        </a:p>
      </dgm:t>
    </dgm:pt>
    <dgm:pt modelId="{55A14894-59B1-48BD-AE1A-B1D25975BFC0}" type="parTrans" cxnId="{B1EC3BF1-331E-4B26-A79C-2FC5F14F5747}">
      <dgm:prSet/>
      <dgm:spPr/>
      <dgm:t>
        <a:bodyPr/>
        <a:lstStyle/>
        <a:p>
          <a:endParaRPr lang="en-GB"/>
        </a:p>
      </dgm:t>
    </dgm:pt>
    <dgm:pt modelId="{7661C98B-3219-4408-AA6B-041F6072CB14}" type="sibTrans" cxnId="{B1EC3BF1-331E-4B26-A79C-2FC5F14F5747}">
      <dgm:prSet/>
      <dgm:spPr/>
      <dgm:t>
        <a:bodyPr/>
        <a:lstStyle/>
        <a:p>
          <a:endParaRPr lang="en-GB"/>
        </a:p>
      </dgm:t>
    </dgm:pt>
    <dgm:pt modelId="{A74886AC-1D48-4789-95BE-C2E8AF739A82}">
      <dgm:prSet/>
      <dgm:spPr>
        <a:solidFill>
          <a:srgbClr val="C00000"/>
        </a:solidFill>
      </dgm:spPr>
      <dgm:t>
        <a:bodyPr/>
        <a:lstStyle/>
        <a:p>
          <a:r>
            <a:rPr lang="en-GB" dirty="0"/>
            <a:t>Apply CDD procedures in a risk sensitive manner.</a:t>
          </a:r>
        </a:p>
      </dgm:t>
    </dgm:pt>
    <dgm:pt modelId="{7849AA59-E613-4D79-B371-E0E36A04D3BC}" type="parTrans" cxnId="{F46C8A25-317D-4F93-9B81-BE97408EFE08}">
      <dgm:prSet/>
      <dgm:spPr/>
      <dgm:t>
        <a:bodyPr/>
        <a:lstStyle/>
        <a:p>
          <a:endParaRPr lang="en-GB"/>
        </a:p>
      </dgm:t>
    </dgm:pt>
    <dgm:pt modelId="{44CB92BF-DE47-4AF1-9B31-3CC910B6997D}" type="sibTrans" cxnId="{F46C8A25-317D-4F93-9B81-BE97408EFE08}">
      <dgm:prSet/>
      <dgm:spPr/>
      <dgm:t>
        <a:bodyPr/>
        <a:lstStyle/>
        <a:p>
          <a:endParaRPr lang="en-GB"/>
        </a:p>
      </dgm:t>
    </dgm:pt>
    <dgm:pt modelId="{0E0F32EA-767C-4855-AD4D-F8FD84CBE220}">
      <dgm:prSet custT="1"/>
      <dgm:spPr>
        <a:solidFill>
          <a:srgbClr val="C00000"/>
        </a:solidFill>
      </dgm:spPr>
      <dgm:t>
        <a:bodyPr/>
        <a:lstStyle/>
        <a:p>
          <a:r>
            <a:rPr lang="en-GB" sz="2000" dirty="0"/>
            <a:t>Have CDD procedures flexible enough to accommodate clients who can not  provide more common forms of IDs (socially excluded). </a:t>
          </a:r>
        </a:p>
      </dgm:t>
    </dgm:pt>
    <dgm:pt modelId="{66F92397-66B3-4E58-97C9-E070A6399D64}" type="parTrans" cxnId="{62BEE58E-B3B4-4FFD-965C-42E2CA81E546}">
      <dgm:prSet/>
      <dgm:spPr/>
      <dgm:t>
        <a:bodyPr/>
        <a:lstStyle/>
        <a:p>
          <a:endParaRPr lang="en-GB"/>
        </a:p>
      </dgm:t>
    </dgm:pt>
    <dgm:pt modelId="{B3341BA8-1F99-4307-98E4-13BF324D3E41}" type="sibTrans" cxnId="{62BEE58E-B3B4-4FFD-965C-42E2CA81E546}">
      <dgm:prSet/>
      <dgm:spPr/>
      <dgm:t>
        <a:bodyPr/>
        <a:lstStyle/>
        <a:p>
          <a:endParaRPr lang="en-GB"/>
        </a:p>
      </dgm:t>
    </dgm:pt>
    <dgm:pt modelId="{BBA6E399-152F-4992-A2A7-E085A50051BC}" type="pres">
      <dgm:prSet presAssocID="{E3DE250A-5BA0-4300-A97F-DB9918BFDAD3}" presName="Name0" presStyleCnt="0">
        <dgm:presLayoutVars>
          <dgm:chMax val="7"/>
          <dgm:chPref val="7"/>
          <dgm:dir/>
        </dgm:presLayoutVars>
      </dgm:prSet>
      <dgm:spPr/>
    </dgm:pt>
    <dgm:pt modelId="{36388D33-F1BF-4B5B-BE33-603DA6701FA5}" type="pres">
      <dgm:prSet presAssocID="{E3DE250A-5BA0-4300-A97F-DB9918BFDAD3}" presName="Name1" presStyleCnt="0"/>
      <dgm:spPr/>
    </dgm:pt>
    <dgm:pt modelId="{4F5A9566-EF4B-454E-83E2-E8FBB9820556}" type="pres">
      <dgm:prSet presAssocID="{E3DE250A-5BA0-4300-A97F-DB9918BFDAD3}" presName="cycle" presStyleCnt="0"/>
      <dgm:spPr/>
    </dgm:pt>
    <dgm:pt modelId="{8A10ECEC-8AD5-4B2E-8D7A-8175FB7568E4}" type="pres">
      <dgm:prSet presAssocID="{E3DE250A-5BA0-4300-A97F-DB9918BFDAD3}" presName="srcNode" presStyleLbl="node1" presStyleIdx="0" presStyleCnt="6"/>
      <dgm:spPr/>
    </dgm:pt>
    <dgm:pt modelId="{951F452D-9933-4FFC-9969-70A2C3293BC0}" type="pres">
      <dgm:prSet presAssocID="{E3DE250A-5BA0-4300-A97F-DB9918BFDAD3}" presName="conn" presStyleLbl="parChTrans1D2" presStyleIdx="0" presStyleCnt="1"/>
      <dgm:spPr/>
    </dgm:pt>
    <dgm:pt modelId="{65342AEA-DD92-48E5-A845-330CC7B12CA6}" type="pres">
      <dgm:prSet presAssocID="{E3DE250A-5BA0-4300-A97F-DB9918BFDAD3}" presName="extraNode" presStyleLbl="node1" presStyleIdx="0" presStyleCnt="6"/>
      <dgm:spPr/>
    </dgm:pt>
    <dgm:pt modelId="{DD70642F-1C6D-49B2-BD4F-43DE460AB0DF}" type="pres">
      <dgm:prSet presAssocID="{E3DE250A-5BA0-4300-A97F-DB9918BFDAD3}" presName="dstNode" presStyleLbl="node1" presStyleIdx="0" presStyleCnt="6"/>
      <dgm:spPr/>
    </dgm:pt>
    <dgm:pt modelId="{9EF8E88D-D25F-4C38-B988-1392008CF203}" type="pres">
      <dgm:prSet presAssocID="{0901170A-E774-4D95-A273-2305E75B955E}" presName="text_1" presStyleLbl="node1" presStyleIdx="0" presStyleCnt="6">
        <dgm:presLayoutVars>
          <dgm:bulletEnabled val="1"/>
        </dgm:presLayoutVars>
      </dgm:prSet>
      <dgm:spPr/>
    </dgm:pt>
    <dgm:pt modelId="{96B6CB82-4FFA-4F83-857E-B43A82B50F3F}" type="pres">
      <dgm:prSet presAssocID="{0901170A-E774-4D95-A273-2305E75B955E}" presName="accent_1" presStyleCnt="0"/>
      <dgm:spPr/>
    </dgm:pt>
    <dgm:pt modelId="{B334F7E0-12B9-40A2-BC19-DCC967209FCB}" type="pres">
      <dgm:prSet presAssocID="{0901170A-E774-4D95-A273-2305E75B955E}" presName="accentRepeatNode" presStyleLbl="solidFgAcc1" presStyleIdx="0" presStyleCnt="6" custScaleX="100683" custScaleY="123182"/>
      <dgm:spPr>
        <a:solidFill>
          <a:schemeClr val="bg1">
            <a:lumMod val="65000"/>
          </a:schemeClr>
        </a:solidFill>
        <a:ln>
          <a:solidFill>
            <a:schemeClr val="bg1"/>
          </a:solidFill>
        </a:ln>
      </dgm:spPr>
    </dgm:pt>
    <dgm:pt modelId="{B1BA43EA-65FA-489F-BDB4-0D89D3D02FAE}" type="pres">
      <dgm:prSet presAssocID="{4DE798B6-785E-41AA-A439-D62EB0859684}" presName="text_2" presStyleLbl="node1" presStyleIdx="1" presStyleCnt="6" custScaleX="99375" custScaleY="123595">
        <dgm:presLayoutVars>
          <dgm:bulletEnabled val="1"/>
        </dgm:presLayoutVars>
      </dgm:prSet>
      <dgm:spPr/>
    </dgm:pt>
    <dgm:pt modelId="{D447C393-65BA-4D1E-8644-E2CD7D4BB0B0}" type="pres">
      <dgm:prSet presAssocID="{4DE798B6-785E-41AA-A439-D62EB0859684}" presName="accent_2" presStyleCnt="0"/>
      <dgm:spPr/>
    </dgm:pt>
    <dgm:pt modelId="{E8001755-2B2A-4FE9-B0EC-9F8D1887B0AA}" type="pres">
      <dgm:prSet presAssocID="{4DE798B6-785E-41AA-A439-D62EB0859684}" presName="accentRepeatNode" presStyleLbl="solidFgAcc1" presStyleIdx="1" presStyleCnt="6"/>
      <dgm:spPr>
        <a:solidFill>
          <a:schemeClr val="bg1">
            <a:lumMod val="65000"/>
          </a:schemeClr>
        </a:solidFill>
        <a:ln>
          <a:solidFill>
            <a:schemeClr val="bg1"/>
          </a:solidFill>
        </a:ln>
      </dgm:spPr>
    </dgm:pt>
    <dgm:pt modelId="{404DD3DD-7BD4-4F9F-A38D-49CE06B3DFA8}" type="pres">
      <dgm:prSet presAssocID="{DB8D36A8-2F88-4997-97B7-0E9FB6CF13B0}" presName="text_3" presStyleLbl="node1" presStyleIdx="2" presStyleCnt="6" custScaleY="135046">
        <dgm:presLayoutVars>
          <dgm:bulletEnabled val="1"/>
        </dgm:presLayoutVars>
      </dgm:prSet>
      <dgm:spPr/>
    </dgm:pt>
    <dgm:pt modelId="{5479848F-E504-4319-B5E4-B29305236327}" type="pres">
      <dgm:prSet presAssocID="{DB8D36A8-2F88-4997-97B7-0E9FB6CF13B0}" presName="accent_3" presStyleCnt="0"/>
      <dgm:spPr/>
    </dgm:pt>
    <dgm:pt modelId="{DDE812EC-1DC1-412F-BB29-DA7F837D5100}" type="pres">
      <dgm:prSet presAssocID="{DB8D36A8-2F88-4997-97B7-0E9FB6CF13B0}" presName="accentRepeatNode" presStyleLbl="solidFgAcc1" presStyleIdx="2" presStyleCnt="6"/>
      <dgm:spPr>
        <a:solidFill>
          <a:schemeClr val="bg1">
            <a:lumMod val="65000"/>
          </a:schemeClr>
        </a:solidFill>
        <a:ln>
          <a:solidFill>
            <a:schemeClr val="bg1"/>
          </a:solidFill>
        </a:ln>
      </dgm:spPr>
    </dgm:pt>
    <dgm:pt modelId="{310F3561-7F23-4915-A0C7-08D79EE0696B}" type="pres">
      <dgm:prSet presAssocID="{A74886AC-1D48-4789-95BE-C2E8AF739A82}" presName="text_4" presStyleLbl="node1" presStyleIdx="3" presStyleCnt="6">
        <dgm:presLayoutVars>
          <dgm:bulletEnabled val="1"/>
        </dgm:presLayoutVars>
      </dgm:prSet>
      <dgm:spPr/>
    </dgm:pt>
    <dgm:pt modelId="{F8D9CBAC-B6D7-4BB8-A19D-AC1073C69819}" type="pres">
      <dgm:prSet presAssocID="{A74886AC-1D48-4789-95BE-C2E8AF739A82}" presName="accent_4" presStyleCnt="0"/>
      <dgm:spPr/>
    </dgm:pt>
    <dgm:pt modelId="{16B41102-03FB-47FA-81A2-0DFE2977A889}" type="pres">
      <dgm:prSet presAssocID="{A74886AC-1D48-4789-95BE-C2E8AF739A82}" presName="accentRepeatNode" presStyleLbl="solidFgAcc1" presStyleIdx="3" presStyleCnt="6"/>
      <dgm:spPr>
        <a:solidFill>
          <a:schemeClr val="bg1">
            <a:lumMod val="65000"/>
          </a:schemeClr>
        </a:solidFill>
        <a:ln>
          <a:solidFill>
            <a:schemeClr val="bg1"/>
          </a:solidFill>
        </a:ln>
      </dgm:spPr>
    </dgm:pt>
    <dgm:pt modelId="{2FEF0FD7-35DA-4E99-9BBC-8F138497AD62}" type="pres">
      <dgm:prSet presAssocID="{A1124BA7-A714-4477-A95E-C145F3EB15EA}" presName="text_5" presStyleLbl="node1" presStyleIdx="4" presStyleCnt="6">
        <dgm:presLayoutVars>
          <dgm:bulletEnabled val="1"/>
        </dgm:presLayoutVars>
      </dgm:prSet>
      <dgm:spPr/>
    </dgm:pt>
    <dgm:pt modelId="{0AC04740-B45F-4A92-BD29-9785230D185C}" type="pres">
      <dgm:prSet presAssocID="{A1124BA7-A714-4477-A95E-C145F3EB15EA}" presName="accent_5" presStyleCnt="0"/>
      <dgm:spPr/>
    </dgm:pt>
    <dgm:pt modelId="{E283311D-E702-4E44-A1E4-9835674B0C65}" type="pres">
      <dgm:prSet presAssocID="{A1124BA7-A714-4477-A95E-C145F3EB15EA}" presName="accentRepeatNode" presStyleLbl="solidFgAcc1" presStyleIdx="4" presStyleCnt="6"/>
      <dgm:spPr>
        <a:solidFill>
          <a:schemeClr val="bg1">
            <a:lumMod val="65000"/>
          </a:schemeClr>
        </a:solidFill>
        <a:ln>
          <a:solidFill>
            <a:schemeClr val="bg1"/>
          </a:solidFill>
        </a:ln>
      </dgm:spPr>
    </dgm:pt>
    <dgm:pt modelId="{7BCE6158-9D10-40C4-A440-B588922F77DD}" type="pres">
      <dgm:prSet presAssocID="{0E0F32EA-767C-4855-AD4D-F8FD84CBE220}" presName="text_6" presStyleLbl="node1" presStyleIdx="5" presStyleCnt="6" custScaleY="156539">
        <dgm:presLayoutVars>
          <dgm:bulletEnabled val="1"/>
        </dgm:presLayoutVars>
      </dgm:prSet>
      <dgm:spPr/>
    </dgm:pt>
    <dgm:pt modelId="{6DA4B929-1587-4839-8DB6-8399F6D04431}" type="pres">
      <dgm:prSet presAssocID="{0E0F32EA-767C-4855-AD4D-F8FD84CBE220}" presName="accent_6" presStyleCnt="0"/>
      <dgm:spPr/>
    </dgm:pt>
    <dgm:pt modelId="{79729613-07C0-4CFF-B386-4E1883459A97}" type="pres">
      <dgm:prSet presAssocID="{0E0F32EA-767C-4855-AD4D-F8FD84CBE220}" presName="accentRepeatNode" presStyleLbl="solidFgAcc1" presStyleIdx="5" presStyleCnt="6"/>
      <dgm:spPr>
        <a:solidFill>
          <a:schemeClr val="bg1">
            <a:lumMod val="65000"/>
          </a:schemeClr>
        </a:solidFill>
        <a:ln>
          <a:solidFill>
            <a:schemeClr val="bg1"/>
          </a:solidFill>
        </a:ln>
      </dgm:spPr>
    </dgm:pt>
  </dgm:ptLst>
  <dgm:cxnLst>
    <dgm:cxn modelId="{F46C8A25-317D-4F93-9B81-BE97408EFE08}" srcId="{E3DE250A-5BA0-4300-A97F-DB9918BFDAD3}" destId="{A74886AC-1D48-4789-95BE-C2E8AF739A82}" srcOrd="3" destOrd="0" parTransId="{7849AA59-E613-4D79-B371-E0E36A04D3BC}" sibTransId="{44CB92BF-DE47-4AF1-9B31-3CC910B6997D}"/>
    <dgm:cxn modelId="{8755125C-2B65-4DD4-9C86-F9DB24E5A764}" type="presOf" srcId="{4DE798B6-785E-41AA-A439-D62EB0859684}" destId="{B1BA43EA-65FA-489F-BDB4-0D89D3D02FAE}" srcOrd="0" destOrd="0" presId="urn:microsoft.com/office/officeart/2008/layout/VerticalCurvedList"/>
    <dgm:cxn modelId="{D91DF243-E916-45E6-8F08-272F45A65B39}" type="presOf" srcId="{DB8D36A8-2F88-4997-97B7-0E9FB6CF13B0}" destId="{404DD3DD-7BD4-4F9F-A38D-49CE06B3DFA8}" srcOrd="0" destOrd="0" presId="urn:microsoft.com/office/officeart/2008/layout/VerticalCurvedList"/>
    <dgm:cxn modelId="{D842D949-EFC8-4B07-ACA5-391492D0BC22}" type="presOf" srcId="{A3C9354C-7EEB-4677-A760-1205FE5CF5AA}" destId="{951F452D-9933-4FFC-9969-70A2C3293BC0}" srcOrd="0" destOrd="0" presId="urn:microsoft.com/office/officeart/2008/layout/VerticalCurvedList"/>
    <dgm:cxn modelId="{EBA77C51-8660-4C79-B32E-386691659D16}" srcId="{E3DE250A-5BA0-4300-A97F-DB9918BFDAD3}" destId="{4DE798B6-785E-41AA-A439-D62EB0859684}" srcOrd="1" destOrd="0" parTransId="{6B61AE1C-67C2-423C-A659-5007A65AFD8D}" sibTransId="{1503C9A3-B243-4BA0-B428-BA90E3626675}"/>
    <dgm:cxn modelId="{F03F0659-51F2-42E5-86EC-DA993651DCE4}" type="presOf" srcId="{E3DE250A-5BA0-4300-A97F-DB9918BFDAD3}" destId="{BBA6E399-152F-4992-A2A7-E085A50051BC}" srcOrd="0" destOrd="0" presId="urn:microsoft.com/office/officeart/2008/layout/VerticalCurvedList"/>
    <dgm:cxn modelId="{1FACDC81-0DC6-4084-A416-718441B37755}" type="presOf" srcId="{A74886AC-1D48-4789-95BE-C2E8AF739A82}" destId="{310F3561-7F23-4915-A0C7-08D79EE0696B}" srcOrd="0" destOrd="0" presId="urn:microsoft.com/office/officeart/2008/layout/VerticalCurvedList"/>
    <dgm:cxn modelId="{62BEE58E-B3B4-4FFD-965C-42E2CA81E546}" srcId="{E3DE250A-5BA0-4300-A97F-DB9918BFDAD3}" destId="{0E0F32EA-767C-4855-AD4D-F8FD84CBE220}" srcOrd="5" destOrd="0" parTransId="{66F92397-66B3-4E58-97C9-E070A6399D64}" sibTransId="{B3341BA8-1F99-4307-98E4-13BF324D3E41}"/>
    <dgm:cxn modelId="{84DFC59D-CC3A-4FFA-84D8-130FD82A21CB}" srcId="{E3DE250A-5BA0-4300-A97F-DB9918BFDAD3}" destId="{DB8D36A8-2F88-4997-97B7-0E9FB6CF13B0}" srcOrd="2" destOrd="0" parTransId="{000B9E86-26CF-4749-B0F0-591C61FBB498}" sibTransId="{1B44434F-4003-4308-99A6-DB5B34C77521}"/>
    <dgm:cxn modelId="{DEFAD7B5-45DC-4AB7-9DCA-810EBA36C500}" type="presOf" srcId="{0901170A-E774-4D95-A273-2305E75B955E}" destId="{9EF8E88D-D25F-4C38-B988-1392008CF203}" srcOrd="0" destOrd="0" presId="urn:microsoft.com/office/officeart/2008/layout/VerticalCurvedList"/>
    <dgm:cxn modelId="{BF39B9D3-3946-415C-BAE5-F556DCD045A3}" type="presOf" srcId="{A1124BA7-A714-4477-A95E-C145F3EB15EA}" destId="{2FEF0FD7-35DA-4E99-9BBC-8F138497AD62}" srcOrd="0" destOrd="0" presId="urn:microsoft.com/office/officeart/2008/layout/VerticalCurvedList"/>
    <dgm:cxn modelId="{BF6582D4-4080-4049-995A-2D6D7C95E920}" srcId="{E3DE250A-5BA0-4300-A97F-DB9918BFDAD3}" destId="{0901170A-E774-4D95-A273-2305E75B955E}" srcOrd="0" destOrd="0" parTransId="{97E122E8-53B4-4A1A-AA70-EAE26E459B7E}" sibTransId="{A3C9354C-7EEB-4677-A760-1205FE5CF5AA}"/>
    <dgm:cxn modelId="{329E18EE-32F1-48D8-8721-09E152E3F861}" type="presOf" srcId="{0E0F32EA-767C-4855-AD4D-F8FD84CBE220}" destId="{7BCE6158-9D10-40C4-A440-B588922F77DD}" srcOrd="0" destOrd="0" presId="urn:microsoft.com/office/officeart/2008/layout/VerticalCurvedList"/>
    <dgm:cxn modelId="{B1EC3BF1-331E-4B26-A79C-2FC5F14F5747}" srcId="{E3DE250A-5BA0-4300-A97F-DB9918BFDAD3}" destId="{A1124BA7-A714-4477-A95E-C145F3EB15EA}" srcOrd="4" destOrd="0" parTransId="{55A14894-59B1-48BD-AE1A-B1D25975BFC0}" sibTransId="{7661C98B-3219-4408-AA6B-041F6072CB14}"/>
    <dgm:cxn modelId="{EBC00FB1-6EF3-471E-B219-1511D06D4353}" type="presParOf" srcId="{BBA6E399-152F-4992-A2A7-E085A50051BC}" destId="{36388D33-F1BF-4B5B-BE33-603DA6701FA5}" srcOrd="0" destOrd="0" presId="urn:microsoft.com/office/officeart/2008/layout/VerticalCurvedList"/>
    <dgm:cxn modelId="{0F455E14-60D4-411D-A288-29D6E0B70B94}" type="presParOf" srcId="{36388D33-F1BF-4B5B-BE33-603DA6701FA5}" destId="{4F5A9566-EF4B-454E-83E2-E8FBB9820556}" srcOrd="0" destOrd="0" presId="urn:microsoft.com/office/officeart/2008/layout/VerticalCurvedList"/>
    <dgm:cxn modelId="{0DCEB392-BC29-4BB5-900B-7A3961C0634A}" type="presParOf" srcId="{4F5A9566-EF4B-454E-83E2-E8FBB9820556}" destId="{8A10ECEC-8AD5-4B2E-8D7A-8175FB7568E4}" srcOrd="0" destOrd="0" presId="urn:microsoft.com/office/officeart/2008/layout/VerticalCurvedList"/>
    <dgm:cxn modelId="{AD803D4C-8FA5-47B0-80AF-C66FFE97C6C6}" type="presParOf" srcId="{4F5A9566-EF4B-454E-83E2-E8FBB9820556}" destId="{951F452D-9933-4FFC-9969-70A2C3293BC0}" srcOrd="1" destOrd="0" presId="urn:microsoft.com/office/officeart/2008/layout/VerticalCurvedList"/>
    <dgm:cxn modelId="{830DAA67-7368-460A-9819-88A41DB433D6}" type="presParOf" srcId="{4F5A9566-EF4B-454E-83E2-E8FBB9820556}" destId="{65342AEA-DD92-48E5-A845-330CC7B12CA6}" srcOrd="2" destOrd="0" presId="urn:microsoft.com/office/officeart/2008/layout/VerticalCurvedList"/>
    <dgm:cxn modelId="{BFDA6F64-0A34-4568-8F4B-A29584B1D617}" type="presParOf" srcId="{4F5A9566-EF4B-454E-83E2-E8FBB9820556}" destId="{DD70642F-1C6D-49B2-BD4F-43DE460AB0DF}" srcOrd="3" destOrd="0" presId="urn:microsoft.com/office/officeart/2008/layout/VerticalCurvedList"/>
    <dgm:cxn modelId="{5CF1E53F-739E-42CA-B2D5-480E845B3C59}" type="presParOf" srcId="{36388D33-F1BF-4B5B-BE33-603DA6701FA5}" destId="{9EF8E88D-D25F-4C38-B988-1392008CF203}" srcOrd="1" destOrd="0" presId="urn:microsoft.com/office/officeart/2008/layout/VerticalCurvedList"/>
    <dgm:cxn modelId="{6D92434D-916D-472F-AF6A-7817D4B6A9A3}" type="presParOf" srcId="{36388D33-F1BF-4B5B-BE33-603DA6701FA5}" destId="{96B6CB82-4FFA-4F83-857E-B43A82B50F3F}" srcOrd="2" destOrd="0" presId="urn:microsoft.com/office/officeart/2008/layout/VerticalCurvedList"/>
    <dgm:cxn modelId="{6E80B053-516E-4881-B717-FA9515728732}" type="presParOf" srcId="{96B6CB82-4FFA-4F83-857E-B43A82B50F3F}" destId="{B334F7E0-12B9-40A2-BC19-DCC967209FCB}" srcOrd="0" destOrd="0" presId="urn:microsoft.com/office/officeart/2008/layout/VerticalCurvedList"/>
    <dgm:cxn modelId="{FF3DFEE4-1870-46BC-90A0-FA60789F3204}" type="presParOf" srcId="{36388D33-F1BF-4B5B-BE33-603DA6701FA5}" destId="{B1BA43EA-65FA-489F-BDB4-0D89D3D02FAE}" srcOrd="3" destOrd="0" presId="urn:microsoft.com/office/officeart/2008/layout/VerticalCurvedList"/>
    <dgm:cxn modelId="{B3A663FE-AD01-4076-8C26-9D60E3252206}" type="presParOf" srcId="{36388D33-F1BF-4B5B-BE33-603DA6701FA5}" destId="{D447C393-65BA-4D1E-8644-E2CD7D4BB0B0}" srcOrd="4" destOrd="0" presId="urn:microsoft.com/office/officeart/2008/layout/VerticalCurvedList"/>
    <dgm:cxn modelId="{374EE16D-C897-4CB0-9FCA-BA4C0C325E6C}" type="presParOf" srcId="{D447C393-65BA-4D1E-8644-E2CD7D4BB0B0}" destId="{E8001755-2B2A-4FE9-B0EC-9F8D1887B0AA}" srcOrd="0" destOrd="0" presId="urn:microsoft.com/office/officeart/2008/layout/VerticalCurvedList"/>
    <dgm:cxn modelId="{E2FC6F70-AA99-43AA-9D4E-6E312494AE07}" type="presParOf" srcId="{36388D33-F1BF-4B5B-BE33-603DA6701FA5}" destId="{404DD3DD-7BD4-4F9F-A38D-49CE06B3DFA8}" srcOrd="5" destOrd="0" presId="urn:microsoft.com/office/officeart/2008/layout/VerticalCurvedList"/>
    <dgm:cxn modelId="{B1E6FA80-F7C8-4BCF-9291-C103A0BABAB2}" type="presParOf" srcId="{36388D33-F1BF-4B5B-BE33-603DA6701FA5}" destId="{5479848F-E504-4319-B5E4-B29305236327}" srcOrd="6" destOrd="0" presId="urn:microsoft.com/office/officeart/2008/layout/VerticalCurvedList"/>
    <dgm:cxn modelId="{42D6EF33-F40D-4512-9972-C34151886832}" type="presParOf" srcId="{5479848F-E504-4319-B5E4-B29305236327}" destId="{DDE812EC-1DC1-412F-BB29-DA7F837D5100}" srcOrd="0" destOrd="0" presId="urn:microsoft.com/office/officeart/2008/layout/VerticalCurvedList"/>
    <dgm:cxn modelId="{1C25736A-2FEA-4BCA-9948-0E647B0B932C}" type="presParOf" srcId="{36388D33-F1BF-4B5B-BE33-603DA6701FA5}" destId="{310F3561-7F23-4915-A0C7-08D79EE0696B}" srcOrd="7" destOrd="0" presId="urn:microsoft.com/office/officeart/2008/layout/VerticalCurvedList"/>
    <dgm:cxn modelId="{7A231749-E91A-4438-83E0-26C8733DFD86}" type="presParOf" srcId="{36388D33-F1BF-4B5B-BE33-603DA6701FA5}" destId="{F8D9CBAC-B6D7-4BB8-A19D-AC1073C69819}" srcOrd="8" destOrd="0" presId="urn:microsoft.com/office/officeart/2008/layout/VerticalCurvedList"/>
    <dgm:cxn modelId="{672EDA99-40F0-46D5-84C5-8C11A2811B27}" type="presParOf" srcId="{F8D9CBAC-B6D7-4BB8-A19D-AC1073C69819}" destId="{16B41102-03FB-47FA-81A2-0DFE2977A889}" srcOrd="0" destOrd="0" presId="urn:microsoft.com/office/officeart/2008/layout/VerticalCurvedList"/>
    <dgm:cxn modelId="{D8F139E4-18F3-4132-A6D2-FFAEB980FB75}" type="presParOf" srcId="{36388D33-F1BF-4B5B-BE33-603DA6701FA5}" destId="{2FEF0FD7-35DA-4E99-9BBC-8F138497AD62}" srcOrd="9" destOrd="0" presId="urn:microsoft.com/office/officeart/2008/layout/VerticalCurvedList"/>
    <dgm:cxn modelId="{175A4F42-94E6-41D6-83B8-6063DA09589E}" type="presParOf" srcId="{36388D33-F1BF-4B5B-BE33-603DA6701FA5}" destId="{0AC04740-B45F-4A92-BD29-9785230D185C}" srcOrd="10" destOrd="0" presId="urn:microsoft.com/office/officeart/2008/layout/VerticalCurvedList"/>
    <dgm:cxn modelId="{61FADB13-A861-44F0-80EC-74475E71C02C}" type="presParOf" srcId="{0AC04740-B45F-4A92-BD29-9785230D185C}" destId="{E283311D-E702-4E44-A1E4-9835674B0C65}" srcOrd="0" destOrd="0" presId="urn:microsoft.com/office/officeart/2008/layout/VerticalCurvedList"/>
    <dgm:cxn modelId="{E6CFF92F-FDC3-46FD-8C2B-F3502096AF91}" type="presParOf" srcId="{36388D33-F1BF-4B5B-BE33-603DA6701FA5}" destId="{7BCE6158-9D10-40C4-A440-B588922F77DD}" srcOrd="11" destOrd="0" presId="urn:microsoft.com/office/officeart/2008/layout/VerticalCurvedList"/>
    <dgm:cxn modelId="{8D574939-61B4-43C6-ABF3-10597425F5DB}" type="presParOf" srcId="{36388D33-F1BF-4B5B-BE33-603DA6701FA5}" destId="{6DA4B929-1587-4839-8DB6-8399F6D04431}" srcOrd="12" destOrd="0" presId="urn:microsoft.com/office/officeart/2008/layout/VerticalCurvedList"/>
    <dgm:cxn modelId="{5752DBED-953D-4B2D-BEBD-9B9EE28AA2B1}" type="presParOf" srcId="{6DA4B929-1587-4839-8DB6-8399F6D04431}" destId="{79729613-07C0-4CFF-B386-4E1883459A9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3FC2EF2-1726-46BA-9939-BF2BE2B6ECE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726C91C2-81CC-4734-9572-12B17C1BB336}">
      <dgm:prSet phldrT="[Text]" custT="1"/>
      <dgm:spPr>
        <a:solidFill>
          <a:schemeClr val="bg1">
            <a:lumMod val="50000"/>
          </a:schemeClr>
        </a:solidFill>
        <a:ln>
          <a:solidFill>
            <a:srgbClr val="C00000"/>
          </a:solidFill>
        </a:ln>
        <a:effectLst>
          <a:glow rad="101600">
            <a:schemeClr val="accent2">
              <a:satMod val="175000"/>
              <a:alpha val="40000"/>
            </a:schemeClr>
          </a:glow>
        </a:effectLst>
        <a:scene3d>
          <a:camera prst="orthographicFront"/>
          <a:lightRig rig="threePt" dir="t"/>
        </a:scene3d>
        <a:sp3d>
          <a:bevelT w="165100" prst="coolSlant"/>
        </a:sp3d>
      </dgm:spPr>
      <dgm:t>
        <a:bodyPr/>
        <a:lstStyle/>
        <a:p>
          <a:pPr>
            <a:buNone/>
          </a:pPr>
          <a:r>
            <a:rPr lang="en-GB" sz="1800" b="1" dirty="0"/>
            <a:t>Other ability to exert significant influence on legal entity (veto rights or right to profit)</a:t>
          </a:r>
        </a:p>
      </dgm:t>
    </dgm:pt>
    <dgm:pt modelId="{7C4922F7-C529-43BA-8881-40A74F672833}" type="parTrans" cxnId="{EAE7E16D-3888-4838-8C8B-D66E0AC23427}">
      <dgm:prSet/>
      <dgm:spPr/>
      <dgm:t>
        <a:bodyPr/>
        <a:lstStyle/>
        <a:p>
          <a:endParaRPr lang="en-GB"/>
        </a:p>
      </dgm:t>
    </dgm:pt>
    <dgm:pt modelId="{768F73F2-3928-4A3D-81F5-C53A96218751}" type="sibTrans" cxnId="{EAE7E16D-3888-4838-8C8B-D66E0AC23427}">
      <dgm:prSet/>
      <dgm:spPr/>
      <dgm:t>
        <a:bodyPr/>
        <a:lstStyle/>
        <a:p>
          <a:endParaRPr lang="en-GB"/>
        </a:p>
      </dgm:t>
    </dgm:pt>
    <dgm:pt modelId="{4CB59792-EE18-409B-A24B-E2EC8879C948}">
      <dgm:prSet phldrT="[Text]" custT="1"/>
      <dgm:spPr>
        <a:ln>
          <a:solidFill>
            <a:srgbClr val="C00000"/>
          </a:solidFill>
        </a:ln>
        <a:effectLst>
          <a:glow rad="101600">
            <a:schemeClr val="accent2">
              <a:satMod val="175000"/>
              <a:alpha val="40000"/>
            </a:schemeClr>
          </a:glow>
        </a:effectLst>
        <a:scene3d>
          <a:camera prst="orthographicFront"/>
          <a:lightRig rig="threePt" dir="t"/>
        </a:scene3d>
        <a:sp3d>
          <a:bevelT w="165100" prst="coolSlant"/>
        </a:sp3d>
      </dgm:spPr>
      <dgm:t>
        <a:bodyPr/>
        <a:lstStyle/>
        <a:p>
          <a:pPr>
            <a:buNone/>
          </a:pPr>
          <a:r>
            <a:rPr lang="en-GB" sz="1800" b="1" dirty="0"/>
            <a:t>Contractual associations or persons connected with management or director(s)</a:t>
          </a:r>
        </a:p>
      </dgm:t>
    </dgm:pt>
    <dgm:pt modelId="{2EA5E0EA-1F0C-4F3B-9C42-2FFFA5233BF8}" type="parTrans" cxnId="{8D7CFE5B-5A01-4740-A4BD-C7EB43256F56}">
      <dgm:prSet/>
      <dgm:spPr/>
      <dgm:t>
        <a:bodyPr/>
        <a:lstStyle/>
        <a:p>
          <a:endParaRPr lang="en-GB"/>
        </a:p>
      </dgm:t>
    </dgm:pt>
    <dgm:pt modelId="{A29B3EA4-FED0-4A98-B490-BFB6A6167419}" type="sibTrans" cxnId="{8D7CFE5B-5A01-4740-A4BD-C7EB43256F56}">
      <dgm:prSet/>
      <dgm:spPr/>
      <dgm:t>
        <a:bodyPr/>
        <a:lstStyle/>
        <a:p>
          <a:endParaRPr lang="en-GB"/>
        </a:p>
      </dgm:t>
    </dgm:pt>
    <dgm:pt modelId="{E98699A6-CA91-4181-8944-2D37BD44711D}">
      <dgm:prSet phldrT="[Text]" custT="1"/>
      <dgm:spPr>
        <a:solidFill>
          <a:schemeClr val="accent2">
            <a:lumMod val="60000"/>
            <a:lumOff val="40000"/>
          </a:schemeClr>
        </a:solidFill>
        <a:ln>
          <a:solidFill>
            <a:srgbClr val="C00000"/>
          </a:solidFill>
        </a:ln>
        <a:effectLst>
          <a:glow rad="101600">
            <a:schemeClr val="accent2">
              <a:satMod val="175000"/>
              <a:alpha val="40000"/>
            </a:schemeClr>
          </a:glow>
        </a:effectLst>
        <a:scene3d>
          <a:camera prst="orthographicFront"/>
          <a:lightRig rig="threePt" dir="t"/>
        </a:scene3d>
        <a:sp3d>
          <a:bevelT w="165100" prst="coolSlant"/>
        </a:sp3d>
      </dgm:spPr>
      <dgm:t>
        <a:bodyPr/>
        <a:lstStyle/>
        <a:p>
          <a:pPr>
            <a:buNone/>
          </a:pPr>
          <a:r>
            <a:rPr lang="en-GB" sz="2000" b="1" dirty="0"/>
            <a:t>Other ownership arrangement e.g. Joint partnership, nominee</a:t>
          </a:r>
        </a:p>
      </dgm:t>
    </dgm:pt>
    <dgm:pt modelId="{DCE56F50-D6F3-40CB-86DE-978CD8CD14BA}" type="parTrans" cxnId="{9F467114-BE80-4389-B30C-FADB92EC630F}">
      <dgm:prSet/>
      <dgm:spPr/>
      <dgm:t>
        <a:bodyPr/>
        <a:lstStyle/>
        <a:p>
          <a:endParaRPr lang="en-GB"/>
        </a:p>
      </dgm:t>
    </dgm:pt>
    <dgm:pt modelId="{C21C02BC-B9E7-42C4-9444-4F5A1C7B43EE}" type="sibTrans" cxnId="{9F467114-BE80-4389-B30C-FADB92EC630F}">
      <dgm:prSet/>
      <dgm:spPr/>
      <dgm:t>
        <a:bodyPr/>
        <a:lstStyle/>
        <a:p>
          <a:endParaRPr lang="en-GB"/>
        </a:p>
      </dgm:t>
    </dgm:pt>
    <dgm:pt modelId="{29C579CF-AB54-4DE1-BC5F-9091CC18E34E}">
      <dgm:prSet phldrT="[Text]" custT="1"/>
      <dgm:spPr>
        <a:solidFill>
          <a:schemeClr val="bg1">
            <a:lumMod val="65000"/>
          </a:schemeClr>
        </a:solidFill>
        <a:ln>
          <a:solidFill>
            <a:srgbClr val="C00000"/>
          </a:solidFill>
        </a:ln>
        <a:effectLst>
          <a:glow rad="139700">
            <a:schemeClr val="accent2">
              <a:satMod val="175000"/>
              <a:alpha val="40000"/>
            </a:schemeClr>
          </a:glow>
        </a:effectLst>
        <a:scene3d>
          <a:camera prst="orthographicFront"/>
          <a:lightRig rig="threePt" dir="t"/>
        </a:scene3d>
        <a:sp3d>
          <a:bevelT w="165100" prst="coolSlant"/>
        </a:sp3d>
      </dgm:spPr>
      <dgm:t>
        <a:bodyPr/>
        <a:lstStyle/>
        <a:p>
          <a:pPr>
            <a:buNone/>
          </a:pPr>
          <a:r>
            <a:rPr lang="en-GB" sz="2000" dirty="0"/>
            <a:t>Ownership by shares</a:t>
          </a:r>
        </a:p>
      </dgm:t>
    </dgm:pt>
    <dgm:pt modelId="{7DE51AD9-7A9F-4AB8-B9F4-5B255E17A28F}" type="parTrans" cxnId="{194BC81D-805D-4ECF-AEB8-8B9F52F5A20D}">
      <dgm:prSet/>
      <dgm:spPr/>
      <dgm:t>
        <a:bodyPr/>
        <a:lstStyle/>
        <a:p>
          <a:endParaRPr lang="en-GB"/>
        </a:p>
      </dgm:t>
    </dgm:pt>
    <dgm:pt modelId="{9C434EC7-4B33-48E6-8C99-66F552788AAA}" type="sibTrans" cxnId="{194BC81D-805D-4ECF-AEB8-8B9F52F5A20D}">
      <dgm:prSet/>
      <dgm:spPr/>
      <dgm:t>
        <a:bodyPr/>
        <a:lstStyle/>
        <a:p>
          <a:endParaRPr lang="en-GB"/>
        </a:p>
      </dgm:t>
    </dgm:pt>
    <dgm:pt modelId="{11D08DA0-A02F-4D3A-90C6-52A4056547CE}">
      <dgm:prSet phldrT="[Text]" custT="1"/>
      <dgm:spPr>
        <a:solidFill>
          <a:schemeClr val="accent4">
            <a:lumMod val="60000"/>
            <a:lumOff val="40000"/>
          </a:schemeClr>
        </a:solidFill>
        <a:ln>
          <a:solidFill>
            <a:srgbClr val="C00000"/>
          </a:solidFill>
        </a:ln>
        <a:effectLst>
          <a:glow rad="101600">
            <a:schemeClr val="accent2">
              <a:satMod val="175000"/>
              <a:alpha val="40000"/>
            </a:schemeClr>
          </a:glow>
        </a:effectLst>
        <a:scene3d>
          <a:camera prst="orthographicFront"/>
          <a:lightRig rig="threePt" dir="t"/>
        </a:scene3d>
        <a:sp3d>
          <a:bevelT w="165100" prst="coolSlant"/>
        </a:sp3d>
      </dgm:spPr>
      <dgm:t>
        <a:bodyPr/>
        <a:lstStyle/>
        <a:p>
          <a:pPr>
            <a:buNone/>
          </a:pPr>
          <a:r>
            <a:rPr lang="en-GB" sz="2000" b="1" dirty="0"/>
            <a:t>Ownership by voting right</a:t>
          </a:r>
        </a:p>
      </dgm:t>
    </dgm:pt>
    <dgm:pt modelId="{C50DDB4F-F614-4737-9715-2871B54A28CA}" type="parTrans" cxnId="{0F1B5FB9-734D-448B-95B7-B4FE3BB0AB43}">
      <dgm:prSet/>
      <dgm:spPr/>
      <dgm:t>
        <a:bodyPr/>
        <a:lstStyle/>
        <a:p>
          <a:endParaRPr lang="en-GB"/>
        </a:p>
      </dgm:t>
    </dgm:pt>
    <dgm:pt modelId="{3A348BDB-B147-476E-A07B-E6DE1CBC6AB6}" type="sibTrans" cxnId="{0F1B5FB9-734D-448B-95B7-B4FE3BB0AB43}">
      <dgm:prSet/>
      <dgm:spPr/>
      <dgm:t>
        <a:bodyPr/>
        <a:lstStyle/>
        <a:p>
          <a:endParaRPr lang="en-GB"/>
        </a:p>
      </dgm:t>
    </dgm:pt>
    <dgm:pt modelId="{DA30EEED-09A1-4FD7-92C2-689CCE85B6E8}">
      <dgm:prSet phldrT="[Text]" custT="1"/>
      <dgm:spPr>
        <a:solidFill>
          <a:schemeClr val="accent6">
            <a:lumMod val="60000"/>
            <a:lumOff val="40000"/>
          </a:schemeClr>
        </a:solidFill>
        <a:ln>
          <a:solidFill>
            <a:srgbClr val="C00000"/>
          </a:solidFill>
        </a:ln>
        <a:effectLst>
          <a:glow rad="101600">
            <a:schemeClr val="accent2">
              <a:satMod val="175000"/>
              <a:alpha val="40000"/>
            </a:schemeClr>
          </a:glow>
        </a:effectLst>
        <a:scene3d>
          <a:camera prst="orthographicFront"/>
          <a:lightRig rig="threePt" dir="t"/>
        </a:scene3d>
        <a:sp3d>
          <a:bevelT w="165100" prst="coolSlant"/>
        </a:sp3d>
      </dgm:spPr>
      <dgm:t>
        <a:bodyPr/>
        <a:lstStyle/>
        <a:p>
          <a:pPr>
            <a:buNone/>
          </a:pPr>
          <a:r>
            <a:rPr lang="en-GB" sz="2000" b="1" dirty="0"/>
            <a:t>Management Control, right to appoint or remove director(s)</a:t>
          </a:r>
        </a:p>
      </dgm:t>
    </dgm:pt>
    <dgm:pt modelId="{224BE10C-E104-42E7-B28D-92D58018E5B6}" type="parTrans" cxnId="{20448DA9-7727-49B5-849E-CFAF264ED826}">
      <dgm:prSet/>
      <dgm:spPr/>
      <dgm:t>
        <a:bodyPr/>
        <a:lstStyle/>
        <a:p>
          <a:endParaRPr lang="en-GB"/>
        </a:p>
      </dgm:t>
    </dgm:pt>
    <dgm:pt modelId="{4642D422-3102-4330-A1E5-3A8DF44EBCDA}" type="sibTrans" cxnId="{20448DA9-7727-49B5-849E-CFAF264ED826}">
      <dgm:prSet/>
      <dgm:spPr/>
      <dgm:t>
        <a:bodyPr/>
        <a:lstStyle/>
        <a:p>
          <a:endParaRPr lang="en-GB"/>
        </a:p>
      </dgm:t>
    </dgm:pt>
    <dgm:pt modelId="{84593E4F-5A4A-4F58-A62A-177ADCBA7672}" type="pres">
      <dgm:prSet presAssocID="{53FC2EF2-1726-46BA-9939-BF2BE2B6ECEA}" presName="diagram" presStyleCnt="0">
        <dgm:presLayoutVars>
          <dgm:dir/>
          <dgm:resizeHandles val="exact"/>
        </dgm:presLayoutVars>
      </dgm:prSet>
      <dgm:spPr/>
    </dgm:pt>
    <dgm:pt modelId="{25FB47F2-58C9-48B8-B636-B78FCCFA35DB}" type="pres">
      <dgm:prSet presAssocID="{29C579CF-AB54-4DE1-BC5F-9091CC18E34E}" presName="node" presStyleLbl="node1" presStyleIdx="0" presStyleCnt="6" custScaleX="82659" custScaleY="61171">
        <dgm:presLayoutVars>
          <dgm:bulletEnabled val="1"/>
        </dgm:presLayoutVars>
      </dgm:prSet>
      <dgm:spPr/>
    </dgm:pt>
    <dgm:pt modelId="{68967C5E-BB0A-47E7-AE8A-1B42F18F7D92}" type="pres">
      <dgm:prSet presAssocID="{9C434EC7-4B33-48E6-8C99-66F552788AAA}" presName="sibTrans" presStyleCnt="0"/>
      <dgm:spPr/>
    </dgm:pt>
    <dgm:pt modelId="{279FE2DC-58B7-412B-9CD8-3CEA53B1B5EC}" type="pres">
      <dgm:prSet presAssocID="{11D08DA0-A02F-4D3A-90C6-52A4056547CE}" presName="node" presStyleLbl="node1" presStyleIdx="1" presStyleCnt="6" custScaleX="82659" custScaleY="61171">
        <dgm:presLayoutVars>
          <dgm:bulletEnabled val="1"/>
        </dgm:presLayoutVars>
      </dgm:prSet>
      <dgm:spPr/>
    </dgm:pt>
    <dgm:pt modelId="{FA481600-692F-46E9-8260-FAC45612DD94}" type="pres">
      <dgm:prSet presAssocID="{3A348BDB-B147-476E-A07B-E6DE1CBC6AB6}" presName="sibTrans" presStyleCnt="0"/>
      <dgm:spPr/>
    </dgm:pt>
    <dgm:pt modelId="{39D36D04-D4D3-4313-9FB5-47167A69C529}" type="pres">
      <dgm:prSet presAssocID="{DA30EEED-09A1-4FD7-92C2-689CCE85B6E8}" presName="node" presStyleLbl="node1" presStyleIdx="2" presStyleCnt="6" custScaleX="82659" custScaleY="61171">
        <dgm:presLayoutVars>
          <dgm:bulletEnabled val="1"/>
        </dgm:presLayoutVars>
      </dgm:prSet>
      <dgm:spPr/>
    </dgm:pt>
    <dgm:pt modelId="{E16216AC-97A7-4AE9-808F-4D6687A65538}" type="pres">
      <dgm:prSet presAssocID="{4642D422-3102-4330-A1E5-3A8DF44EBCDA}" presName="sibTrans" presStyleCnt="0"/>
      <dgm:spPr/>
    </dgm:pt>
    <dgm:pt modelId="{2C4F6E51-5079-495C-B354-A37925526008}" type="pres">
      <dgm:prSet presAssocID="{E98699A6-CA91-4181-8944-2D37BD44711D}" presName="node" presStyleLbl="node1" presStyleIdx="3" presStyleCnt="6" custScaleX="84819" custScaleY="60089">
        <dgm:presLayoutVars>
          <dgm:bulletEnabled val="1"/>
        </dgm:presLayoutVars>
      </dgm:prSet>
      <dgm:spPr/>
    </dgm:pt>
    <dgm:pt modelId="{F4FD7E3A-1225-43F8-AB20-D112B9E45685}" type="pres">
      <dgm:prSet presAssocID="{C21C02BC-B9E7-42C4-9444-4F5A1C7B43EE}" presName="sibTrans" presStyleCnt="0"/>
      <dgm:spPr/>
    </dgm:pt>
    <dgm:pt modelId="{1EA8F840-D4FE-4692-9F54-0BF1D476908B}" type="pres">
      <dgm:prSet presAssocID="{4CB59792-EE18-409B-A24B-E2EC8879C948}" presName="node" presStyleLbl="node1" presStyleIdx="4" presStyleCnt="6" custScaleX="84819" custScaleY="60089">
        <dgm:presLayoutVars>
          <dgm:bulletEnabled val="1"/>
        </dgm:presLayoutVars>
      </dgm:prSet>
      <dgm:spPr/>
    </dgm:pt>
    <dgm:pt modelId="{DBA9ED35-117A-443F-8B4D-155107417A37}" type="pres">
      <dgm:prSet presAssocID="{A29B3EA4-FED0-4A98-B490-BFB6A6167419}" presName="sibTrans" presStyleCnt="0"/>
      <dgm:spPr/>
    </dgm:pt>
    <dgm:pt modelId="{A3885230-D812-4095-A28D-07538D838F3E}" type="pres">
      <dgm:prSet presAssocID="{726C91C2-81CC-4734-9572-12B17C1BB336}" presName="node" presStyleLbl="node1" presStyleIdx="5" presStyleCnt="6" custScaleX="85675" custScaleY="56566">
        <dgm:presLayoutVars>
          <dgm:bulletEnabled val="1"/>
        </dgm:presLayoutVars>
      </dgm:prSet>
      <dgm:spPr/>
    </dgm:pt>
  </dgm:ptLst>
  <dgm:cxnLst>
    <dgm:cxn modelId="{9F467114-BE80-4389-B30C-FADB92EC630F}" srcId="{53FC2EF2-1726-46BA-9939-BF2BE2B6ECEA}" destId="{E98699A6-CA91-4181-8944-2D37BD44711D}" srcOrd="3" destOrd="0" parTransId="{DCE56F50-D6F3-40CB-86DE-978CD8CD14BA}" sibTransId="{C21C02BC-B9E7-42C4-9444-4F5A1C7B43EE}"/>
    <dgm:cxn modelId="{194BC81D-805D-4ECF-AEB8-8B9F52F5A20D}" srcId="{53FC2EF2-1726-46BA-9939-BF2BE2B6ECEA}" destId="{29C579CF-AB54-4DE1-BC5F-9091CC18E34E}" srcOrd="0" destOrd="0" parTransId="{7DE51AD9-7A9F-4AB8-B9F4-5B255E17A28F}" sibTransId="{9C434EC7-4B33-48E6-8C99-66F552788AAA}"/>
    <dgm:cxn modelId="{8D7CFE5B-5A01-4740-A4BD-C7EB43256F56}" srcId="{53FC2EF2-1726-46BA-9939-BF2BE2B6ECEA}" destId="{4CB59792-EE18-409B-A24B-E2EC8879C948}" srcOrd="4" destOrd="0" parTransId="{2EA5E0EA-1F0C-4F3B-9C42-2FFFA5233BF8}" sibTransId="{A29B3EA4-FED0-4A98-B490-BFB6A6167419}"/>
    <dgm:cxn modelId="{0CCC215C-FF79-4E07-AB8B-B732C0024777}" type="presOf" srcId="{11D08DA0-A02F-4D3A-90C6-52A4056547CE}" destId="{279FE2DC-58B7-412B-9CD8-3CEA53B1B5EC}" srcOrd="0" destOrd="0" presId="urn:microsoft.com/office/officeart/2005/8/layout/default"/>
    <dgm:cxn modelId="{EAE7E16D-3888-4838-8C8B-D66E0AC23427}" srcId="{53FC2EF2-1726-46BA-9939-BF2BE2B6ECEA}" destId="{726C91C2-81CC-4734-9572-12B17C1BB336}" srcOrd="5" destOrd="0" parTransId="{7C4922F7-C529-43BA-8881-40A74F672833}" sibTransId="{768F73F2-3928-4A3D-81F5-C53A96218751}"/>
    <dgm:cxn modelId="{FEB3A47A-8158-4F1B-9A30-D42347995B2D}" type="presOf" srcId="{726C91C2-81CC-4734-9572-12B17C1BB336}" destId="{A3885230-D812-4095-A28D-07538D838F3E}" srcOrd="0" destOrd="0" presId="urn:microsoft.com/office/officeart/2005/8/layout/default"/>
    <dgm:cxn modelId="{20448DA9-7727-49B5-849E-CFAF264ED826}" srcId="{53FC2EF2-1726-46BA-9939-BF2BE2B6ECEA}" destId="{DA30EEED-09A1-4FD7-92C2-689CCE85B6E8}" srcOrd="2" destOrd="0" parTransId="{224BE10C-E104-42E7-B28D-92D58018E5B6}" sibTransId="{4642D422-3102-4330-A1E5-3A8DF44EBCDA}"/>
    <dgm:cxn modelId="{6CFF76AD-91FC-461F-BE7D-3DD2C7C365EB}" type="presOf" srcId="{DA30EEED-09A1-4FD7-92C2-689CCE85B6E8}" destId="{39D36D04-D4D3-4313-9FB5-47167A69C529}" srcOrd="0" destOrd="0" presId="urn:microsoft.com/office/officeart/2005/8/layout/default"/>
    <dgm:cxn modelId="{0F1B5FB9-734D-448B-95B7-B4FE3BB0AB43}" srcId="{53FC2EF2-1726-46BA-9939-BF2BE2B6ECEA}" destId="{11D08DA0-A02F-4D3A-90C6-52A4056547CE}" srcOrd="1" destOrd="0" parTransId="{C50DDB4F-F614-4737-9715-2871B54A28CA}" sibTransId="{3A348BDB-B147-476E-A07B-E6DE1CBC6AB6}"/>
    <dgm:cxn modelId="{F5C40CD5-3443-4857-89ED-C9CD4930C073}" type="presOf" srcId="{4CB59792-EE18-409B-A24B-E2EC8879C948}" destId="{1EA8F840-D4FE-4692-9F54-0BF1D476908B}" srcOrd="0" destOrd="0" presId="urn:microsoft.com/office/officeart/2005/8/layout/default"/>
    <dgm:cxn modelId="{4ABC81D9-20DF-4481-B5A5-C89D6827D722}" type="presOf" srcId="{53FC2EF2-1726-46BA-9939-BF2BE2B6ECEA}" destId="{84593E4F-5A4A-4F58-A62A-177ADCBA7672}" srcOrd="0" destOrd="0" presId="urn:microsoft.com/office/officeart/2005/8/layout/default"/>
    <dgm:cxn modelId="{E9F722DB-39E8-4802-9CF1-043AE52DD41B}" type="presOf" srcId="{29C579CF-AB54-4DE1-BC5F-9091CC18E34E}" destId="{25FB47F2-58C9-48B8-B636-B78FCCFA35DB}" srcOrd="0" destOrd="0" presId="urn:microsoft.com/office/officeart/2005/8/layout/default"/>
    <dgm:cxn modelId="{DDDA53E3-9487-4C3E-B90E-CB5E7623D1B8}" type="presOf" srcId="{E98699A6-CA91-4181-8944-2D37BD44711D}" destId="{2C4F6E51-5079-495C-B354-A37925526008}" srcOrd="0" destOrd="0" presId="urn:microsoft.com/office/officeart/2005/8/layout/default"/>
    <dgm:cxn modelId="{B0EB5093-AF78-4915-8727-7EEF3428C248}" type="presParOf" srcId="{84593E4F-5A4A-4F58-A62A-177ADCBA7672}" destId="{25FB47F2-58C9-48B8-B636-B78FCCFA35DB}" srcOrd="0" destOrd="0" presId="urn:microsoft.com/office/officeart/2005/8/layout/default"/>
    <dgm:cxn modelId="{BF08BDE6-BD53-423F-B9F5-71D55A71225F}" type="presParOf" srcId="{84593E4F-5A4A-4F58-A62A-177ADCBA7672}" destId="{68967C5E-BB0A-47E7-AE8A-1B42F18F7D92}" srcOrd="1" destOrd="0" presId="urn:microsoft.com/office/officeart/2005/8/layout/default"/>
    <dgm:cxn modelId="{CC9DE415-923A-4851-BE68-BAADC2370BCD}" type="presParOf" srcId="{84593E4F-5A4A-4F58-A62A-177ADCBA7672}" destId="{279FE2DC-58B7-412B-9CD8-3CEA53B1B5EC}" srcOrd="2" destOrd="0" presId="urn:microsoft.com/office/officeart/2005/8/layout/default"/>
    <dgm:cxn modelId="{B1C60EB8-3D0C-4A8B-9D18-2C04ABF5A04F}" type="presParOf" srcId="{84593E4F-5A4A-4F58-A62A-177ADCBA7672}" destId="{FA481600-692F-46E9-8260-FAC45612DD94}" srcOrd="3" destOrd="0" presId="urn:microsoft.com/office/officeart/2005/8/layout/default"/>
    <dgm:cxn modelId="{F25FA702-FE65-45E2-88E4-DD11C1EAA0E0}" type="presParOf" srcId="{84593E4F-5A4A-4F58-A62A-177ADCBA7672}" destId="{39D36D04-D4D3-4313-9FB5-47167A69C529}" srcOrd="4" destOrd="0" presId="urn:microsoft.com/office/officeart/2005/8/layout/default"/>
    <dgm:cxn modelId="{B90074D7-0877-413F-AF04-7BE58C4F9839}" type="presParOf" srcId="{84593E4F-5A4A-4F58-A62A-177ADCBA7672}" destId="{E16216AC-97A7-4AE9-808F-4D6687A65538}" srcOrd="5" destOrd="0" presId="urn:microsoft.com/office/officeart/2005/8/layout/default"/>
    <dgm:cxn modelId="{592B2B61-C490-4C59-8684-98B63D91C89F}" type="presParOf" srcId="{84593E4F-5A4A-4F58-A62A-177ADCBA7672}" destId="{2C4F6E51-5079-495C-B354-A37925526008}" srcOrd="6" destOrd="0" presId="urn:microsoft.com/office/officeart/2005/8/layout/default"/>
    <dgm:cxn modelId="{D03A6190-B410-4F87-8267-BB9E9A3F44BC}" type="presParOf" srcId="{84593E4F-5A4A-4F58-A62A-177ADCBA7672}" destId="{F4FD7E3A-1225-43F8-AB20-D112B9E45685}" srcOrd="7" destOrd="0" presId="urn:microsoft.com/office/officeart/2005/8/layout/default"/>
    <dgm:cxn modelId="{2A803B40-2347-4732-80CB-4702985B236A}" type="presParOf" srcId="{84593E4F-5A4A-4F58-A62A-177ADCBA7672}" destId="{1EA8F840-D4FE-4692-9F54-0BF1D476908B}" srcOrd="8" destOrd="0" presId="urn:microsoft.com/office/officeart/2005/8/layout/default"/>
    <dgm:cxn modelId="{7AD3E87D-662A-4AE9-9DBC-B1B4CCB10D49}" type="presParOf" srcId="{84593E4F-5A4A-4F58-A62A-177ADCBA7672}" destId="{DBA9ED35-117A-443F-8B4D-155107417A37}" srcOrd="9" destOrd="0" presId="urn:microsoft.com/office/officeart/2005/8/layout/default"/>
    <dgm:cxn modelId="{82304937-ED69-4DB1-8213-41342E1A226B}" type="presParOf" srcId="{84593E4F-5A4A-4F58-A62A-177ADCBA7672}" destId="{A3885230-D812-4095-A28D-07538D838F3E}"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70D858A-F000-4B00-82DE-BCCA8797E513}" type="doc">
      <dgm:prSet loTypeId="urn:microsoft.com/office/officeart/2016/7/layout/BasicLinearProcessNumbered" loCatId="process" qsTypeId="urn:microsoft.com/office/officeart/2005/8/quickstyle/3d3" qsCatId="3D" csTypeId="urn:microsoft.com/office/officeart/2005/8/colors/accent4_4" csCatId="accent4" phldr="1"/>
      <dgm:spPr/>
      <dgm:t>
        <a:bodyPr/>
        <a:lstStyle/>
        <a:p>
          <a:endParaRPr lang="en-US"/>
        </a:p>
      </dgm:t>
    </dgm:pt>
    <dgm:pt modelId="{FACCAB4B-B288-4BB9-B221-F9427AA16902}">
      <dgm:prSet custT="1"/>
      <dgm:spPr>
        <a:solidFill>
          <a:srgbClr val="F17C1B">
            <a:alpha val="90000"/>
          </a:srgbClr>
        </a:solidFill>
      </dgm:spPr>
      <dgm:t>
        <a:bodyPr/>
        <a:lstStyle/>
        <a:p>
          <a:pPr algn="ctr"/>
          <a:r>
            <a:rPr lang="en-GB" sz="2000" dirty="0">
              <a:solidFill>
                <a:schemeClr val="bg1"/>
              </a:solidFill>
            </a:rPr>
            <a:t>Client identification</a:t>
          </a:r>
          <a:endParaRPr lang="en-US" sz="2000" dirty="0">
            <a:solidFill>
              <a:schemeClr val="bg1"/>
            </a:solidFill>
          </a:endParaRPr>
        </a:p>
      </dgm:t>
    </dgm:pt>
    <dgm:pt modelId="{C1041862-7BEE-478C-A2A3-A2B30D3A9B2F}" type="parTrans" cxnId="{13BE69DD-0687-422D-9E89-DC1443B6F8AE}">
      <dgm:prSet/>
      <dgm:spPr/>
      <dgm:t>
        <a:bodyPr/>
        <a:lstStyle/>
        <a:p>
          <a:endParaRPr lang="en-US"/>
        </a:p>
      </dgm:t>
    </dgm:pt>
    <dgm:pt modelId="{BBE67CA1-3117-41D7-9EB7-093246B43094}" type="sibTrans" cxnId="{13BE69DD-0687-422D-9E89-DC1443B6F8AE}">
      <dgm:prSet phldrT="1" phldr="0"/>
      <dgm:spPr>
        <a:solidFill>
          <a:schemeClr val="accent5">
            <a:lumMod val="75000"/>
          </a:schemeClr>
        </a:solidFill>
      </dgm:spPr>
      <dgm:t>
        <a:bodyPr/>
        <a:lstStyle/>
        <a:p>
          <a:r>
            <a:rPr lang="en-US"/>
            <a:t>1</a:t>
          </a:r>
          <a:endParaRPr lang="en-US" dirty="0"/>
        </a:p>
      </dgm:t>
    </dgm:pt>
    <dgm:pt modelId="{99659038-A7C7-4959-9583-8AA93D9F1EB5}">
      <dgm:prSet custT="1"/>
      <dgm:spPr>
        <a:solidFill>
          <a:srgbClr val="F17C1B">
            <a:alpha val="90000"/>
          </a:srgbClr>
        </a:solidFill>
      </dgm:spPr>
      <dgm:t>
        <a:bodyPr/>
        <a:lstStyle/>
        <a:p>
          <a:pPr algn="ctr"/>
          <a:r>
            <a:rPr lang="en-GB" sz="2000" b="1" dirty="0">
              <a:solidFill>
                <a:schemeClr val="bg1"/>
              </a:solidFill>
            </a:rPr>
            <a:t>Beneficial ownership information</a:t>
          </a:r>
          <a:endParaRPr lang="en-US" sz="2000" b="1" dirty="0">
            <a:solidFill>
              <a:schemeClr val="bg1"/>
            </a:solidFill>
          </a:endParaRPr>
        </a:p>
      </dgm:t>
    </dgm:pt>
    <dgm:pt modelId="{A088FC10-36ED-43FE-B3A0-701F54E2AF07}" type="parTrans" cxnId="{C75B15C3-CBEC-4496-894D-FC3FD094F7EE}">
      <dgm:prSet/>
      <dgm:spPr/>
      <dgm:t>
        <a:bodyPr/>
        <a:lstStyle/>
        <a:p>
          <a:endParaRPr lang="en-US"/>
        </a:p>
      </dgm:t>
    </dgm:pt>
    <dgm:pt modelId="{351E2F7B-50DF-42FF-85A9-05B119FD2689}" type="sibTrans" cxnId="{C75B15C3-CBEC-4496-894D-FC3FD094F7EE}">
      <dgm:prSet phldrT="2" phldr="0"/>
      <dgm:spPr>
        <a:solidFill>
          <a:schemeClr val="accent5">
            <a:lumMod val="75000"/>
          </a:schemeClr>
        </a:solidFill>
      </dgm:spPr>
      <dgm:t>
        <a:bodyPr/>
        <a:lstStyle/>
        <a:p>
          <a:r>
            <a:rPr lang="en-US"/>
            <a:t>2</a:t>
          </a:r>
          <a:endParaRPr lang="en-US" dirty="0"/>
        </a:p>
      </dgm:t>
    </dgm:pt>
    <dgm:pt modelId="{9BE93327-F2FD-4982-84C3-E1FB6855866A}">
      <dgm:prSet custT="1"/>
      <dgm:spPr>
        <a:solidFill>
          <a:srgbClr val="F17C1B">
            <a:alpha val="89804"/>
          </a:srgbClr>
        </a:solidFill>
      </dgm:spPr>
      <dgm:t>
        <a:bodyPr/>
        <a:lstStyle/>
        <a:p>
          <a:r>
            <a:rPr lang="en-GB" sz="2000" dirty="0">
              <a:solidFill>
                <a:schemeClr val="bg1"/>
              </a:solidFill>
            </a:rPr>
            <a:t>The purpose and intended nature of the business relationship</a:t>
          </a:r>
          <a:endParaRPr lang="en-US" sz="2000" dirty="0">
            <a:solidFill>
              <a:schemeClr val="bg1"/>
            </a:solidFill>
          </a:endParaRPr>
        </a:p>
      </dgm:t>
    </dgm:pt>
    <dgm:pt modelId="{0D11E686-BD52-4CEC-9C1C-B4F208BDB34D}" type="parTrans" cxnId="{D61A0A5C-8325-4FD2-BFA4-A55074408556}">
      <dgm:prSet/>
      <dgm:spPr/>
      <dgm:t>
        <a:bodyPr/>
        <a:lstStyle/>
        <a:p>
          <a:endParaRPr lang="en-US"/>
        </a:p>
      </dgm:t>
    </dgm:pt>
    <dgm:pt modelId="{EBCA0EEA-8441-483A-9DC6-FD793913B7E2}" type="sibTrans" cxnId="{D61A0A5C-8325-4FD2-BFA4-A55074408556}">
      <dgm:prSet phldrT="3" phldr="0"/>
      <dgm:spPr>
        <a:solidFill>
          <a:schemeClr val="accent5">
            <a:lumMod val="75000"/>
          </a:schemeClr>
        </a:solidFill>
      </dgm:spPr>
      <dgm:t>
        <a:bodyPr/>
        <a:lstStyle/>
        <a:p>
          <a:r>
            <a:rPr lang="en-US"/>
            <a:t>3</a:t>
          </a:r>
          <a:endParaRPr lang="en-US" dirty="0"/>
        </a:p>
      </dgm:t>
    </dgm:pt>
    <dgm:pt modelId="{964C26A8-E532-4942-9D7F-BE49F407ADEE}" type="pres">
      <dgm:prSet presAssocID="{370D858A-F000-4B00-82DE-BCCA8797E513}" presName="Name0" presStyleCnt="0">
        <dgm:presLayoutVars>
          <dgm:animLvl val="lvl"/>
          <dgm:resizeHandles val="exact"/>
        </dgm:presLayoutVars>
      </dgm:prSet>
      <dgm:spPr/>
    </dgm:pt>
    <dgm:pt modelId="{02C357D9-0971-4A59-893F-A8DCDC329A9F}" type="pres">
      <dgm:prSet presAssocID="{FACCAB4B-B288-4BB9-B221-F9427AA16902}" presName="compositeNode" presStyleCnt="0">
        <dgm:presLayoutVars>
          <dgm:bulletEnabled val="1"/>
        </dgm:presLayoutVars>
      </dgm:prSet>
      <dgm:spPr/>
    </dgm:pt>
    <dgm:pt modelId="{087E8485-0885-493D-BAD7-649A8203E970}" type="pres">
      <dgm:prSet presAssocID="{FACCAB4B-B288-4BB9-B221-F9427AA16902}" presName="bgRect" presStyleLbl="bgAccFollowNode1" presStyleIdx="0" presStyleCnt="3" custScaleX="100927" custScaleY="100000" custLinFactNeighborX="-38" custLinFactNeighborY="-35369"/>
      <dgm:spPr/>
    </dgm:pt>
    <dgm:pt modelId="{894B6975-115C-4F86-99AE-52E37D3AB1B3}" type="pres">
      <dgm:prSet presAssocID="{BBE67CA1-3117-41D7-9EB7-093246B43094}" presName="sibTransNodeCircle" presStyleLbl="alignNode1" presStyleIdx="0" presStyleCnt="6">
        <dgm:presLayoutVars>
          <dgm:chMax val="0"/>
          <dgm:bulletEnabled/>
        </dgm:presLayoutVars>
      </dgm:prSet>
      <dgm:spPr/>
    </dgm:pt>
    <dgm:pt modelId="{008DF8E9-BEBE-4BE0-A7D2-FD54DE7A95B5}" type="pres">
      <dgm:prSet presAssocID="{FACCAB4B-B288-4BB9-B221-F9427AA16902}" presName="bottomLine" presStyleLbl="alignNode1" presStyleIdx="1" presStyleCnt="6">
        <dgm:presLayoutVars/>
      </dgm:prSet>
      <dgm:spPr/>
    </dgm:pt>
    <dgm:pt modelId="{01D7EF09-5E19-42D3-8392-FE899B163895}" type="pres">
      <dgm:prSet presAssocID="{FACCAB4B-B288-4BB9-B221-F9427AA16902}" presName="nodeText" presStyleLbl="bgAccFollowNode1" presStyleIdx="0" presStyleCnt="3">
        <dgm:presLayoutVars>
          <dgm:bulletEnabled val="1"/>
        </dgm:presLayoutVars>
      </dgm:prSet>
      <dgm:spPr/>
    </dgm:pt>
    <dgm:pt modelId="{ACA489E9-0BB1-40E2-9C6F-87801CB40190}" type="pres">
      <dgm:prSet presAssocID="{BBE67CA1-3117-41D7-9EB7-093246B43094}" presName="sibTrans" presStyleCnt="0"/>
      <dgm:spPr/>
    </dgm:pt>
    <dgm:pt modelId="{65ECAC10-6316-4CC0-B2C5-6A8B018B6CAD}" type="pres">
      <dgm:prSet presAssocID="{99659038-A7C7-4959-9583-8AA93D9F1EB5}" presName="compositeNode" presStyleCnt="0">
        <dgm:presLayoutVars>
          <dgm:bulletEnabled val="1"/>
        </dgm:presLayoutVars>
      </dgm:prSet>
      <dgm:spPr/>
    </dgm:pt>
    <dgm:pt modelId="{F68E2B08-CB9D-4EB2-8BBA-6B6B0E8F38BE}" type="pres">
      <dgm:prSet presAssocID="{99659038-A7C7-4959-9583-8AA93D9F1EB5}" presName="bgRect" presStyleLbl="bgAccFollowNode1" presStyleIdx="1" presStyleCnt="3" custLinFactNeighborY="-34841"/>
      <dgm:spPr/>
    </dgm:pt>
    <dgm:pt modelId="{4AB88EBA-01C6-4C61-A408-D718F5293238}" type="pres">
      <dgm:prSet presAssocID="{351E2F7B-50DF-42FF-85A9-05B119FD2689}" presName="sibTransNodeCircle" presStyleLbl="alignNode1" presStyleIdx="2" presStyleCnt="6">
        <dgm:presLayoutVars>
          <dgm:chMax val="0"/>
          <dgm:bulletEnabled/>
        </dgm:presLayoutVars>
      </dgm:prSet>
      <dgm:spPr/>
    </dgm:pt>
    <dgm:pt modelId="{107797EC-0372-4481-BEA0-A26C0BD5C72A}" type="pres">
      <dgm:prSet presAssocID="{99659038-A7C7-4959-9583-8AA93D9F1EB5}" presName="bottomLine" presStyleLbl="alignNode1" presStyleIdx="3" presStyleCnt="6">
        <dgm:presLayoutVars/>
      </dgm:prSet>
      <dgm:spPr/>
    </dgm:pt>
    <dgm:pt modelId="{D14D4DF6-B9A1-46F2-850B-5538A19B0A91}" type="pres">
      <dgm:prSet presAssocID="{99659038-A7C7-4959-9583-8AA93D9F1EB5}" presName="nodeText" presStyleLbl="bgAccFollowNode1" presStyleIdx="1" presStyleCnt="3">
        <dgm:presLayoutVars>
          <dgm:bulletEnabled val="1"/>
        </dgm:presLayoutVars>
      </dgm:prSet>
      <dgm:spPr/>
    </dgm:pt>
    <dgm:pt modelId="{02927AA1-CC32-4C07-A907-E9ED34B465C1}" type="pres">
      <dgm:prSet presAssocID="{351E2F7B-50DF-42FF-85A9-05B119FD2689}" presName="sibTrans" presStyleCnt="0"/>
      <dgm:spPr/>
    </dgm:pt>
    <dgm:pt modelId="{25ECAB63-4433-4994-A7D2-5A31DCE30EBE}" type="pres">
      <dgm:prSet presAssocID="{9BE93327-F2FD-4982-84C3-E1FB6855866A}" presName="compositeNode" presStyleCnt="0">
        <dgm:presLayoutVars>
          <dgm:bulletEnabled val="1"/>
        </dgm:presLayoutVars>
      </dgm:prSet>
      <dgm:spPr/>
    </dgm:pt>
    <dgm:pt modelId="{D16D1DB4-3878-4F44-8AAD-D6E7DCEE3E37}" type="pres">
      <dgm:prSet presAssocID="{9BE93327-F2FD-4982-84C3-E1FB6855866A}" presName="bgRect" presStyleLbl="bgAccFollowNode1" presStyleIdx="2" presStyleCnt="3"/>
      <dgm:spPr/>
    </dgm:pt>
    <dgm:pt modelId="{F8C81A8E-0C18-4605-B283-8020C4EAC6D9}" type="pres">
      <dgm:prSet presAssocID="{EBCA0EEA-8441-483A-9DC6-FD793913B7E2}" presName="sibTransNodeCircle" presStyleLbl="alignNode1" presStyleIdx="4" presStyleCnt="6">
        <dgm:presLayoutVars>
          <dgm:chMax val="0"/>
          <dgm:bulletEnabled/>
        </dgm:presLayoutVars>
      </dgm:prSet>
      <dgm:spPr/>
    </dgm:pt>
    <dgm:pt modelId="{FF170830-2247-4840-B70F-FA8DB2790646}" type="pres">
      <dgm:prSet presAssocID="{9BE93327-F2FD-4982-84C3-E1FB6855866A}" presName="bottomLine" presStyleLbl="alignNode1" presStyleIdx="5" presStyleCnt="6">
        <dgm:presLayoutVars/>
      </dgm:prSet>
      <dgm:spPr/>
    </dgm:pt>
    <dgm:pt modelId="{F719E379-D9FF-4FFC-B897-73CD6DFE1332}" type="pres">
      <dgm:prSet presAssocID="{9BE93327-F2FD-4982-84C3-E1FB6855866A}" presName="nodeText" presStyleLbl="bgAccFollowNode1" presStyleIdx="2" presStyleCnt="3">
        <dgm:presLayoutVars>
          <dgm:bulletEnabled val="1"/>
        </dgm:presLayoutVars>
      </dgm:prSet>
      <dgm:spPr/>
    </dgm:pt>
  </dgm:ptLst>
  <dgm:cxnLst>
    <dgm:cxn modelId="{12C9ED03-AF0F-4591-907F-02778914662F}" type="presOf" srcId="{FACCAB4B-B288-4BB9-B221-F9427AA16902}" destId="{087E8485-0885-493D-BAD7-649A8203E970}" srcOrd="0" destOrd="0" presId="urn:microsoft.com/office/officeart/2016/7/layout/BasicLinearProcessNumbered"/>
    <dgm:cxn modelId="{8D446D08-8281-419B-9D58-CF15DB41C7DA}" type="presOf" srcId="{EBCA0EEA-8441-483A-9DC6-FD793913B7E2}" destId="{F8C81A8E-0C18-4605-B283-8020C4EAC6D9}" srcOrd="0" destOrd="0" presId="urn:microsoft.com/office/officeart/2016/7/layout/BasicLinearProcessNumbered"/>
    <dgm:cxn modelId="{D61A0A5C-8325-4FD2-BFA4-A55074408556}" srcId="{370D858A-F000-4B00-82DE-BCCA8797E513}" destId="{9BE93327-F2FD-4982-84C3-E1FB6855866A}" srcOrd="2" destOrd="0" parTransId="{0D11E686-BD52-4CEC-9C1C-B4F208BDB34D}" sibTransId="{EBCA0EEA-8441-483A-9DC6-FD793913B7E2}"/>
    <dgm:cxn modelId="{436ACA5F-683F-41F0-AC79-4816775B9D59}" type="presOf" srcId="{99659038-A7C7-4959-9583-8AA93D9F1EB5}" destId="{D14D4DF6-B9A1-46F2-850B-5538A19B0A91}" srcOrd="1" destOrd="0" presId="urn:microsoft.com/office/officeart/2016/7/layout/BasicLinearProcessNumbered"/>
    <dgm:cxn modelId="{6061C646-27AA-4686-A37D-2154084895E3}" type="presOf" srcId="{FACCAB4B-B288-4BB9-B221-F9427AA16902}" destId="{01D7EF09-5E19-42D3-8392-FE899B163895}" srcOrd="1" destOrd="0" presId="urn:microsoft.com/office/officeart/2016/7/layout/BasicLinearProcessNumbered"/>
    <dgm:cxn modelId="{8D87B36D-DB81-4CF6-88D5-86527C2C4807}" type="presOf" srcId="{370D858A-F000-4B00-82DE-BCCA8797E513}" destId="{964C26A8-E532-4942-9D7F-BE49F407ADEE}" srcOrd="0" destOrd="0" presId="urn:microsoft.com/office/officeart/2016/7/layout/BasicLinearProcessNumbered"/>
    <dgm:cxn modelId="{2FB2B3A8-A063-4FAD-8045-52BAC852C1A1}" type="presOf" srcId="{9BE93327-F2FD-4982-84C3-E1FB6855866A}" destId="{F719E379-D9FF-4FFC-B897-73CD6DFE1332}" srcOrd="1" destOrd="0" presId="urn:microsoft.com/office/officeart/2016/7/layout/BasicLinearProcessNumbered"/>
    <dgm:cxn modelId="{C75B15C3-CBEC-4496-894D-FC3FD094F7EE}" srcId="{370D858A-F000-4B00-82DE-BCCA8797E513}" destId="{99659038-A7C7-4959-9583-8AA93D9F1EB5}" srcOrd="1" destOrd="0" parTransId="{A088FC10-36ED-43FE-B3A0-701F54E2AF07}" sibTransId="{351E2F7B-50DF-42FF-85A9-05B119FD2689}"/>
    <dgm:cxn modelId="{E9DA89CC-A618-43E4-9F8E-975D239E10BB}" type="presOf" srcId="{9BE93327-F2FD-4982-84C3-E1FB6855866A}" destId="{D16D1DB4-3878-4F44-8AAD-D6E7DCEE3E37}" srcOrd="0" destOrd="0" presId="urn:microsoft.com/office/officeart/2016/7/layout/BasicLinearProcessNumbered"/>
    <dgm:cxn modelId="{13BE69DD-0687-422D-9E89-DC1443B6F8AE}" srcId="{370D858A-F000-4B00-82DE-BCCA8797E513}" destId="{FACCAB4B-B288-4BB9-B221-F9427AA16902}" srcOrd="0" destOrd="0" parTransId="{C1041862-7BEE-478C-A2A3-A2B30D3A9B2F}" sibTransId="{BBE67CA1-3117-41D7-9EB7-093246B43094}"/>
    <dgm:cxn modelId="{4528DFEB-A290-4165-96B1-F9BEE279677C}" type="presOf" srcId="{351E2F7B-50DF-42FF-85A9-05B119FD2689}" destId="{4AB88EBA-01C6-4C61-A408-D718F5293238}" srcOrd="0" destOrd="0" presId="urn:microsoft.com/office/officeart/2016/7/layout/BasicLinearProcessNumbered"/>
    <dgm:cxn modelId="{D654A7EF-E69B-4A14-8313-DB2A8423DC6C}" type="presOf" srcId="{BBE67CA1-3117-41D7-9EB7-093246B43094}" destId="{894B6975-115C-4F86-99AE-52E37D3AB1B3}" srcOrd="0" destOrd="0" presId="urn:microsoft.com/office/officeart/2016/7/layout/BasicLinearProcessNumbered"/>
    <dgm:cxn modelId="{E37DFBF3-30D0-4576-9783-3894005432CA}" type="presOf" srcId="{99659038-A7C7-4959-9583-8AA93D9F1EB5}" destId="{F68E2B08-CB9D-4EB2-8BBA-6B6B0E8F38BE}" srcOrd="0" destOrd="0" presId="urn:microsoft.com/office/officeart/2016/7/layout/BasicLinearProcessNumbered"/>
    <dgm:cxn modelId="{AEF8DFA3-922B-4CF6-8870-5A278DE99AA9}" type="presParOf" srcId="{964C26A8-E532-4942-9D7F-BE49F407ADEE}" destId="{02C357D9-0971-4A59-893F-A8DCDC329A9F}" srcOrd="0" destOrd="0" presId="urn:microsoft.com/office/officeart/2016/7/layout/BasicLinearProcessNumbered"/>
    <dgm:cxn modelId="{10F5C139-AFC9-4447-977B-867E05055877}" type="presParOf" srcId="{02C357D9-0971-4A59-893F-A8DCDC329A9F}" destId="{087E8485-0885-493D-BAD7-649A8203E970}" srcOrd="0" destOrd="0" presId="urn:microsoft.com/office/officeart/2016/7/layout/BasicLinearProcessNumbered"/>
    <dgm:cxn modelId="{E7D3EFE1-00EE-4A8F-83B2-AC55A20EC8B1}" type="presParOf" srcId="{02C357D9-0971-4A59-893F-A8DCDC329A9F}" destId="{894B6975-115C-4F86-99AE-52E37D3AB1B3}" srcOrd="1" destOrd="0" presId="urn:microsoft.com/office/officeart/2016/7/layout/BasicLinearProcessNumbered"/>
    <dgm:cxn modelId="{A409A2C8-0A67-446F-B804-7655DEEDB2FC}" type="presParOf" srcId="{02C357D9-0971-4A59-893F-A8DCDC329A9F}" destId="{008DF8E9-BEBE-4BE0-A7D2-FD54DE7A95B5}" srcOrd="2" destOrd="0" presId="urn:microsoft.com/office/officeart/2016/7/layout/BasicLinearProcessNumbered"/>
    <dgm:cxn modelId="{AD261CB6-3D44-4DBE-8D2F-433808541E40}" type="presParOf" srcId="{02C357D9-0971-4A59-893F-A8DCDC329A9F}" destId="{01D7EF09-5E19-42D3-8392-FE899B163895}" srcOrd="3" destOrd="0" presId="urn:microsoft.com/office/officeart/2016/7/layout/BasicLinearProcessNumbered"/>
    <dgm:cxn modelId="{436F568F-CC33-4B40-8278-0C4FAEFFB851}" type="presParOf" srcId="{964C26A8-E532-4942-9D7F-BE49F407ADEE}" destId="{ACA489E9-0BB1-40E2-9C6F-87801CB40190}" srcOrd="1" destOrd="0" presId="urn:microsoft.com/office/officeart/2016/7/layout/BasicLinearProcessNumbered"/>
    <dgm:cxn modelId="{8F3EC153-5A95-4CFA-90A8-434EDF01F6A4}" type="presParOf" srcId="{964C26A8-E532-4942-9D7F-BE49F407ADEE}" destId="{65ECAC10-6316-4CC0-B2C5-6A8B018B6CAD}" srcOrd="2" destOrd="0" presId="urn:microsoft.com/office/officeart/2016/7/layout/BasicLinearProcessNumbered"/>
    <dgm:cxn modelId="{0DB1A2A6-DB39-44DB-ACF5-524338FBB61C}" type="presParOf" srcId="{65ECAC10-6316-4CC0-B2C5-6A8B018B6CAD}" destId="{F68E2B08-CB9D-4EB2-8BBA-6B6B0E8F38BE}" srcOrd="0" destOrd="0" presId="urn:microsoft.com/office/officeart/2016/7/layout/BasicLinearProcessNumbered"/>
    <dgm:cxn modelId="{A7172572-4088-4584-9738-A4175E165BD0}" type="presParOf" srcId="{65ECAC10-6316-4CC0-B2C5-6A8B018B6CAD}" destId="{4AB88EBA-01C6-4C61-A408-D718F5293238}" srcOrd="1" destOrd="0" presId="urn:microsoft.com/office/officeart/2016/7/layout/BasicLinearProcessNumbered"/>
    <dgm:cxn modelId="{87569571-FCCF-4374-9452-68AE42FAF959}" type="presParOf" srcId="{65ECAC10-6316-4CC0-B2C5-6A8B018B6CAD}" destId="{107797EC-0372-4481-BEA0-A26C0BD5C72A}" srcOrd="2" destOrd="0" presId="urn:microsoft.com/office/officeart/2016/7/layout/BasicLinearProcessNumbered"/>
    <dgm:cxn modelId="{F46A7078-D0FB-4667-BB79-31DBF08B8272}" type="presParOf" srcId="{65ECAC10-6316-4CC0-B2C5-6A8B018B6CAD}" destId="{D14D4DF6-B9A1-46F2-850B-5538A19B0A91}" srcOrd="3" destOrd="0" presId="urn:microsoft.com/office/officeart/2016/7/layout/BasicLinearProcessNumbered"/>
    <dgm:cxn modelId="{BE92D10B-2DB4-478E-B21C-23BC34E148E5}" type="presParOf" srcId="{964C26A8-E532-4942-9D7F-BE49F407ADEE}" destId="{02927AA1-CC32-4C07-A907-E9ED34B465C1}" srcOrd="3" destOrd="0" presId="urn:microsoft.com/office/officeart/2016/7/layout/BasicLinearProcessNumbered"/>
    <dgm:cxn modelId="{44A2E40E-8266-46A1-BB60-58198CD28900}" type="presParOf" srcId="{964C26A8-E532-4942-9D7F-BE49F407ADEE}" destId="{25ECAB63-4433-4994-A7D2-5A31DCE30EBE}" srcOrd="4" destOrd="0" presId="urn:microsoft.com/office/officeart/2016/7/layout/BasicLinearProcessNumbered"/>
    <dgm:cxn modelId="{F7C66220-7776-40FF-966D-350DCD6D9A29}" type="presParOf" srcId="{25ECAB63-4433-4994-A7D2-5A31DCE30EBE}" destId="{D16D1DB4-3878-4F44-8AAD-D6E7DCEE3E37}" srcOrd="0" destOrd="0" presId="urn:microsoft.com/office/officeart/2016/7/layout/BasicLinearProcessNumbered"/>
    <dgm:cxn modelId="{3732D7EC-58DD-4DB0-9B78-44D2AD6E5765}" type="presParOf" srcId="{25ECAB63-4433-4994-A7D2-5A31DCE30EBE}" destId="{F8C81A8E-0C18-4605-B283-8020C4EAC6D9}" srcOrd="1" destOrd="0" presId="urn:microsoft.com/office/officeart/2016/7/layout/BasicLinearProcessNumbered"/>
    <dgm:cxn modelId="{EB23D308-A5B3-4D23-8774-12FAB0A1E2E6}" type="presParOf" srcId="{25ECAB63-4433-4994-A7D2-5A31DCE30EBE}" destId="{FF170830-2247-4840-B70F-FA8DB2790646}" srcOrd="2" destOrd="0" presId="urn:microsoft.com/office/officeart/2016/7/layout/BasicLinearProcessNumbered"/>
    <dgm:cxn modelId="{56746DBC-5FE7-40C8-88A5-BCBC2ABB2B42}" type="presParOf" srcId="{25ECAB63-4433-4994-A7D2-5A31DCE30EBE}" destId="{F719E379-D9FF-4FFC-B897-73CD6DFE1332}"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9D6F5659-2F0A-4CA3-86D6-533DE79D30C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0F87A67-B43E-4B70-9F02-16D94A65C6A2}">
      <dgm:prSet custT="1"/>
      <dgm:spPr/>
      <dgm:t>
        <a:bodyPr/>
        <a:lstStyle/>
        <a:p>
          <a:r>
            <a:rPr lang="en-GB" sz="2400" b="1" dirty="0">
              <a:solidFill>
                <a:schemeClr val="accent5">
                  <a:lumMod val="75000"/>
                </a:schemeClr>
              </a:solidFill>
              <a:sym typeface="Wingdings" panose="05000000000000000000" pitchFamily="2" charset="2"/>
            </a:rPr>
            <a:t> </a:t>
          </a:r>
          <a:r>
            <a:rPr lang="en-GB" sz="2000" b="1" dirty="0">
              <a:solidFill>
                <a:schemeClr val="accent5">
                  <a:lumMod val="75000"/>
                </a:schemeClr>
              </a:solidFill>
            </a:rPr>
            <a:t>Establish customer’s identity </a:t>
          </a:r>
          <a:endParaRPr lang="en-US" sz="2000" b="1" dirty="0">
            <a:solidFill>
              <a:schemeClr val="accent5">
                <a:lumMod val="75000"/>
              </a:schemeClr>
            </a:solidFill>
          </a:endParaRPr>
        </a:p>
      </dgm:t>
    </dgm:pt>
    <dgm:pt modelId="{8B33ECAB-6C44-479C-9065-CC989D830031}" type="parTrans" cxnId="{8B4A1B59-39EF-4B28-9CC6-0F70C50E7C35}">
      <dgm:prSet/>
      <dgm:spPr/>
      <dgm:t>
        <a:bodyPr/>
        <a:lstStyle/>
        <a:p>
          <a:endParaRPr lang="en-US"/>
        </a:p>
      </dgm:t>
    </dgm:pt>
    <dgm:pt modelId="{A4672EFF-F52C-480A-800E-0DFFD5E96550}" type="sibTrans" cxnId="{8B4A1B59-39EF-4B28-9CC6-0F70C50E7C35}">
      <dgm:prSet/>
      <dgm:spPr/>
      <dgm:t>
        <a:bodyPr/>
        <a:lstStyle/>
        <a:p>
          <a:endParaRPr lang="en-US"/>
        </a:p>
      </dgm:t>
    </dgm:pt>
    <dgm:pt modelId="{AE26FBF8-E7FE-40DE-8B42-0203E5D8D8CC}">
      <dgm:prSet custT="1"/>
      <dgm:spPr/>
      <dgm:t>
        <a:bodyPr/>
        <a:lstStyle/>
        <a:p>
          <a:r>
            <a:rPr lang="en-GB" sz="2400" b="1" dirty="0">
              <a:solidFill>
                <a:schemeClr val="accent5">
                  <a:lumMod val="75000"/>
                </a:schemeClr>
              </a:solidFill>
              <a:sym typeface="Wingdings" panose="05000000000000000000" pitchFamily="2" charset="2"/>
            </a:rPr>
            <a:t> </a:t>
          </a:r>
          <a:r>
            <a:rPr lang="en-GB" sz="2000" b="1" dirty="0">
              <a:solidFill>
                <a:schemeClr val="accent5">
                  <a:lumMod val="75000"/>
                </a:schemeClr>
              </a:solidFill>
            </a:rPr>
            <a:t>Understand the nature of customer’s activities</a:t>
          </a:r>
          <a:endParaRPr lang="en-US" sz="2000" b="1" dirty="0">
            <a:solidFill>
              <a:schemeClr val="accent5">
                <a:lumMod val="75000"/>
              </a:schemeClr>
            </a:solidFill>
          </a:endParaRPr>
        </a:p>
      </dgm:t>
    </dgm:pt>
    <dgm:pt modelId="{611FF071-6AB0-4961-A527-10FBEB8D877B}" type="parTrans" cxnId="{529C2041-8F03-4D92-AE94-5BF31FCFACC7}">
      <dgm:prSet/>
      <dgm:spPr/>
      <dgm:t>
        <a:bodyPr/>
        <a:lstStyle/>
        <a:p>
          <a:endParaRPr lang="en-US"/>
        </a:p>
      </dgm:t>
    </dgm:pt>
    <dgm:pt modelId="{20961AB6-33EA-4C0C-AEFB-54BB15B6B59B}" type="sibTrans" cxnId="{529C2041-8F03-4D92-AE94-5BF31FCFACC7}">
      <dgm:prSet/>
      <dgm:spPr/>
      <dgm:t>
        <a:bodyPr/>
        <a:lstStyle/>
        <a:p>
          <a:endParaRPr lang="en-US"/>
        </a:p>
      </dgm:t>
    </dgm:pt>
    <dgm:pt modelId="{7A3D081B-D05E-4C69-BB04-7A20ACBDF9B8}">
      <dgm:prSet custT="1"/>
      <dgm:spPr/>
      <dgm:t>
        <a:bodyPr/>
        <a:lstStyle/>
        <a:p>
          <a:r>
            <a:rPr lang="en-GB" sz="2400" b="1" dirty="0">
              <a:solidFill>
                <a:schemeClr val="accent5">
                  <a:lumMod val="75000"/>
                </a:schemeClr>
              </a:solidFill>
              <a:sym typeface="Wingdings" panose="05000000000000000000" pitchFamily="2" charset="2"/>
            </a:rPr>
            <a:t> </a:t>
          </a:r>
          <a:r>
            <a:rPr lang="en-GB" sz="2000" b="1" dirty="0">
              <a:solidFill>
                <a:schemeClr val="accent5">
                  <a:lumMod val="75000"/>
                </a:schemeClr>
              </a:solidFill>
            </a:rPr>
            <a:t>Evaluate risks of money laundering associated with customer for monitoring transactions</a:t>
          </a:r>
          <a:endParaRPr lang="en-US" sz="2000" b="1" dirty="0">
            <a:solidFill>
              <a:schemeClr val="accent5">
                <a:lumMod val="75000"/>
              </a:schemeClr>
            </a:solidFill>
          </a:endParaRPr>
        </a:p>
      </dgm:t>
    </dgm:pt>
    <dgm:pt modelId="{6DD10C69-5B42-4C06-8967-BA505FD80D7D}" type="parTrans" cxnId="{0C575055-AF71-4282-A25C-EAF6EEB3C726}">
      <dgm:prSet/>
      <dgm:spPr/>
      <dgm:t>
        <a:bodyPr/>
        <a:lstStyle/>
        <a:p>
          <a:endParaRPr lang="en-US"/>
        </a:p>
      </dgm:t>
    </dgm:pt>
    <dgm:pt modelId="{26994926-82B8-476B-A327-A986038B3B15}" type="sibTrans" cxnId="{0C575055-AF71-4282-A25C-EAF6EEB3C726}">
      <dgm:prSet/>
      <dgm:spPr/>
      <dgm:t>
        <a:bodyPr/>
        <a:lstStyle/>
        <a:p>
          <a:endParaRPr lang="en-US"/>
        </a:p>
      </dgm:t>
    </dgm:pt>
    <dgm:pt modelId="{25A2D8FD-F58B-463C-938A-4BDFDA6A946B}" type="pres">
      <dgm:prSet presAssocID="{9D6F5659-2F0A-4CA3-86D6-533DE79D30C1}" presName="root" presStyleCnt="0">
        <dgm:presLayoutVars>
          <dgm:dir/>
          <dgm:resizeHandles val="exact"/>
        </dgm:presLayoutVars>
      </dgm:prSet>
      <dgm:spPr/>
    </dgm:pt>
    <dgm:pt modelId="{2B9DC8F3-6E35-4E5D-80F5-2C08ABB2ED11}" type="pres">
      <dgm:prSet presAssocID="{00F87A67-B43E-4B70-9F02-16D94A65C6A2}" presName="compNode" presStyleCnt="0"/>
      <dgm:spPr/>
    </dgm:pt>
    <dgm:pt modelId="{DF1430D7-D5E6-4E80-9535-90B0A2C226FB}" type="pres">
      <dgm:prSet presAssocID="{00F87A67-B43E-4B70-9F02-16D94A65C6A2}" presName="iconRect" presStyleLbl="node1" presStyleIdx="0" presStyleCnt="3" custScaleX="189752" custScaleY="111753" custLinFactNeighborX="-4152" custLinFactNeighborY="-4320"/>
      <dgm:spPr>
        <a:blipFill rotWithShape="1">
          <a:blip xmlns:r="http://schemas.openxmlformats.org/officeDocument/2006/relationships" r:embed="rId1"/>
          <a:srcRect/>
          <a:stretch>
            <a:fillRect t="-20000" b="-20000"/>
          </a:stretch>
        </a:blipFill>
        <a:ln>
          <a:noFill/>
        </a:ln>
      </dgm:spPr>
      <dgm:extLst>
        <a:ext uri="{E40237B7-FDA0-4F09-8148-C483321AD2D9}">
          <dgm14:cNvPr xmlns:dgm14="http://schemas.microsoft.com/office/drawing/2010/diagram" id="0" name="" descr="User"/>
        </a:ext>
      </dgm:extLst>
    </dgm:pt>
    <dgm:pt modelId="{B9C1DE86-1C92-4335-BBC4-30897C3A27FB}" type="pres">
      <dgm:prSet presAssocID="{00F87A67-B43E-4B70-9F02-16D94A65C6A2}" presName="spaceRect" presStyleCnt="0"/>
      <dgm:spPr/>
    </dgm:pt>
    <dgm:pt modelId="{DC1C1FAF-B2EE-4969-B785-900F5B53D350}" type="pres">
      <dgm:prSet presAssocID="{00F87A67-B43E-4B70-9F02-16D94A65C6A2}" presName="textRect" presStyleLbl="revTx" presStyleIdx="0" presStyleCnt="3" custLinFactNeighborX="-23674">
        <dgm:presLayoutVars>
          <dgm:chMax val="1"/>
          <dgm:chPref val="1"/>
        </dgm:presLayoutVars>
      </dgm:prSet>
      <dgm:spPr/>
    </dgm:pt>
    <dgm:pt modelId="{3591E36E-379F-4EBD-824E-3EFE3463F72C}" type="pres">
      <dgm:prSet presAssocID="{A4672EFF-F52C-480A-800E-0DFFD5E96550}" presName="sibTrans" presStyleCnt="0"/>
      <dgm:spPr/>
    </dgm:pt>
    <dgm:pt modelId="{9A32AF47-5467-4C27-B125-F23E45398936}" type="pres">
      <dgm:prSet presAssocID="{AE26FBF8-E7FE-40DE-8B42-0203E5D8D8CC}" presName="compNode" presStyleCnt="0"/>
      <dgm:spPr/>
    </dgm:pt>
    <dgm:pt modelId="{8E0508A0-3B9C-4FF8-8742-455BA75B77B6}" type="pres">
      <dgm:prSet presAssocID="{AE26FBF8-E7FE-40DE-8B42-0203E5D8D8CC}" presName="iconRect" presStyleLbl="node1" presStyleIdx="1" presStyleCnt="3" custScaleX="217523" custScaleY="126382" custLinFactNeighborX="24334" custLinFactNeighborY="-8633"/>
      <dgm:spPr>
        <a:blipFill rotWithShape="1">
          <a:blip xmlns:r="http://schemas.openxmlformats.org/officeDocument/2006/relationships" r:embed="rId2"/>
          <a:srcRect/>
          <a:stretch>
            <a:fillRect/>
          </a:stretch>
        </a:blipFill>
        <a:ln>
          <a:noFill/>
        </a:ln>
      </dgm:spPr>
      <dgm:extLst>
        <a:ext uri="{E40237B7-FDA0-4F09-8148-C483321AD2D9}">
          <dgm14:cNvPr xmlns:dgm14="http://schemas.microsoft.com/office/drawing/2010/diagram" id="0" name="" descr="Deciduous tree"/>
        </a:ext>
      </dgm:extLst>
    </dgm:pt>
    <dgm:pt modelId="{2D574446-7B70-4C87-9DCD-68327DFBFB5F}" type="pres">
      <dgm:prSet presAssocID="{AE26FBF8-E7FE-40DE-8B42-0203E5D8D8CC}" presName="spaceRect" presStyleCnt="0"/>
      <dgm:spPr/>
    </dgm:pt>
    <dgm:pt modelId="{22706A72-877B-402C-B8E1-DB2178AA8A62}" type="pres">
      <dgm:prSet presAssocID="{AE26FBF8-E7FE-40DE-8B42-0203E5D8D8CC}" presName="textRect" presStyleLbl="revTx" presStyleIdx="1" presStyleCnt="3" custLinFactNeighborX="10196" custLinFactNeighborY="-5387">
        <dgm:presLayoutVars>
          <dgm:chMax val="1"/>
          <dgm:chPref val="1"/>
        </dgm:presLayoutVars>
      </dgm:prSet>
      <dgm:spPr/>
    </dgm:pt>
    <dgm:pt modelId="{2FACD9AA-FE74-4E22-AD33-0C36B6D66515}" type="pres">
      <dgm:prSet presAssocID="{20961AB6-33EA-4C0C-AEFB-54BB15B6B59B}" presName="sibTrans" presStyleCnt="0"/>
      <dgm:spPr/>
    </dgm:pt>
    <dgm:pt modelId="{B27369FB-4CDA-4A28-A7F5-9DA599200B37}" type="pres">
      <dgm:prSet presAssocID="{7A3D081B-D05E-4C69-BB04-7A20ACBDF9B8}" presName="compNode" presStyleCnt="0"/>
      <dgm:spPr/>
    </dgm:pt>
    <dgm:pt modelId="{50AB2D15-CC56-4C85-9E8F-C82E3996CCFB}" type="pres">
      <dgm:prSet presAssocID="{7A3D081B-D05E-4C69-BB04-7A20ACBDF9B8}" presName="iconRect" presStyleLbl="node1" presStyleIdx="2" presStyleCnt="3" custScaleX="190517" custScaleY="132632" custLinFactNeighborX="18219" custLinFactNeighborY="-10696"/>
      <dgm:spPr>
        <a:blipFill rotWithShape="1">
          <a:blip xmlns:r="http://schemas.openxmlformats.org/officeDocument/2006/relationships" r:embed="rId3"/>
          <a:srcRect/>
          <a:stretch>
            <a:fillRect l="-14000" r="-14000"/>
          </a:stretch>
        </a:blipFill>
        <a:ln>
          <a:noFill/>
        </a:ln>
      </dgm:spPr>
    </dgm:pt>
    <dgm:pt modelId="{1E33FF52-2981-41F9-9EBD-4691285CDBB4}" type="pres">
      <dgm:prSet presAssocID="{7A3D081B-D05E-4C69-BB04-7A20ACBDF9B8}" presName="spaceRect" presStyleCnt="0"/>
      <dgm:spPr/>
    </dgm:pt>
    <dgm:pt modelId="{73CF9E44-931B-4EAE-8FBE-16552FFEF781}" type="pres">
      <dgm:prSet presAssocID="{7A3D081B-D05E-4C69-BB04-7A20ACBDF9B8}" presName="textRect" presStyleLbl="revTx" presStyleIdx="2" presStyleCnt="3" custScaleX="154801" custScaleY="137199" custLinFactNeighborX="4177" custLinFactNeighborY="15048">
        <dgm:presLayoutVars>
          <dgm:chMax val="1"/>
          <dgm:chPref val="1"/>
        </dgm:presLayoutVars>
      </dgm:prSet>
      <dgm:spPr/>
    </dgm:pt>
  </dgm:ptLst>
  <dgm:cxnLst>
    <dgm:cxn modelId="{7D625B00-7E72-4070-A40D-82156E12523E}" type="presOf" srcId="{7A3D081B-D05E-4C69-BB04-7A20ACBDF9B8}" destId="{73CF9E44-931B-4EAE-8FBE-16552FFEF781}" srcOrd="0" destOrd="0" presId="urn:microsoft.com/office/officeart/2018/2/layout/IconLabelList"/>
    <dgm:cxn modelId="{529C2041-8F03-4D92-AE94-5BF31FCFACC7}" srcId="{9D6F5659-2F0A-4CA3-86D6-533DE79D30C1}" destId="{AE26FBF8-E7FE-40DE-8B42-0203E5D8D8CC}" srcOrd="1" destOrd="0" parTransId="{611FF071-6AB0-4961-A527-10FBEB8D877B}" sibTransId="{20961AB6-33EA-4C0C-AEFB-54BB15B6B59B}"/>
    <dgm:cxn modelId="{092AC466-5896-4360-ADA0-749F6297F255}" type="presOf" srcId="{00F87A67-B43E-4B70-9F02-16D94A65C6A2}" destId="{DC1C1FAF-B2EE-4969-B785-900F5B53D350}" srcOrd="0" destOrd="0" presId="urn:microsoft.com/office/officeart/2018/2/layout/IconLabelList"/>
    <dgm:cxn modelId="{0C575055-AF71-4282-A25C-EAF6EEB3C726}" srcId="{9D6F5659-2F0A-4CA3-86D6-533DE79D30C1}" destId="{7A3D081B-D05E-4C69-BB04-7A20ACBDF9B8}" srcOrd="2" destOrd="0" parTransId="{6DD10C69-5B42-4C06-8967-BA505FD80D7D}" sibTransId="{26994926-82B8-476B-A327-A986038B3B15}"/>
    <dgm:cxn modelId="{8B4A1B59-39EF-4B28-9CC6-0F70C50E7C35}" srcId="{9D6F5659-2F0A-4CA3-86D6-533DE79D30C1}" destId="{00F87A67-B43E-4B70-9F02-16D94A65C6A2}" srcOrd="0" destOrd="0" parTransId="{8B33ECAB-6C44-479C-9065-CC989D830031}" sibTransId="{A4672EFF-F52C-480A-800E-0DFFD5E96550}"/>
    <dgm:cxn modelId="{670547CF-2B19-4AFE-9778-4757B57F10B3}" type="presOf" srcId="{AE26FBF8-E7FE-40DE-8B42-0203E5D8D8CC}" destId="{22706A72-877B-402C-B8E1-DB2178AA8A62}" srcOrd="0" destOrd="0" presId="urn:microsoft.com/office/officeart/2018/2/layout/IconLabelList"/>
    <dgm:cxn modelId="{81C6FCF5-694B-4197-ADF6-ABBA87321A42}" type="presOf" srcId="{9D6F5659-2F0A-4CA3-86D6-533DE79D30C1}" destId="{25A2D8FD-F58B-463C-938A-4BDFDA6A946B}" srcOrd="0" destOrd="0" presId="urn:microsoft.com/office/officeart/2018/2/layout/IconLabelList"/>
    <dgm:cxn modelId="{AE308CDA-B664-4647-AA48-B9F849D90169}" type="presParOf" srcId="{25A2D8FD-F58B-463C-938A-4BDFDA6A946B}" destId="{2B9DC8F3-6E35-4E5D-80F5-2C08ABB2ED11}" srcOrd="0" destOrd="0" presId="urn:microsoft.com/office/officeart/2018/2/layout/IconLabelList"/>
    <dgm:cxn modelId="{1D0A4A79-11A4-47CC-B3BF-2FFC2819B045}" type="presParOf" srcId="{2B9DC8F3-6E35-4E5D-80F5-2C08ABB2ED11}" destId="{DF1430D7-D5E6-4E80-9535-90B0A2C226FB}" srcOrd="0" destOrd="0" presId="urn:microsoft.com/office/officeart/2018/2/layout/IconLabelList"/>
    <dgm:cxn modelId="{991B0FB4-4865-408F-8D85-BAED2E7253FF}" type="presParOf" srcId="{2B9DC8F3-6E35-4E5D-80F5-2C08ABB2ED11}" destId="{B9C1DE86-1C92-4335-BBC4-30897C3A27FB}" srcOrd="1" destOrd="0" presId="urn:microsoft.com/office/officeart/2018/2/layout/IconLabelList"/>
    <dgm:cxn modelId="{D0A615F4-82E6-4933-9465-580E31A31F20}" type="presParOf" srcId="{2B9DC8F3-6E35-4E5D-80F5-2C08ABB2ED11}" destId="{DC1C1FAF-B2EE-4969-B785-900F5B53D350}" srcOrd="2" destOrd="0" presId="urn:microsoft.com/office/officeart/2018/2/layout/IconLabelList"/>
    <dgm:cxn modelId="{0F77A0E1-B6E9-48B1-8C80-868832D78C21}" type="presParOf" srcId="{25A2D8FD-F58B-463C-938A-4BDFDA6A946B}" destId="{3591E36E-379F-4EBD-824E-3EFE3463F72C}" srcOrd="1" destOrd="0" presId="urn:microsoft.com/office/officeart/2018/2/layout/IconLabelList"/>
    <dgm:cxn modelId="{F18083E6-FF17-4BD8-8422-6AA1C29048DC}" type="presParOf" srcId="{25A2D8FD-F58B-463C-938A-4BDFDA6A946B}" destId="{9A32AF47-5467-4C27-B125-F23E45398936}" srcOrd="2" destOrd="0" presId="urn:microsoft.com/office/officeart/2018/2/layout/IconLabelList"/>
    <dgm:cxn modelId="{1E01D743-5DE3-4661-92F4-81222A5D89AF}" type="presParOf" srcId="{9A32AF47-5467-4C27-B125-F23E45398936}" destId="{8E0508A0-3B9C-4FF8-8742-455BA75B77B6}" srcOrd="0" destOrd="0" presId="urn:microsoft.com/office/officeart/2018/2/layout/IconLabelList"/>
    <dgm:cxn modelId="{F71CCB63-D870-4211-8E4C-4EC0B34D3C06}" type="presParOf" srcId="{9A32AF47-5467-4C27-B125-F23E45398936}" destId="{2D574446-7B70-4C87-9DCD-68327DFBFB5F}" srcOrd="1" destOrd="0" presId="urn:microsoft.com/office/officeart/2018/2/layout/IconLabelList"/>
    <dgm:cxn modelId="{0A3A070E-32EE-458A-AB88-2165BABE8F31}" type="presParOf" srcId="{9A32AF47-5467-4C27-B125-F23E45398936}" destId="{22706A72-877B-402C-B8E1-DB2178AA8A62}" srcOrd="2" destOrd="0" presId="urn:microsoft.com/office/officeart/2018/2/layout/IconLabelList"/>
    <dgm:cxn modelId="{155AF962-6D0E-477A-9639-9C0830D5094C}" type="presParOf" srcId="{25A2D8FD-F58B-463C-938A-4BDFDA6A946B}" destId="{2FACD9AA-FE74-4E22-AD33-0C36B6D66515}" srcOrd="3" destOrd="0" presId="urn:microsoft.com/office/officeart/2018/2/layout/IconLabelList"/>
    <dgm:cxn modelId="{A69098B2-DA95-4A2F-ABA5-B093CBBF7F44}" type="presParOf" srcId="{25A2D8FD-F58B-463C-938A-4BDFDA6A946B}" destId="{B27369FB-4CDA-4A28-A7F5-9DA599200B37}" srcOrd="4" destOrd="0" presId="urn:microsoft.com/office/officeart/2018/2/layout/IconLabelList"/>
    <dgm:cxn modelId="{BCAA651E-F8D6-40EA-9481-BC99A2F559E9}" type="presParOf" srcId="{B27369FB-4CDA-4A28-A7F5-9DA599200B37}" destId="{50AB2D15-CC56-4C85-9E8F-C82E3996CCFB}" srcOrd="0" destOrd="0" presId="urn:microsoft.com/office/officeart/2018/2/layout/IconLabelList"/>
    <dgm:cxn modelId="{551B0FBA-F960-426E-ACEC-479FA94B634D}" type="presParOf" srcId="{B27369FB-4CDA-4A28-A7F5-9DA599200B37}" destId="{1E33FF52-2981-41F9-9EBD-4691285CDBB4}" srcOrd="1" destOrd="0" presId="urn:microsoft.com/office/officeart/2018/2/layout/IconLabelList"/>
    <dgm:cxn modelId="{FD987D4E-62D9-497E-AA5C-A968C161CB0C}" type="presParOf" srcId="{B27369FB-4CDA-4A28-A7F5-9DA599200B37}" destId="{73CF9E44-931B-4EAE-8FBE-16552FFEF781}" srcOrd="2" destOrd="0" presId="urn:microsoft.com/office/officeart/2018/2/layout/IconLabelList"/>
  </dgm:cxnLst>
  <dgm:bg>
    <a:effectLst>
      <a:glow rad="38100">
        <a:schemeClr val="accent1">
          <a:alpha val="40000"/>
        </a:schemeClr>
      </a:glo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9F1B356-8BCA-455C-906E-1050E7F36425}" type="doc">
      <dgm:prSet loTypeId="urn:microsoft.com/office/officeart/2005/8/layout/cycle4" loCatId="cycle" qsTypeId="urn:microsoft.com/office/officeart/2005/8/quickstyle/simple1" qsCatId="simple" csTypeId="urn:microsoft.com/office/officeart/2005/8/colors/accent1_2" csCatId="accent1" phldr="1"/>
      <dgm:spPr/>
      <dgm:t>
        <a:bodyPr/>
        <a:lstStyle/>
        <a:p>
          <a:endParaRPr lang="en-GB"/>
        </a:p>
      </dgm:t>
    </dgm:pt>
    <dgm:pt modelId="{6A71429F-901D-4E25-A02E-BA24295ED5AA}">
      <dgm:prSet phldrT="[Text]" custT="1"/>
      <dgm:spPr>
        <a:solidFill>
          <a:srgbClr val="F97E03"/>
        </a:solidFill>
        <a:ln>
          <a:solidFill>
            <a:srgbClr val="F97E03"/>
          </a:solidFill>
        </a:ln>
      </dgm:spPr>
      <dgm:t>
        <a:bodyPr/>
        <a:lstStyle/>
        <a:p>
          <a:r>
            <a:rPr lang="en-GB" sz="1600" dirty="0"/>
            <a:t>Update Customer reference data with findings from Transaction Monitoring &amp; KYC Reviews </a:t>
          </a:r>
        </a:p>
      </dgm:t>
    </dgm:pt>
    <dgm:pt modelId="{5BDE3EDB-A055-44BB-93ED-3D8DE1FB96E4}" type="parTrans" cxnId="{75A63A29-BC05-4043-92EF-214545496ED8}">
      <dgm:prSet/>
      <dgm:spPr/>
      <dgm:t>
        <a:bodyPr/>
        <a:lstStyle/>
        <a:p>
          <a:endParaRPr lang="en-GB"/>
        </a:p>
      </dgm:t>
    </dgm:pt>
    <dgm:pt modelId="{3CEC30B8-DA82-42A4-AB92-E20578EBCC71}" type="sibTrans" cxnId="{75A63A29-BC05-4043-92EF-214545496ED8}">
      <dgm:prSet/>
      <dgm:spPr/>
      <dgm:t>
        <a:bodyPr/>
        <a:lstStyle/>
        <a:p>
          <a:endParaRPr lang="en-GB"/>
        </a:p>
      </dgm:t>
    </dgm:pt>
    <dgm:pt modelId="{51DAEF41-9AC1-4E5D-A990-A114B32E705E}">
      <dgm:prSet phldrT="[Text]" custT="1"/>
      <dgm:spPr>
        <a:ln>
          <a:solidFill>
            <a:srgbClr val="F97E03"/>
          </a:solidFill>
        </a:ln>
      </dgm:spPr>
      <dgm:t>
        <a:bodyPr/>
        <a:lstStyle/>
        <a:p>
          <a:r>
            <a:rPr lang="en-GB" sz="1800" dirty="0"/>
            <a:t>Reassess Client Risk Rating/Classification with fresh information gathered </a:t>
          </a:r>
        </a:p>
      </dgm:t>
    </dgm:pt>
    <dgm:pt modelId="{A4BE3724-4DFB-435F-90F9-EDDC3DF87B91}" type="parTrans" cxnId="{8A994ECA-EAB7-42DC-B720-E7E54B7130AE}">
      <dgm:prSet/>
      <dgm:spPr/>
      <dgm:t>
        <a:bodyPr/>
        <a:lstStyle/>
        <a:p>
          <a:endParaRPr lang="en-GB"/>
        </a:p>
      </dgm:t>
    </dgm:pt>
    <dgm:pt modelId="{9E9A10BB-4F49-451F-AAC4-44E4EE4050F9}" type="sibTrans" cxnId="{8A994ECA-EAB7-42DC-B720-E7E54B7130AE}">
      <dgm:prSet/>
      <dgm:spPr/>
      <dgm:t>
        <a:bodyPr/>
        <a:lstStyle/>
        <a:p>
          <a:endParaRPr lang="en-GB"/>
        </a:p>
      </dgm:t>
    </dgm:pt>
    <dgm:pt modelId="{3CFA8066-9708-4A01-936E-B1659E968B79}">
      <dgm:prSet phldrT="[Text]" custT="1"/>
      <dgm:spPr>
        <a:solidFill>
          <a:srgbClr val="F97E03"/>
        </a:solidFill>
      </dgm:spPr>
      <dgm:t>
        <a:bodyPr/>
        <a:lstStyle/>
        <a:p>
          <a:r>
            <a:rPr lang="en-GB" sz="1600" dirty="0"/>
            <a:t>Obtain  information on client identification, Beneficiary ownership &amp; Purpose of accounts </a:t>
          </a:r>
        </a:p>
      </dgm:t>
    </dgm:pt>
    <dgm:pt modelId="{08BE01CA-CA6B-49A9-8674-6C096D6987B3}" type="parTrans" cxnId="{5B343B97-BED4-40AA-A0ED-E8BF69690F7E}">
      <dgm:prSet/>
      <dgm:spPr/>
      <dgm:t>
        <a:bodyPr/>
        <a:lstStyle/>
        <a:p>
          <a:endParaRPr lang="en-GB"/>
        </a:p>
      </dgm:t>
    </dgm:pt>
    <dgm:pt modelId="{F00E7865-048D-4A52-8DEE-D5D8704B5D8A}" type="sibTrans" cxnId="{5B343B97-BED4-40AA-A0ED-E8BF69690F7E}">
      <dgm:prSet/>
      <dgm:spPr/>
      <dgm:t>
        <a:bodyPr/>
        <a:lstStyle/>
        <a:p>
          <a:endParaRPr lang="en-GB"/>
        </a:p>
      </dgm:t>
    </dgm:pt>
    <dgm:pt modelId="{50CBEC25-A709-41F7-96DD-9D9B6C600337}">
      <dgm:prSet phldrT="[Text]" custT="1"/>
      <dgm:spPr>
        <a:ln>
          <a:solidFill>
            <a:srgbClr val="F97E03"/>
          </a:solidFill>
        </a:ln>
      </dgm:spPr>
      <dgm:t>
        <a:bodyPr/>
        <a:lstStyle/>
        <a:p>
          <a:r>
            <a:rPr lang="en-GB" sz="1800" dirty="0"/>
            <a:t>Client Risk Assessment /Classification for Customer profiling</a:t>
          </a:r>
        </a:p>
      </dgm:t>
    </dgm:pt>
    <dgm:pt modelId="{2604F6F1-BA74-4682-AAA5-6C1312F6D035}" type="parTrans" cxnId="{C83BF1E4-A344-42D6-9AC4-8DFE51E813C7}">
      <dgm:prSet/>
      <dgm:spPr/>
      <dgm:t>
        <a:bodyPr/>
        <a:lstStyle/>
        <a:p>
          <a:endParaRPr lang="en-GB"/>
        </a:p>
      </dgm:t>
    </dgm:pt>
    <dgm:pt modelId="{16C38A6F-F692-4BBF-97B5-E46EA7405B3F}" type="sibTrans" cxnId="{C83BF1E4-A344-42D6-9AC4-8DFE51E813C7}">
      <dgm:prSet/>
      <dgm:spPr/>
      <dgm:t>
        <a:bodyPr/>
        <a:lstStyle/>
        <a:p>
          <a:endParaRPr lang="en-GB"/>
        </a:p>
      </dgm:t>
    </dgm:pt>
    <dgm:pt modelId="{5FA915DE-E4A1-4F0E-A4F6-4FE006D1884D}">
      <dgm:prSet phldrT="[Text]" custT="1"/>
      <dgm:spPr>
        <a:solidFill>
          <a:srgbClr val="F97E03"/>
        </a:solidFill>
      </dgm:spPr>
      <dgm:t>
        <a:bodyPr/>
        <a:lstStyle/>
        <a:p>
          <a:r>
            <a:rPr lang="en-GB" sz="1600" dirty="0"/>
            <a:t>Monitor Transaction and Handle/</a:t>
          </a:r>
        </a:p>
        <a:p>
          <a:r>
            <a:rPr lang="en-GB" sz="1600" dirty="0"/>
            <a:t>Tune Alerts </a:t>
          </a:r>
        </a:p>
      </dgm:t>
    </dgm:pt>
    <dgm:pt modelId="{B86F1B62-4880-4A90-A597-024EE6965E58}" type="parTrans" cxnId="{D60713BB-E394-4E5C-A81D-A107436DF500}">
      <dgm:prSet/>
      <dgm:spPr/>
      <dgm:t>
        <a:bodyPr/>
        <a:lstStyle/>
        <a:p>
          <a:endParaRPr lang="en-GB"/>
        </a:p>
      </dgm:t>
    </dgm:pt>
    <dgm:pt modelId="{760D6016-9DA0-4B45-9B2A-DBCE95CD7F38}" type="sibTrans" cxnId="{D60713BB-E394-4E5C-A81D-A107436DF500}">
      <dgm:prSet/>
      <dgm:spPr/>
      <dgm:t>
        <a:bodyPr/>
        <a:lstStyle/>
        <a:p>
          <a:endParaRPr lang="en-GB"/>
        </a:p>
      </dgm:t>
    </dgm:pt>
    <dgm:pt modelId="{A5B296CE-853A-4770-A0B3-2CD0DB2E28F1}">
      <dgm:prSet phldrT="[Text]" custT="1"/>
      <dgm:spPr>
        <a:ln>
          <a:solidFill>
            <a:srgbClr val="F97E03"/>
          </a:solidFill>
        </a:ln>
      </dgm:spPr>
      <dgm:t>
        <a:bodyPr/>
        <a:lstStyle/>
        <a:p>
          <a:pPr algn="l"/>
          <a:r>
            <a:rPr lang="en-GB" sz="1800" dirty="0"/>
            <a:t>Continuous Evaluation of Alert Generation parameter/scenarios to keep them up-to-date and effective. </a:t>
          </a:r>
        </a:p>
      </dgm:t>
    </dgm:pt>
    <dgm:pt modelId="{C538B3B0-4DF2-4E9F-9FE7-6BAFF721305C}" type="parTrans" cxnId="{1FF08C41-791D-4411-B513-6D1494A1A775}">
      <dgm:prSet/>
      <dgm:spPr/>
      <dgm:t>
        <a:bodyPr/>
        <a:lstStyle/>
        <a:p>
          <a:endParaRPr lang="en-GB"/>
        </a:p>
      </dgm:t>
    </dgm:pt>
    <dgm:pt modelId="{4EEA934B-E012-4A57-A0A1-CB2F655C4E7D}" type="sibTrans" cxnId="{1FF08C41-791D-4411-B513-6D1494A1A775}">
      <dgm:prSet/>
      <dgm:spPr/>
      <dgm:t>
        <a:bodyPr/>
        <a:lstStyle/>
        <a:p>
          <a:endParaRPr lang="en-GB"/>
        </a:p>
      </dgm:t>
    </dgm:pt>
    <dgm:pt modelId="{8D19624F-84AA-486E-85D1-3CC6810FD9A8}">
      <dgm:prSet phldrT="[Text]" custT="1"/>
      <dgm:spPr>
        <a:solidFill>
          <a:srgbClr val="F97E03"/>
        </a:solidFill>
      </dgm:spPr>
      <dgm:t>
        <a:bodyPr/>
        <a:lstStyle/>
        <a:p>
          <a:r>
            <a:rPr lang="en-GB" sz="1600" dirty="0"/>
            <a:t>Report potential Suspicious Activity</a:t>
          </a:r>
        </a:p>
      </dgm:t>
    </dgm:pt>
    <dgm:pt modelId="{9B3556A4-6E35-4D27-BBC7-0836096AFB91}" type="parTrans" cxnId="{DB6EA4D7-F0F8-494E-8443-07263FEA8E84}">
      <dgm:prSet/>
      <dgm:spPr/>
      <dgm:t>
        <a:bodyPr/>
        <a:lstStyle/>
        <a:p>
          <a:endParaRPr lang="en-GB"/>
        </a:p>
      </dgm:t>
    </dgm:pt>
    <dgm:pt modelId="{C7438AB9-AC45-4886-82A8-E24D7BA4A85E}" type="sibTrans" cxnId="{DB6EA4D7-F0F8-494E-8443-07263FEA8E84}">
      <dgm:prSet/>
      <dgm:spPr/>
      <dgm:t>
        <a:bodyPr/>
        <a:lstStyle/>
        <a:p>
          <a:endParaRPr lang="en-GB"/>
        </a:p>
      </dgm:t>
    </dgm:pt>
    <dgm:pt modelId="{E7C83E55-BBE8-42CF-BB78-3498B70E7695}">
      <dgm:prSet phldrT="[Text]" custT="1"/>
      <dgm:spPr>
        <a:ln>
          <a:solidFill>
            <a:srgbClr val="F97E03"/>
          </a:solidFill>
        </a:ln>
      </dgm:spPr>
      <dgm:t>
        <a:bodyPr/>
        <a:lstStyle/>
        <a:p>
          <a:r>
            <a:rPr lang="en-GB" sz="1800" dirty="0"/>
            <a:t>Handling of Alert        findings and Treatment        of Transaction/Accounts   after Reporting</a:t>
          </a:r>
        </a:p>
      </dgm:t>
    </dgm:pt>
    <dgm:pt modelId="{6FDB1A88-FEAA-46F5-8085-E2CDFDE61ABF}" type="parTrans" cxnId="{677B72A8-94A0-4AD1-A750-95849C323FB5}">
      <dgm:prSet/>
      <dgm:spPr/>
      <dgm:t>
        <a:bodyPr/>
        <a:lstStyle/>
        <a:p>
          <a:endParaRPr lang="en-GB"/>
        </a:p>
      </dgm:t>
    </dgm:pt>
    <dgm:pt modelId="{745FCA7F-73AB-4460-9F03-D369498BA44E}" type="sibTrans" cxnId="{677B72A8-94A0-4AD1-A750-95849C323FB5}">
      <dgm:prSet/>
      <dgm:spPr/>
      <dgm:t>
        <a:bodyPr/>
        <a:lstStyle/>
        <a:p>
          <a:endParaRPr lang="en-GB"/>
        </a:p>
      </dgm:t>
    </dgm:pt>
    <dgm:pt modelId="{FFAB9116-5E17-4DB8-9EC8-5BB4D05D6E03}" type="pres">
      <dgm:prSet presAssocID="{39F1B356-8BCA-455C-906E-1050E7F36425}" presName="cycleMatrixDiagram" presStyleCnt="0">
        <dgm:presLayoutVars>
          <dgm:chMax val="1"/>
          <dgm:dir/>
          <dgm:animLvl val="lvl"/>
          <dgm:resizeHandles val="exact"/>
        </dgm:presLayoutVars>
      </dgm:prSet>
      <dgm:spPr/>
    </dgm:pt>
    <dgm:pt modelId="{96AC9FDA-FAA6-4661-BDAC-D6E3E6335F2F}" type="pres">
      <dgm:prSet presAssocID="{39F1B356-8BCA-455C-906E-1050E7F36425}" presName="children" presStyleCnt="0"/>
      <dgm:spPr/>
    </dgm:pt>
    <dgm:pt modelId="{3B5412BF-C1ED-47D0-A892-0569AD426DB4}" type="pres">
      <dgm:prSet presAssocID="{39F1B356-8BCA-455C-906E-1050E7F36425}" presName="child1group" presStyleCnt="0"/>
      <dgm:spPr/>
    </dgm:pt>
    <dgm:pt modelId="{53D865CB-AE53-48D5-B24B-87CD5D0EB9FC}" type="pres">
      <dgm:prSet presAssocID="{39F1B356-8BCA-455C-906E-1050E7F36425}" presName="child1" presStyleLbl="bgAcc1" presStyleIdx="0" presStyleCnt="4" custScaleX="140065" custLinFactNeighborX="-18410" custLinFactNeighborY="1740"/>
      <dgm:spPr/>
    </dgm:pt>
    <dgm:pt modelId="{312085B7-3A1A-4929-932C-4B52CEF0D53F}" type="pres">
      <dgm:prSet presAssocID="{39F1B356-8BCA-455C-906E-1050E7F36425}" presName="child1Text" presStyleLbl="bgAcc1" presStyleIdx="0" presStyleCnt="4">
        <dgm:presLayoutVars>
          <dgm:bulletEnabled val="1"/>
        </dgm:presLayoutVars>
      </dgm:prSet>
      <dgm:spPr/>
    </dgm:pt>
    <dgm:pt modelId="{0DC1F23B-B9F3-4561-961A-004BF32305D5}" type="pres">
      <dgm:prSet presAssocID="{39F1B356-8BCA-455C-906E-1050E7F36425}" presName="child2group" presStyleCnt="0"/>
      <dgm:spPr/>
    </dgm:pt>
    <dgm:pt modelId="{709BFE03-423A-48FA-81FA-318569F54F37}" type="pres">
      <dgm:prSet presAssocID="{39F1B356-8BCA-455C-906E-1050E7F36425}" presName="child2" presStyleLbl="bgAcc1" presStyleIdx="1" presStyleCnt="4" custScaleX="135502"/>
      <dgm:spPr/>
    </dgm:pt>
    <dgm:pt modelId="{B73C3D9C-27C4-4F53-9D8F-6FC3892481C2}" type="pres">
      <dgm:prSet presAssocID="{39F1B356-8BCA-455C-906E-1050E7F36425}" presName="child2Text" presStyleLbl="bgAcc1" presStyleIdx="1" presStyleCnt="4">
        <dgm:presLayoutVars>
          <dgm:bulletEnabled val="1"/>
        </dgm:presLayoutVars>
      </dgm:prSet>
      <dgm:spPr/>
    </dgm:pt>
    <dgm:pt modelId="{4E86732E-6C15-4A08-8DA8-A14FBAA8F603}" type="pres">
      <dgm:prSet presAssocID="{39F1B356-8BCA-455C-906E-1050E7F36425}" presName="child3group" presStyleCnt="0"/>
      <dgm:spPr/>
    </dgm:pt>
    <dgm:pt modelId="{AA5E4DA0-2E8A-4EAB-9626-53C22E35CB53}" type="pres">
      <dgm:prSet presAssocID="{39F1B356-8BCA-455C-906E-1050E7F36425}" presName="child3" presStyleLbl="bgAcc1" presStyleIdx="2" presStyleCnt="4" custScaleX="137541" custScaleY="104800" custLinFactNeighborX="3660" custLinFactNeighborY="1064"/>
      <dgm:spPr/>
    </dgm:pt>
    <dgm:pt modelId="{011282ED-0D6A-42E8-AE80-BCC91F52BE5E}" type="pres">
      <dgm:prSet presAssocID="{39F1B356-8BCA-455C-906E-1050E7F36425}" presName="child3Text" presStyleLbl="bgAcc1" presStyleIdx="2" presStyleCnt="4">
        <dgm:presLayoutVars>
          <dgm:bulletEnabled val="1"/>
        </dgm:presLayoutVars>
      </dgm:prSet>
      <dgm:spPr/>
    </dgm:pt>
    <dgm:pt modelId="{7DCC9207-6A3A-43DB-A82A-335DD8DE84A7}" type="pres">
      <dgm:prSet presAssocID="{39F1B356-8BCA-455C-906E-1050E7F36425}" presName="child4group" presStyleCnt="0"/>
      <dgm:spPr/>
    </dgm:pt>
    <dgm:pt modelId="{B111E8C7-F538-45C7-B1A8-208AF8668340}" type="pres">
      <dgm:prSet presAssocID="{39F1B356-8BCA-455C-906E-1050E7F36425}" presName="child4" presStyleLbl="bgAcc1" presStyleIdx="3" presStyleCnt="4" custScaleX="164422" custScaleY="115362"/>
      <dgm:spPr/>
    </dgm:pt>
    <dgm:pt modelId="{59BB807D-F433-4F5D-89F6-3FE74AE91282}" type="pres">
      <dgm:prSet presAssocID="{39F1B356-8BCA-455C-906E-1050E7F36425}" presName="child4Text" presStyleLbl="bgAcc1" presStyleIdx="3" presStyleCnt="4">
        <dgm:presLayoutVars>
          <dgm:bulletEnabled val="1"/>
        </dgm:presLayoutVars>
      </dgm:prSet>
      <dgm:spPr/>
    </dgm:pt>
    <dgm:pt modelId="{4ED3A237-079F-452D-9DD4-669C99687A2C}" type="pres">
      <dgm:prSet presAssocID="{39F1B356-8BCA-455C-906E-1050E7F36425}" presName="childPlaceholder" presStyleCnt="0"/>
      <dgm:spPr/>
    </dgm:pt>
    <dgm:pt modelId="{94E2E309-3DAA-46CB-AD59-8B052F47427B}" type="pres">
      <dgm:prSet presAssocID="{39F1B356-8BCA-455C-906E-1050E7F36425}" presName="circle" presStyleCnt="0"/>
      <dgm:spPr/>
    </dgm:pt>
    <dgm:pt modelId="{12609DC7-7B0C-47C9-8A52-E9079DCE57A4}" type="pres">
      <dgm:prSet presAssocID="{39F1B356-8BCA-455C-906E-1050E7F36425}" presName="quadrant1" presStyleLbl="node1" presStyleIdx="0" presStyleCnt="4">
        <dgm:presLayoutVars>
          <dgm:chMax val="1"/>
          <dgm:bulletEnabled val="1"/>
        </dgm:presLayoutVars>
      </dgm:prSet>
      <dgm:spPr/>
    </dgm:pt>
    <dgm:pt modelId="{1E4CEF5C-0474-4312-BDEC-6E02B11597E1}" type="pres">
      <dgm:prSet presAssocID="{39F1B356-8BCA-455C-906E-1050E7F36425}" presName="quadrant2" presStyleLbl="node1" presStyleIdx="1" presStyleCnt="4">
        <dgm:presLayoutVars>
          <dgm:chMax val="1"/>
          <dgm:bulletEnabled val="1"/>
        </dgm:presLayoutVars>
      </dgm:prSet>
      <dgm:spPr/>
    </dgm:pt>
    <dgm:pt modelId="{E9484D4B-F3B2-4E0A-8C29-F66C36C8A175}" type="pres">
      <dgm:prSet presAssocID="{39F1B356-8BCA-455C-906E-1050E7F36425}" presName="quadrant3" presStyleLbl="node1" presStyleIdx="2" presStyleCnt="4">
        <dgm:presLayoutVars>
          <dgm:chMax val="1"/>
          <dgm:bulletEnabled val="1"/>
        </dgm:presLayoutVars>
      </dgm:prSet>
      <dgm:spPr/>
    </dgm:pt>
    <dgm:pt modelId="{083838F6-35CF-42CD-BECE-CAE1E0C72465}" type="pres">
      <dgm:prSet presAssocID="{39F1B356-8BCA-455C-906E-1050E7F36425}" presName="quadrant4" presStyleLbl="node1" presStyleIdx="3" presStyleCnt="4" custLinFactNeighborX="-1392" custLinFactNeighborY="-464">
        <dgm:presLayoutVars>
          <dgm:chMax val="1"/>
          <dgm:bulletEnabled val="1"/>
        </dgm:presLayoutVars>
      </dgm:prSet>
      <dgm:spPr/>
    </dgm:pt>
    <dgm:pt modelId="{E67AC136-2802-4C74-BB07-2A9CFE43BAEA}" type="pres">
      <dgm:prSet presAssocID="{39F1B356-8BCA-455C-906E-1050E7F36425}" presName="quadrantPlaceholder" presStyleCnt="0"/>
      <dgm:spPr/>
    </dgm:pt>
    <dgm:pt modelId="{31F85DAE-8B90-4114-BE0C-3100062E57AA}" type="pres">
      <dgm:prSet presAssocID="{39F1B356-8BCA-455C-906E-1050E7F36425}" presName="center1" presStyleLbl="fgShp" presStyleIdx="0" presStyleCnt="2"/>
      <dgm:spPr>
        <a:solidFill>
          <a:srgbClr val="4C2002"/>
        </a:solidFill>
      </dgm:spPr>
    </dgm:pt>
    <dgm:pt modelId="{1C6CF9B8-3AFF-404B-84A8-4FD9C5B8CA68}" type="pres">
      <dgm:prSet presAssocID="{39F1B356-8BCA-455C-906E-1050E7F36425}" presName="center2" presStyleLbl="fgShp" presStyleIdx="1" presStyleCnt="2"/>
      <dgm:spPr>
        <a:solidFill>
          <a:srgbClr val="4C2002"/>
        </a:solidFill>
      </dgm:spPr>
    </dgm:pt>
  </dgm:ptLst>
  <dgm:cxnLst>
    <dgm:cxn modelId="{5E611D03-18E8-41F0-B773-992B3616A217}" type="presOf" srcId="{50CBEC25-A709-41F7-96DD-9D9B6C600337}" destId="{709BFE03-423A-48FA-81FA-318569F54F37}" srcOrd="0" destOrd="0" presId="urn:microsoft.com/office/officeart/2005/8/layout/cycle4"/>
    <dgm:cxn modelId="{45EE5F25-8FB5-4E2A-B9A5-66E71F9DC4BA}" type="presOf" srcId="{6A71429F-901D-4E25-A02E-BA24295ED5AA}" destId="{12609DC7-7B0C-47C9-8A52-E9079DCE57A4}" srcOrd="0" destOrd="0" presId="urn:microsoft.com/office/officeart/2005/8/layout/cycle4"/>
    <dgm:cxn modelId="{19598D28-CBC9-45C1-BF6B-0787084B4A80}" type="presOf" srcId="{50CBEC25-A709-41F7-96DD-9D9B6C600337}" destId="{B73C3D9C-27C4-4F53-9D8F-6FC3892481C2}" srcOrd="1" destOrd="0" presId="urn:microsoft.com/office/officeart/2005/8/layout/cycle4"/>
    <dgm:cxn modelId="{75A63A29-BC05-4043-92EF-214545496ED8}" srcId="{39F1B356-8BCA-455C-906E-1050E7F36425}" destId="{6A71429F-901D-4E25-A02E-BA24295ED5AA}" srcOrd="0" destOrd="0" parTransId="{5BDE3EDB-A055-44BB-93ED-3D8DE1FB96E4}" sibTransId="{3CEC30B8-DA82-42A4-AB92-E20578EBCC71}"/>
    <dgm:cxn modelId="{B31A2C3A-8CEC-487B-AF36-FF042AE3F94C}" type="presOf" srcId="{E7C83E55-BBE8-42CF-BB78-3498B70E7695}" destId="{59BB807D-F433-4F5D-89F6-3FE74AE91282}" srcOrd="1" destOrd="0" presId="urn:microsoft.com/office/officeart/2005/8/layout/cycle4"/>
    <dgm:cxn modelId="{6FBB9C3C-4986-43C8-807B-22D9CDEA851F}" type="presOf" srcId="{A5B296CE-853A-4770-A0B3-2CD0DB2E28F1}" destId="{011282ED-0D6A-42E8-AE80-BCC91F52BE5E}" srcOrd="1" destOrd="0" presId="urn:microsoft.com/office/officeart/2005/8/layout/cycle4"/>
    <dgm:cxn modelId="{1FF08C41-791D-4411-B513-6D1494A1A775}" srcId="{5FA915DE-E4A1-4F0E-A4F6-4FE006D1884D}" destId="{A5B296CE-853A-4770-A0B3-2CD0DB2E28F1}" srcOrd="0" destOrd="0" parTransId="{C538B3B0-4DF2-4E9F-9FE7-6BAFF721305C}" sibTransId="{4EEA934B-E012-4A57-A0A1-CB2F655C4E7D}"/>
    <dgm:cxn modelId="{CC3F3347-1303-4CAC-88D3-CBEB7957FB97}" type="presOf" srcId="{8D19624F-84AA-486E-85D1-3CC6810FD9A8}" destId="{083838F6-35CF-42CD-BECE-CAE1E0C72465}" srcOrd="0" destOrd="0" presId="urn:microsoft.com/office/officeart/2005/8/layout/cycle4"/>
    <dgm:cxn modelId="{F5C69847-B6CE-457A-B857-C8794A5FB105}" type="presOf" srcId="{5FA915DE-E4A1-4F0E-A4F6-4FE006D1884D}" destId="{E9484D4B-F3B2-4E0A-8C29-F66C36C8A175}" srcOrd="0" destOrd="0" presId="urn:microsoft.com/office/officeart/2005/8/layout/cycle4"/>
    <dgm:cxn modelId="{810F794A-41E4-435F-B7BB-13270B1F26F4}" type="presOf" srcId="{39F1B356-8BCA-455C-906E-1050E7F36425}" destId="{FFAB9116-5E17-4DB8-9EC8-5BB4D05D6E03}" srcOrd="0" destOrd="0" presId="urn:microsoft.com/office/officeart/2005/8/layout/cycle4"/>
    <dgm:cxn modelId="{C5779379-D704-47EF-ADD3-395C44BCDB0F}" type="presOf" srcId="{E7C83E55-BBE8-42CF-BB78-3498B70E7695}" destId="{B111E8C7-F538-45C7-B1A8-208AF8668340}" srcOrd="0" destOrd="0" presId="urn:microsoft.com/office/officeart/2005/8/layout/cycle4"/>
    <dgm:cxn modelId="{A48CF586-1697-45CC-95F6-598F101D1CE1}" type="presOf" srcId="{51DAEF41-9AC1-4E5D-A990-A114B32E705E}" destId="{312085B7-3A1A-4929-932C-4B52CEF0D53F}" srcOrd="1" destOrd="0" presId="urn:microsoft.com/office/officeart/2005/8/layout/cycle4"/>
    <dgm:cxn modelId="{5B343B97-BED4-40AA-A0ED-E8BF69690F7E}" srcId="{39F1B356-8BCA-455C-906E-1050E7F36425}" destId="{3CFA8066-9708-4A01-936E-B1659E968B79}" srcOrd="1" destOrd="0" parTransId="{08BE01CA-CA6B-49A9-8674-6C096D6987B3}" sibTransId="{F00E7865-048D-4A52-8DEE-D5D8704B5D8A}"/>
    <dgm:cxn modelId="{677B72A8-94A0-4AD1-A750-95849C323FB5}" srcId="{8D19624F-84AA-486E-85D1-3CC6810FD9A8}" destId="{E7C83E55-BBE8-42CF-BB78-3498B70E7695}" srcOrd="0" destOrd="0" parTransId="{6FDB1A88-FEAA-46F5-8085-E2CDFDE61ABF}" sibTransId="{745FCA7F-73AB-4460-9F03-D369498BA44E}"/>
    <dgm:cxn modelId="{D60713BB-E394-4E5C-A81D-A107436DF500}" srcId="{39F1B356-8BCA-455C-906E-1050E7F36425}" destId="{5FA915DE-E4A1-4F0E-A4F6-4FE006D1884D}" srcOrd="2" destOrd="0" parTransId="{B86F1B62-4880-4A90-A597-024EE6965E58}" sibTransId="{760D6016-9DA0-4B45-9B2A-DBCE95CD7F38}"/>
    <dgm:cxn modelId="{8A994ECA-EAB7-42DC-B720-E7E54B7130AE}" srcId="{6A71429F-901D-4E25-A02E-BA24295ED5AA}" destId="{51DAEF41-9AC1-4E5D-A990-A114B32E705E}" srcOrd="0" destOrd="0" parTransId="{A4BE3724-4DFB-435F-90F9-EDDC3DF87B91}" sibTransId="{9E9A10BB-4F49-451F-AAC4-44E4EE4050F9}"/>
    <dgm:cxn modelId="{DB6EA4D7-F0F8-494E-8443-07263FEA8E84}" srcId="{39F1B356-8BCA-455C-906E-1050E7F36425}" destId="{8D19624F-84AA-486E-85D1-3CC6810FD9A8}" srcOrd="3" destOrd="0" parTransId="{9B3556A4-6E35-4D27-BBC7-0836096AFB91}" sibTransId="{C7438AB9-AC45-4886-82A8-E24D7BA4A85E}"/>
    <dgm:cxn modelId="{C83BF1E4-A344-42D6-9AC4-8DFE51E813C7}" srcId="{3CFA8066-9708-4A01-936E-B1659E968B79}" destId="{50CBEC25-A709-41F7-96DD-9D9B6C600337}" srcOrd="0" destOrd="0" parTransId="{2604F6F1-BA74-4682-AAA5-6C1312F6D035}" sibTransId="{16C38A6F-F692-4BBF-97B5-E46EA7405B3F}"/>
    <dgm:cxn modelId="{A4E65AED-CFAC-4F86-BE77-E7A8EB8ECBDE}" type="presOf" srcId="{51DAEF41-9AC1-4E5D-A990-A114B32E705E}" destId="{53D865CB-AE53-48D5-B24B-87CD5D0EB9FC}" srcOrd="0" destOrd="0" presId="urn:microsoft.com/office/officeart/2005/8/layout/cycle4"/>
    <dgm:cxn modelId="{6C9D28F6-12F7-497E-BC70-BC94FADEC33B}" type="presOf" srcId="{A5B296CE-853A-4770-A0B3-2CD0DB2E28F1}" destId="{AA5E4DA0-2E8A-4EAB-9626-53C22E35CB53}" srcOrd="0" destOrd="0" presId="urn:microsoft.com/office/officeart/2005/8/layout/cycle4"/>
    <dgm:cxn modelId="{89D2F0F9-EFE0-4C73-A3FE-993E48B057EA}" type="presOf" srcId="{3CFA8066-9708-4A01-936E-B1659E968B79}" destId="{1E4CEF5C-0474-4312-BDEC-6E02B11597E1}" srcOrd="0" destOrd="0" presId="urn:microsoft.com/office/officeart/2005/8/layout/cycle4"/>
    <dgm:cxn modelId="{C57982FC-F524-4CC6-81DD-D35C29252566}" type="presParOf" srcId="{FFAB9116-5E17-4DB8-9EC8-5BB4D05D6E03}" destId="{96AC9FDA-FAA6-4661-BDAC-D6E3E6335F2F}" srcOrd="0" destOrd="0" presId="urn:microsoft.com/office/officeart/2005/8/layout/cycle4"/>
    <dgm:cxn modelId="{01288CF5-410B-447C-B080-338DDF3E6915}" type="presParOf" srcId="{96AC9FDA-FAA6-4661-BDAC-D6E3E6335F2F}" destId="{3B5412BF-C1ED-47D0-A892-0569AD426DB4}" srcOrd="0" destOrd="0" presId="urn:microsoft.com/office/officeart/2005/8/layout/cycle4"/>
    <dgm:cxn modelId="{B649E116-8C5F-4E42-A633-7431452009BD}" type="presParOf" srcId="{3B5412BF-C1ED-47D0-A892-0569AD426DB4}" destId="{53D865CB-AE53-48D5-B24B-87CD5D0EB9FC}" srcOrd="0" destOrd="0" presId="urn:microsoft.com/office/officeart/2005/8/layout/cycle4"/>
    <dgm:cxn modelId="{B9A8D3DB-B38E-4822-80D2-706F4FA349B3}" type="presParOf" srcId="{3B5412BF-C1ED-47D0-A892-0569AD426DB4}" destId="{312085B7-3A1A-4929-932C-4B52CEF0D53F}" srcOrd="1" destOrd="0" presId="urn:microsoft.com/office/officeart/2005/8/layout/cycle4"/>
    <dgm:cxn modelId="{31D7BA60-2BF7-4C32-B42C-C875E633E4DB}" type="presParOf" srcId="{96AC9FDA-FAA6-4661-BDAC-D6E3E6335F2F}" destId="{0DC1F23B-B9F3-4561-961A-004BF32305D5}" srcOrd="1" destOrd="0" presId="urn:microsoft.com/office/officeart/2005/8/layout/cycle4"/>
    <dgm:cxn modelId="{95522C47-5719-490B-91A5-0B1998B42013}" type="presParOf" srcId="{0DC1F23B-B9F3-4561-961A-004BF32305D5}" destId="{709BFE03-423A-48FA-81FA-318569F54F37}" srcOrd="0" destOrd="0" presId="urn:microsoft.com/office/officeart/2005/8/layout/cycle4"/>
    <dgm:cxn modelId="{62C10D35-654B-4863-8FB0-6599846B6F38}" type="presParOf" srcId="{0DC1F23B-B9F3-4561-961A-004BF32305D5}" destId="{B73C3D9C-27C4-4F53-9D8F-6FC3892481C2}" srcOrd="1" destOrd="0" presId="urn:microsoft.com/office/officeart/2005/8/layout/cycle4"/>
    <dgm:cxn modelId="{69559B9A-9115-4AB1-96EF-A1293F47F480}" type="presParOf" srcId="{96AC9FDA-FAA6-4661-BDAC-D6E3E6335F2F}" destId="{4E86732E-6C15-4A08-8DA8-A14FBAA8F603}" srcOrd="2" destOrd="0" presId="urn:microsoft.com/office/officeart/2005/8/layout/cycle4"/>
    <dgm:cxn modelId="{0429D6BB-86AC-4D33-9CC5-E568B7D4E700}" type="presParOf" srcId="{4E86732E-6C15-4A08-8DA8-A14FBAA8F603}" destId="{AA5E4DA0-2E8A-4EAB-9626-53C22E35CB53}" srcOrd="0" destOrd="0" presId="urn:microsoft.com/office/officeart/2005/8/layout/cycle4"/>
    <dgm:cxn modelId="{801D9BDA-1F09-4221-8546-B2745E9A6FEF}" type="presParOf" srcId="{4E86732E-6C15-4A08-8DA8-A14FBAA8F603}" destId="{011282ED-0D6A-42E8-AE80-BCC91F52BE5E}" srcOrd="1" destOrd="0" presId="urn:microsoft.com/office/officeart/2005/8/layout/cycle4"/>
    <dgm:cxn modelId="{69959537-1623-419B-9BAD-A70F8773716E}" type="presParOf" srcId="{96AC9FDA-FAA6-4661-BDAC-D6E3E6335F2F}" destId="{7DCC9207-6A3A-43DB-A82A-335DD8DE84A7}" srcOrd="3" destOrd="0" presId="urn:microsoft.com/office/officeart/2005/8/layout/cycle4"/>
    <dgm:cxn modelId="{C2CAC1A7-4D15-4742-94E5-18BA8F1E395E}" type="presParOf" srcId="{7DCC9207-6A3A-43DB-A82A-335DD8DE84A7}" destId="{B111E8C7-F538-45C7-B1A8-208AF8668340}" srcOrd="0" destOrd="0" presId="urn:microsoft.com/office/officeart/2005/8/layout/cycle4"/>
    <dgm:cxn modelId="{F51BF778-C574-493E-BDD9-54FAF38296C8}" type="presParOf" srcId="{7DCC9207-6A3A-43DB-A82A-335DD8DE84A7}" destId="{59BB807D-F433-4F5D-89F6-3FE74AE91282}" srcOrd="1" destOrd="0" presId="urn:microsoft.com/office/officeart/2005/8/layout/cycle4"/>
    <dgm:cxn modelId="{14824688-37BD-4CAE-A71F-1B0FFCA5D2BD}" type="presParOf" srcId="{96AC9FDA-FAA6-4661-BDAC-D6E3E6335F2F}" destId="{4ED3A237-079F-452D-9DD4-669C99687A2C}" srcOrd="4" destOrd="0" presId="urn:microsoft.com/office/officeart/2005/8/layout/cycle4"/>
    <dgm:cxn modelId="{98A85F22-CCD2-483D-B7E0-22750A078012}" type="presParOf" srcId="{FFAB9116-5E17-4DB8-9EC8-5BB4D05D6E03}" destId="{94E2E309-3DAA-46CB-AD59-8B052F47427B}" srcOrd="1" destOrd="0" presId="urn:microsoft.com/office/officeart/2005/8/layout/cycle4"/>
    <dgm:cxn modelId="{9EA7D29C-8334-4157-B327-230EE4A9FA77}" type="presParOf" srcId="{94E2E309-3DAA-46CB-AD59-8B052F47427B}" destId="{12609DC7-7B0C-47C9-8A52-E9079DCE57A4}" srcOrd="0" destOrd="0" presId="urn:microsoft.com/office/officeart/2005/8/layout/cycle4"/>
    <dgm:cxn modelId="{41DD434B-BA10-4DAE-AEF7-D9ED1E8AEC9F}" type="presParOf" srcId="{94E2E309-3DAA-46CB-AD59-8B052F47427B}" destId="{1E4CEF5C-0474-4312-BDEC-6E02B11597E1}" srcOrd="1" destOrd="0" presId="urn:microsoft.com/office/officeart/2005/8/layout/cycle4"/>
    <dgm:cxn modelId="{A818F5EB-ECD8-4FE5-A298-02F30DCE65C9}" type="presParOf" srcId="{94E2E309-3DAA-46CB-AD59-8B052F47427B}" destId="{E9484D4B-F3B2-4E0A-8C29-F66C36C8A175}" srcOrd="2" destOrd="0" presId="urn:microsoft.com/office/officeart/2005/8/layout/cycle4"/>
    <dgm:cxn modelId="{6B601C87-D4DB-4608-B9F7-2C0894F567D1}" type="presParOf" srcId="{94E2E309-3DAA-46CB-AD59-8B052F47427B}" destId="{083838F6-35CF-42CD-BECE-CAE1E0C72465}" srcOrd="3" destOrd="0" presId="urn:microsoft.com/office/officeart/2005/8/layout/cycle4"/>
    <dgm:cxn modelId="{09D164C9-9111-4269-9E2A-717A6F0669A8}" type="presParOf" srcId="{94E2E309-3DAA-46CB-AD59-8B052F47427B}" destId="{E67AC136-2802-4C74-BB07-2A9CFE43BAEA}" srcOrd="4" destOrd="0" presId="urn:microsoft.com/office/officeart/2005/8/layout/cycle4"/>
    <dgm:cxn modelId="{648C1C22-1073-46BD-9FA8-5C0082CB8C14}" type="presParOf" srcId="{FFAB9116-5E17-4DB8-9EC8-5BB4D05D6E03}" destId="{31F85DAE-8B90-4114-BE0C-3100062E57AA}" srcOrd="2" destOrd="0" presId="urn:microsoft.com/office/officeart/2005/8/layout/cycle4"/>
    <dgm:cxn modelId="{E8533602-B805-4F7C-974F-5A6372312A41}" type="presParOf" srcId="{FFAB9116-5E17-4DB8-9EC8-5BB4D05D6E03}" destId="{1C6CF9B8-3AFF-404B-84A8-4FD9C5B8CA68}"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7EA8F04-F307-4891-9665-82F74FA62C94}"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E119B155-703B-4E86-B48B-1DEECCED8E1F}">
      <dgm:prSet custT="1"/>
      <dgm:spPr/>
      <dgm:t>
        <a:bodyPr/>
        <a:lstStyle/>
        <a:p>
          <a:r>
            <a:rPr lang="en-GB" sz="2000" dirty="0"/>
            <a:t>See yourself as performing a critical role in the global fight against financial crime, do not take it lightly.</a:t>
          </a:r>
          <a:endParaRPr lang="en-US" sz="2000" dirty="0"/>
        </a:p>
      </dgm:t>
    </dgm:pt>
    <dgm:pt modelId="{F5D73B42-92D5-43D0-A55A-D0E33C6183DA}" type="parTrans" cxnId="{86BA61E8-57BE-4791-AFB2-52BEE9DEE2F4}">
      <dgm:prSet/>
      <dgm:spPr/>
      <dgm:t>
        <a:bodyPr/>
        <a:lstStyle/>
        <a:p>
          <a:endParaRPr lang="en-US"/>
        </a:p>
      </dgm:t>
    </dgm:pt>
    <dgm:pt modelId="{00B47E3F-9259-43F8-BC66-45CF78241914}" type="sibTrans" cxnId="{86BA61E8-57BE-4791-AFB2-52BEE9DEE2F4}">
      <dgm:prSet/>
      <dgm:spPr/>
      <dgm:t>
        <a:bodyPr/>
        <a:lstStyle/>
        <a:p>
          <a:endParaRPr lang="en-US"/>
        </a:p>
      </dgm:t>
    </dgm:pt>
    <dgm:pt modelId="{030979F4-1601-4F8D-B55F-35CB9ECF81AD}">
      <dgm:prSet/>
      <dgm:spPr/>
      <dgm:t>
        <a:bodyPr/>
        <a:lstStyle/>
        <a:p>
          <a:r>
            <a:rPr lang="en-GB" dirty="0"/>
            <a:t>You are part of the world’s Financial Crime investigation team.</a:t>
          </a:r>
          <a:endParaRPr lang="en-US" dirty="0"/>
        </a:p>
      </dgm:t>
    </dgm:pt>
    <dgm:pt modelId="{10CDB830-2317-46BD-8A9D-3F5D1E395CC9}" type="parTrans" cxnId="{AA02600C-6949-44EB-B08A-F82B1EDB8B62}">
      <dgm:prSet/>
      <dgm:spPr/>
      <dgm:t>
        <a:bodyPr/>
        <a:lstStyle/>
        <a:p>
          <a:endParaRPr lang="en-US"/>
        </a:p>
      </dgm:t>
    </dgm:pt>
    <dgm:pt modelId="{83AD8D7C-D82B-48E4-9CF4-3CECDE71DF4D}" type="sibTrans" cxnId="{AA02600C-6949-44EB-B08A-F82B1EDB8B62}">
      <dgm:prSet/>
      <dgm:spPr/>
      <dgm:t>
        <a:bodyPr/>
        <a:lstStyle/>
        <a:p>
          <a:endParaRPr lang="en-US"/>
        </a:p>
      </dgm:t>
    </dgm:pt>
    <dgm:pt modelId="{0438A298-E49D-4954-89F7-7DE55E09F587}" type="pres">
      <dgm:prSet presAssocID="{17EA8F04-F307-4891-9665-82F74FA62C94}" presName="root" presStyleCnt="0">
        <dgm:presLayoutVars>
          <dgm:dir/>
          <dgm:resizeHandles val="exact"/>
        </dgm:presLayoutVars>
      </dgm:prSet>
      <dgm:spPr/>
    </dgm:pt>
    <dgm:pt modelId="{9B784A09-E8CE-41BA-BB80-702EC6F6D719}" type="pres">
      <dgm:prSet presAssocID="{E119B155-703B-4E86-B48B-1DEECCED8E1F}" presName="compNode" presStyleCnt="0"/>
      <dgm:spPr/>
    </dgm:pt>
    <dgm:pt modelId="{23BB9721-C6C6-47FE-9C09-C021327DA81F}" type="pres">
      <dgm:prSet presAssocID="{E119B155-703B-4E86-B48B-1DEECCED8E1F}" presName="iconRect" presStyleLbl="node1" presStyleIdx="0" presStyleCnt="2"/>
      <dgm:spPr>
        <a:blipFill>
          <a:blip xmlns:r="http://schemas.openxmlformats.org/officeDocument/2006/relationships" r:embed="rId1" cstate="print">
            <a:duotone>
              <a:prstClr val="black"/>
              <a:srgbClr val="F97E03">
                <a:tint val="45000"/>
                <a:satMod val="400000"/>
              </a:srgbClr>
            </a:duotone>
            <a:extLst>
              <a:ext uri="{BEBA8EAE-BF5A-486C-A8C5-ECC9F3942E4B}">
                <a14:imgProps xmlns:a14="http://schemas.microsoft.com/office/drawing/2010/main">
                  <a14:imgLayer r:embed="rId2">
                    <a14:imgEffect>
                      <a14:sharpenSoften amount="50000"/>
                    </a14:imgEffect>
                  </a14:imgLayer>
                </a14:imgProps>
              </a:ext>
              <a:ext uri="{28A0092B-C50C-407E-A947-70E740481C1C}">
                <a14:useLocalDpi xmlns:a14="http://schemas.microsoft.com/office/drawing/2010/main" val="0"/>
              </a:ext>
            </a:extLst>
          </a:blip>
          <a:stretch>
            <a:fillRect/>
          </a:stretch>
        </a:blipFill>
        <a:ln>
          <a:noFill/>
        </a:ln>
      </dgm:spPr>
      <dgm:extLst>
        <a:ext uri="{E40237B7-FDA0-4F09-8148-C483321AD2D9}">
          <dgm14:cNvPr xmlns:dgm14="http://schemas.microsoft.com/office/drawing/2010/diagram" id="0" name="" descr="Pilot"/>
        </a:ext>
      </dgm:extLst>
    </dgm:pt>
    <dgm:pt modelId="{2E2DD148-304E-4D70-8B53-FDE2376606D6}" type="pres">
      <dgm:prSet presAssocID="{E119B155-703B-4E86-B48B-1DEECCED8E1F}" presName="spaceRect" presStyleCnt="0"/>
      <dgm:spPr/>
    </dgm:pt>
    <dgm:pt modelId="{852BA370-D778-489F-A065-30DEF4CC4D92}" type="pres">
      <dgm:prSet presAssocID="{E119B155-703B-4E86-B48B-1DEECCED8E1F}" presName="textRect" presStyleLbl="revTx" presStyleIdx="0" presStyleCnt="2" custScaleX="128525">
        <dgm:presLayoutVars>
          <dgm:chMax val="1"/>
          <dgm:chPref val="1"/>
        </dgm:presLayoutVars>
      </dgm:prSet>
      <dgm:spPr/>
    </dgm:pt>
    <dgm:pt modelId="{B96162D8-597E-401C-BBFD-7B97639D0AF1}" type="pres">
      <dgm:prSet presAssocID="{00B47E3F-9259-43F8-BC66-45CF78241914}" presName="sibTrans" presStyleCnt="0"/>
      <dgm:spPr/>
    </dgm:pt>
    <dgm:pt modelId="{4FCD3C1A-286C-4623-BEC0-B4C1E5D39FE2}" type="pres">
      <dgm:prSet presAssocID="{030979F4-1601-4F8D-B55F-35CB9ECF81AD}" presName="compNode" presStyleCnt="0"/>
      <dgm:spPr/>
    </dgm:pt>
    <dgm:pt modelId="{27EF0243-9B6D-4206-B4F6-5E58B1F32DB3}" type="pres">
      <dgm:prSet presAssocID="{030979F4-1601-4F8D-B55F-35CB9ECF81AD}" presName="iconRect" presStyleLbl="node1" presStyleIdx="1" presStyleCnt="2"/>
      <dgm:spPr>
        <a:blipFill>
          <a:blip xmlns:r="http://schemas.openxmlformats.org/officeDocument/2006/relationships" r:embed="rId3" cstate="print">
            <a:duotone>
              <a:prstClr val="black"/>
              <a:srgbClr val="F97E03">
                <a:tint val="45000"/>
                <a:satMod val="400000"/>
              </a:srgbClr>
            </a:duotone>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a:blipFill>
        <a:ln>
          <a:noFill/>
        </a:ln>
      </dgm:spPr>
      <dgm:extLst>
        <a:ext uri="{E40237B7-FDA0-4F09-8148-C483321AD2D9}">
          <dgm14:cNvPr xmlns:dgm14="http://schemas.microsoft.com/office/drawing/2010/diagram" id="0" name="" descr="Handcuffs"/>
        </a:ext>
      </dgm:extLst>
    </dgm:pt>
    <dgm:pt modelId="{688ABD9F-7848-44BC-85CC-D3A09ADD60D4}" type="pres">
      <dgm:prSet presAssocID="{030979F4-1601-4F8D-B55F-35CB9ECF81AD}" presName="spaceRect" presStyleCnt="0"/>
      <dgm:spPr/>
    </dgm:pt>
    <dgm:pt modelId="{285A3C8E-EE34-4034-9A69-67A6780E96D5}" type="pres">
      <dgm:prSet presAssocID="{030979F4-1601-4F8D-B55F-35CB9ECF81AD}" presName="textRect" presStyleLbl="revTx" presStyleIdx="1" presStyleCnt="2">
        <dgm:presLayoutVars>
          <dgm:chMax val="1"/>
          <dgm:chPref val="1"/>
        </dgm:presLayoutVars>
      </dgm:prSet>
      <dgm:spPr/>
    </dgm:pt>
  </dgm:ptLst>
  <dgm:cxnLst>
    <dgm:cxn modelId="{351C2301-5ACE-4FE3-BD94-2854AD09E086}" type="presOf" srcId="{030979F4-1601-4F8D-B55F-35CB9ECF81AD}" destId="{285A3C8E-EE34-4034-9A69-67A6780E96D5}" srcOrd="0" destOrd="0" presId="urn:microsoft.com/office/officeart/2018/2/layout/IconLabelList"/>
    <dgm:cxn modelId="{AA02600C-6949-44EB-B08A-F82B1EDB8B62}" srcId="{17EA8F04-F307-4891-9665-82F74FA62C94}" destId="{030979F4-1601-4F8D-B55F-35CB9ECF81AD}" srcOrd="1" destOrd="0" parTransId="{10CDB830-2317-46BD-8A9D-3F5D1E395CC9}" sibTransId="{83AD8D7C-D82B-48E4-9CF4-3CECDE71DF4D}"/>
    <dgm:cxn modelId="{09D0B943-831E-48E5-A0F7-5F8B57F5792C}" type="presOf" srcId="{E119B155-703B-4E86-B48B-1DEECCED8E1F}" destId="{852BA370-D778-489F-A065-30DEF4CC4D92}" srcOrd="0" destOrd="0" presId="urn:microsoft.com/office/officeart/2018/2/layout/IconLabelList"/>
    <dgm:cxn modelId="{08AF0A6A-23D3-43B7-9F37-45EE9F184AC8}" type="presOf" srcId="{17EA8F04-F307-4891-9665-82F74FA62C94}" destId="{0438A298-E49D-4954-89F7-7DE55E09F587}" srcOrd="0" destOrd="0" presId="urn:microsoft.com/office/officeart/2018/2/layout/IconLabelList"/>
    <dgm:cxn modelId="{86BA61E8-57BE-4791-AFB2-52BEE9DEE2F4}" srcId="{17EA8F04-F307-4891-9665-82F74FA62C94}" destId="{E119B155-703B-4E86-B48B-1DEECCED8E1F}" srcOrd="0" destOrd="0" parTransId="{F5D73B42-92D5-43D0-A55A-D0E33C6183DA}" sibTransId="{00B47E3F-9259-43F8-BC66-45CF78241914}"/>
    <dgm:cxn modelId="{C6CA19A4-B8CB-42C5-9B79-8CD823516451}" type="presParOf" srcId="{0438A298-E49D-4954-89F7-7DE55E09F587}" destId="{9B784A09-E8CE-41BA-BB80-702EC6F6D719}" srcOrd="0" destOrd="0" presId="urn:microsoft.com/office/officeart/2018/2/layout/IconLabelList"/>
    <dgm:cxn modelId="{A3D35C9B-AF39-4E25-869F-9614EC677C1C}" type="presParOf" srcId="{9B784A09-E8CE-41BA-BB80-702EC6F6D719}" destId="{23BB9721-C6C6-47FE-9C09-C021327DA81F}" srcOrd="0" destOrd="0" presId="urn:microsoft.com/office/officeart/2018/2/layout/IconLabelList"/>
    <dgm:cxn modelId="{FB4019AD-0661-4EA8-A162-461236F2A08E}" type="presParOf" srcId="{9B784A09-E8CE-41BA-BB80-702EC6F6D719}" destId="{2E2DD148-304E-4D70-8B53-FDE2376606D6}" srcOrd="1" destOrd="0" presId="urn:microsoft.com/office/officeart/2018/2/layout/IconLabelList"/>
    <dgm:cxn modelId="{9F1B9556-D4A9-421B-BCFC-A03472F8924D}" type="presParOf" srcId="{9B784A09-E8CE-41BA-BB80-702EC6F6D719}" destId="{852BA370-D778-489F-A065-30DEF4CC4D92}" srcOrd="2" destOrd="0" presId="urn:microsoft.com/office/officeart/2018/2/layout/IconLabelList"/>
    <dgm:cxn modelId="{2A72B082-EC6E-4975-BEBE-008984BA6A3A}" type="presParOf" srcId="{0438A298-E49D-4954-89F7-7DE55E09F587}" destId="{B96162D8-597E-401C-BBFD-7B97639D0AF1}" srcOrd="1" destOrd="0" presId="urn:microsoft.com/office/officeart/2018/2/layout/IconLabelList"/>
    <dgm:cxn modelId="{2FD38533-5FC4-4D9A-AE86-0BA648D6CEA9}" type="presParOf" srcId="{0438A298-E49D-4954-89F7-7DE55E09F587}" destId="{4FCD3C1A-286C-4623-BEC0-B4C1E5D39FE2}" srcOrd="2" destOrd="0" presId="urn:microsoft.com/office/officeart/2018/2/layout/IconLabelList"/>
    <dgm:cxn modelId="{2F3B8C99-F41D-4976-8453-EE90B3E18AA7}" type="presParOf" srcId="{4FCD3C1A-286C-4623-BEC0-B4C1E5D39FE2}" destId="{27EF0243-9B6D-4206-B4F6-5E58B1F32DB3}" srcOrd="0" destOrd="0" presId="urn:microsoft.com/office/officeart/2018/2/layout/IconLabelList"/>
    <dgm:cxn modelId="{33ED5616-A9CC-4847-ADDD-7C7CB9EAD381}" type="presParOf" srcId="{4FCD3C1A-286C-4623-BEC0-B4C1E5D39FE2}" destId="{688ABD9F-7848-44BC-85CC-D3A09ADD60D4}" srcOrd="1" destOrd="0" presId="urn:microsoft.com/office/officeart/2018/2/layout/IconLabelList"/>
    <dgm:cxn modelId="{25F595C6-22FD-45DD-8AD1-D539E4AD2778}" type="presParOf" srcId="{4FCD3C1A-286C-4623-BEC0-B4C1E5D39FE2}" destId="{285A3C8E-EE34-4034-9A69-67A6780E96D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605C40-B093-4577-A39D-D0A79F1246AE}">
      <dsp:nvSpPr>
        <dsp:cNvPr id="0" name=""/>
        <dsp:cNvSpPr/>
      </dsp:nvSpPr>
      <dsp:spPr>
        <a:xfrm>
          <a:off x="223066" y="503166"/>
          <a:ext cx="5037992" cy="1574372"/>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66375"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dirty="0"/>
            <a:t>The Financial Action Task Force (FATF)</a:t>
          </a:r>
        </a:p>
      </dsp:txBody>
      <dsp:txXfrm>
        <a:off x="223066" y="503166"/>
        <a:ext cx="5037992" cy="1574372"/>
      </dsp:txXfrm>
    </dsp:sp>
    <dsp:sp modelId="{DD36118A-D151-4D24-8107-9E55CD7F918B}">
      <dsp:nvSpPr>
        <dsp:cNvPr id="0" name=""/>
        <dsp:cNvSpPr/>
      </dsp:nvSpPr>
      <dsp:spPr>
        <a:xfrm>
          <a:off x="0" y="430883"/>
          <a:ext cx="1102060" cy="1653091"/>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50000" r="-5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8A88C3-7D91-4A1B-B342-DDCB794F0517}">
      <dsp:nvSpPr>
        <dsp:cNvPr id="0" name=""/>
        <dsp:cNvSpPr/>
      </dsp:nvSpPr>
      <dsp:spPr>
        <a:xfrm>
          <a:off x="5696574" y="517241"/>
          <a:ext cx="5037992" cy="1574372"/>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66375"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dirty="0"/>
            <a:t>Joint Money Laundering Steering Group (JMLSG) </a:t>
          </a:r>
        </a:p>
      </dsp:txBody>
      <dsp:txXfrm>
        <a:off x="5696574" y="517241"/>
        <a:ext cx="5037992" cy="1574372"/>
      </dsp:txXfrm>
    </dsp:sp>
    <dsp:sp modelId="{CF2E5456-D52F-4CE5-B0CD-1AFA725261BB}">
      <dsp:nvSpPr>
        <dsp:cNvPr id="0" name=""/>
        <dsp:cNvSpPr/>
      </dsp:nvSpPr>
      <dsp:spPr>
        <a:xfrm>
          <a:off x="5477026" y="430883"/>
          <a:ext cx="1102060" cy="1653091"/>
        </a:xfrm>
        <a:prstGeom prst="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A502FB7-1CD2-44BE-A6CF-AFF4D9F2E741}">
      <dsp:nvSpPr>
        <dsp:cNvPr id="0" name=""/>
        <dsp:cNvSpPr/>
      </dsp:nvSpPr>
      <dsp:spPr>
        <a:xfrm>
          <a:off x="232800" y="2627633"/>
          <a:ext cx="5037992" cy="1574372"/>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66375"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dirty="0"/>
            <a:t>Basel Committee on Banking Supervision(BCBS)</a:t>
          </a:r>
        </a:p>
      </dsp:txBody>
      <dsp:txXfrm>
        <a:off x="232800" y="2627633"/>
        <a:ext cx="5037992" cy="1574372"/>
      </dsp:txXfrm>
    </dsp:sp>
    <dsp:sp modelId="{27E6FEC7-CDBD-4D87-99E6-6762A9A21982}">
      <dsp:nvSpPr>
        <dsp:cNvPr id="0" name=""/>
        <dsp:cNvSpPr/>
      </dsp:nvSpPr>
      <dsp:spPr>
        <a:xfrm>
          <a:off x="157848" y="2540621"/>
          <a:ext cx="1140996" cy="1653091"/>
        </a:xfrm>
        <a:prstGeom prst="rect">
          <a:avLst/>
        </a:prstGeom>
        <a:blipFill rotWithShape="1">
          <a:blip xmlns:r="http://schemas.openxmlformats.org/officeDocument/2006/relationships" r:embed="rId3"/>
          <a:srcRect/>
          <a:stretch>
            <a:fillRect l="-41000" r="-4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B1EEA4B-67E2-40B1-B42D-C8097262A2F4}">
      <dsp:nvSpPr>
        <dsp:cNvPr id="0" name=""/>
        <dsp:cNvSpPr/>
      </dsp:nvSpPr>
      <dsp:spPr>
        <a:xfrm>
          <a:off x="5706308" y="2701979"/>
          <a:ext cx="5037992" cy="1574372"/>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66375"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dirty="0"/>
            <a:t>Wolfsberg Group</a:t>
          </a:r>
        </a:p>
        <a:p>
          <a:pPr marL="0" lvl="0" indent="0" algn="l" defTabSz="1377950">
            <a:lnSpc>
              <a:spcPct val="90000"/>
            </a:lnSpc>
            <a:spcBef>
              <a:spcPct val="0"/>
            </a:spcBef>
            <a:spcAft>
              <a:spcPct val="35000"/>
            </a:spcAft>
            <a:buNone/>
          </a:pPr>
          <a:endParaRPr lang="en-GB" sz="3100" kern="1200" dirty="0"/>
        </a:p>
      </dsp:txBody>
      <dsp:txXfrm>
        <a:off x="5706308" y="2701979"/>
        <a:ext cx="5037992" cy="1574372"/>
      </dsp:txXfrm>
    </dsp:sp>
    <dsp:sp modelId="{72717BC4-9FB7-44D1-A304-7A4AFC86907C}">
      <dsp:nvSpPr>
        <dsp:cNvPr id="0" name=""/>
        <dsp:cNvSpPr/>
      </dsp:nvSpPr>
      <dsp:spPr>
        <a:xfrm>
          <a:off x="5496392" y="2257717"/>
          <a:ext cx="1102060" cy="2086796"/>
        </a:xfrm>
        <a:prstGeom prst="rect">
          <a:avLst/>
        </a:prstGeom>
        <a:blipFill rotWithShape="1">
          <a:blip xmlns:r="http://schemas.openxmlformats.org/officeDocument/2006/relationships" r:embed="rId4"/>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1692D4-566F-4DCC-AE4B-80F27AD99E3E}">
      <dsp:nvSpPr>
        <dsp:cNvPr id="0" name=""/>
        <dsp:cNvSpPr/>
      </dsp:nvSpPr>
      <dsp:spPr>
        <a:xfrm>
          <a:off x="5" y="99278"/>
          <a:ext cx="11169741" cy="1300994"/>
        </a:xfrm>
        <a:prstGeom prst="roundRect">
          <a:avLst>
            <a:gd name="adj" fmla="val 10000"/>
          </a:avLst>
        </a:prstGeom>
        <a:solidFill>
          <a:schemeClr val="accent5">
            <a:lumMod val="60000"/>
            <a:lumOff val="40000"/>
          </a:schemeClr>
        </a:solidFill>
        <a:ln w="12700" cap="flat" cmpd="sng" algn="ctr">
          <a:solidFill>
            <a:schemeClr val="tx1"/>
          </a:solidFill>
          <a:prstDash val="solid"/>
          <a:miter lim="800000"/>
        </a:ln>
        <a:effectLst>
          <a:innerShdw blurRad="63500" dist="50800" dir="18900000">
            <a:prstClr val="black">
              <a:alpha val="50000"/>
            </a:prstClr>
          </a:innerShdw>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b="1" kern="1200" dirty="0"/>
            <a:t>International</a:t>
          </a:r>
          <a:r>
            <a:rPr lang="en-GB" sz="2000" kern="1200" dirty="0"/>
            <a:t> – Financial Action Task Force (FATF) – Recommendation 40+9 (40)</a:t>
          </a:r>
        </a:p>
        <a:p>
          <a:pPr marL="0" lvl="0" indent="0" algn="l" defTabSz="889000">
            <a:lnSpc>
              <a:spcPct val="90000"/>
            </a:lnSpc>
            <a:spcBef>
              <a:spcPct val="0"/>
            </a:spcBef>
            <a:spcAft>
              <a:spcPct val="35000"/>
            </a:spcAft>
            <a:buNone/>
          </a:pPr>
          <a:r>
            <a:rPr lang="en-GB" sz="2000" kern="1200" dirty="0"/>
            <a:t>FATF sets out a comprehensive framework &amp; international standards for combating Money Laundering &amp; Terrorism Financing which countries use to form the basis for national ML/TF legislation.</a:t>
          </a:r>
        </a:p>
      </dsp:txBody>
      <dsp:txXfrm>
        <a:off x="38110" y="137383"/>
        <a:ext cx="9360833" cy="1224784"/>
      </dsp:txXfrm>
    </dsp:sp>
    <dsp:sp modelId="{EFB64201-B344-44DE-8DA7-BF72CC924C79}">
      <dsp:nvSpPr>
        <dsp:cNvPr id="0" name=""/>
        <dsp:cNvSpPr/>
      </dsp:nvSpPr>
      <dsp:spPr>
        <a:xfrm>
          <a:off x="2357647" y="1531318"/>
          <a:ext cx="7096978" cy="1191873"/>
        </a:xfrm>
        <a:prstGeom prst="roundRect">
          <a:avLst>
            <a:gd name="adj" fmla="val 10000"/>
          </a:avLst>
        </a:prstGeom>
        <a:solidFill>
          <a:srgbClr val="C00000"/>
        </a:solidFill>
        <a:ln w="12700" cap="flat" cmpd="sng" algn="ctr">
          <a:solidFill>
            <a:schemeClr val="tx1"/>
          </a:solidFill>
          <a:prstDash val="solid"/>
          <a:miter lim="800000"/>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b="1" kern="1200" dirty="0"/>
            <a:t>Regional - European Union(EU) - EU</a:t>
          </a:r>
          <a:r>
            <a:rPr lang="en-GB" sz="2000" kern="1200" dirty="0"/>
            <a:t> issues Money Laundering Directive (MLD) in order to comply with FATF Recommendation</a:t>
          </a:r>
        </a:p>
      </dsp:txBody>
      <dsp:txXfrm>
        <a:off x="2392556" y="1566227"/>
        <a:ext cx="5699737" cy="1122055"/>
      </dsp:txXfrm>
    </dsp:sp>
    <dsp:sp modelId="{5C185E73-220A-46EA-8ABA-03576AA17D88}">
      <dsp:nvSpPr>
        <dsp:cNvPr id="0" name=""/>
        <dsp:cNvSpPr/>
      </dsp:nvSpPr>
      <dsp:spPr>
        <a:xfrm>
          <a:off x="2786222" y="2858315"/>
          <a:ext cx="7244993" cy="1159228"/>
        </a:xfrm>
        <a:prstGeom prst="roundRect">
          <a:avLst>
            <a:gd name="adj" fmla="val 10000"/>
          </a:avLst>
        </a:prstGeom>
        <a:solidFill>
          <a:schemeClr val="accent5">
            <a:lumMod val="60000"/>
            <a:lumOff val="40000"/>
          </a:schemeClr>
        </a:solidFill>
        <a:ln w="12700" cap="flat" cmpd="sng" algn="ctr">
          <a:solidFill>
            <a:schemeClr val="tx1"/>
          </a:solidFill>
          <a:prstDash val="solid"/>
          <a:miter lim="800000"/>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dirty="0"/>
            <a:t>UK – The EU MLD is enshrined into UK laws via ML Regulation; UK 4</a:t>
          </a:r>
          <a:r>
            <a:rPr lang="en-GB" sz="2000" kern="1200" baseline="30000" dirty="0"/>
            <a:t>th</a:t>
          </a:r>
          <a:r>
            <a:rPr lang="en-GB" sz="2000" kern="1200" dirty="0"/>
            <a:t> Money Laundering Directive (4MLD)</a:t>
          </a:r>
        </a:p>
      </dsp:txBody>
      <dsp:txXfrm>
        <a:off x="2820175" y="2892268"/>
        <a:ext cx="5821980" cy="1091322"/>
      </dsp:txXfrm>
    </dsp:sp>
    <dsp:sp modelId="{D259494B-4FAD-4CC3-AA7C-8C2B365B6E72}">
      <dsp:nvSpPr>
        <dsp:cNvPr id="0" name=""/>
        <dsp:cNvSpPr/>
      </dsp:nvSpPr>
      <dsp:spPr>
        <a:xfrm>
          <a:off x="8505805" y="1124630"/>
          <a:ext cx="624127" cy="938085"/>
        </a:xfrm>
        <a:prstGeom prst="downArrow">
          <a:avLst>
            <a:gd name="adj1" fmla="val 55000"/>
            <a:gd name="adj2" fmla="val 45000"/>
          </a:avLst>
        </a:prstGeom>
        <a:solidFill>
          <a:schemeClr val="tx1">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GB" sz="3600" kern="1200"/>
        </a:p>
      </dsp:txBody>
      <dsp:txXfrm>
        <a:off x="8646234" y="1124630"/>
        <a:ext cx="343269" cy="783614"/>
      </dsp:txXfrm>
    </dsp:sp>
    <dsp:sp modelId="{9758A079-D561-4A04-938E-BC67D461438B}">
      <dsp:nvSpPr>
        <dsp:cNvPr id="0" name=""/>
        <dsp:cNvSpPr/>
      </dsp:nvSpPr>
      <dsp:spPr>
        <a:xfrm>
          <a:off x="8732739" y="2612288"/>
          <a:ext cx="650412" cy="938085"/>
        </a:xfrm>
        <a:prstGeom prst="downArrow">
          <a:avLst>
            <a:gd name="adj1" fmla="val 55000"/>
            <a:gd name="adj2" fmla="val 45000"/>
          </a:avLst>
        </a:prstGeom>
        <a:solidFill>
          <a:schemeClr val="tx1">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GB" sz="3600" kern="1200"/>
        </a:p>
      </dsp:txBody>
      <dsp:txXfrm>
        <a:off x="8879082" y="2612288"/>
        <a:ext cx="357726" cy="7771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1F452D-9933-4FFC-9969-70A2C3293BC0}">
      <dsp:nvSpPr>
        <dsp:cNvPr id="0" name=""/>
        <dsp:cNvSpPr/>
      </dsp:nvSpPr>
      <dsp:spPr>
        <a:xfrm>
          <a:off x="-4441070" y="-681107"/>
          <a:ext cx="5290748" cy="5290748"/>
        </a:xfrm>
        <a:prstGeom prst="blockArc">
          <a:avLst>
            <a:gd name="adj1" fmla="val 18900000"/>
            <a:gd name="adj2" fmla="val 2700000"/>
            <a:gd name="adj3" fmla="val 408"/>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F8E88D-D25F-4C38-B988-1392008CF203}">
      <dsp:nvSpPr>
        <dsp:cNvPr id="0" name=""/>
        <dsp:cNvSpPr/>
      </dsp:nvSpPr>
      <dsp:spPr>
        <a:xfrm>
          <a:off x="317413" y="206876"/>
          <a:ext cx="10954764" cy="413595"/>
        </a:xfrm>
        <a:prstGeom prst="rect">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292" tIns="50800" rIns="50800" bIns="50800" numCol="1" spcCol="1270" anchor="ctr" anchorCtr="0">
          <a:noAutofit/>
        </a:bodyPr>
        <a:lstStyle/>
        <a:p>
          <a:pPr marL="0" lvl="0" indent="0" algn="l" defTabSz="889000">
            <a:lnSpc>
              <a:spcPct val="90000"/>
            </a:lnSpc>
            <a:spcBef>
              <a:spcPct val="0"/>
            </a:spcBef>
            <a:spcAft>
              <a:spcPct val="35000"/>
            </a:spcAft>
            <a:buClr>
              <a:srgbClr val="F97E03"/>
            </a:buClr>
            <a:buFont typeface="Wingdings" panose="05000000000000000000" pitchFamily="2" charset="2"/>
            <a:buNone/>
          </a:pPr>
          <a:r>
            <a:rPr lang="en-GB" sz="2000" kern="1200" dirty="0"/>
            <a:t>Verify customer’s identity based on a reliable independent source (such as a passport)</a:t>
          </a:r>
        </a:p>
      </dsp:txBody>
      <dsp:txXfrm>
        <a:off x="317413" y="206876"/>
        <a:ext cx="10954764" cy="413595"/>
      </dsp:txXfrm>
    </dsp:sp>
    <dsp:sp modelId="{B334F7E0-12B9-40A2-BC19-DCC967209FCB}">
      <dsp:nvSpPr>
        <dsp:cNvPr id="0" name=""/>
        <dsp:cNvSpPr/>
      </dsp:nvSpPr>
      <dsp:spPr>
        <a:xfrm>
          <a:off x="57150" y="95252"/>
          <a:ext cx="520526" cy="636844"/>
        </a:xfrm>
        <a:prstGeom prst="ellipse">
          <a:avLst/>
        </a:prstGeom>
        <a:solidFill>
          <a:schemeClr val="bg1">
            <a:lumMod val="6500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sp>
    <dsp:sp modelId="{B1BA43EA-65FA-489F-BDB4-0D89D3D02FAE}">
      <dsp:nvSpPr>
        <dsp:cNvPr id="0" name=""/>
        <dsp:cNvSpPr/>
      </dsp:nvSpPr>
      <dsp:spPr>
        <a:xfrm>
          <a:off x="690795" y="778397"/>
          <a:ext cx="10548212" cy="511183"/>
        </a:xfrm>
        <a:prstGeom prst="rect">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292" tIns="50800" rIns="50800" bIns="50800" numCol="1" spcCol="1270" anchor="ctr" anchorCtr="0">
          <a:noAutofit/>
        </a:bodyPr>
        <a:lstStyle/>
        <a:p>
          <a:pPr marL="0" lvl="0" indent="0" algn="l" defTabSz="889000">
            <a:lnSpc>
              <a:spcPct val="90000"/>
            </a:lnSpc>
            <a:spcBef>
              <a:spcPct val="0"/>
            </a:spcBef>
            <a:spcAft>
              <a:spcPct val="35000"/>
            </a:spcAft>
            <a:buClr>
              <a:srgbClr val="F97E03"/>
            </a:buClr>
            <a:buFont typeface="Wingdings" panose="05000000000000000000" pitchFamily="2" charset="2"/>
            <a:buNone/>
          </a:pPr>
          <a:r>
            <a:rPr lang="en-GB" sz="2000" kern="1200" dirty="0"/>
            <a:t>Obtain information on, the purpose and intended nature of the business relationship or transaction</a:t>
          </a:r>
        </a:p>
      </dsp:txBody>
      <dsp:txXfrm>
        <a:off x="690795" y="778397"/>
        <a:ext cx="10548212" cy="511183"/>
      </dsp:txXfrm>
    </dsp:sp>
    <dsp:sp modelId="{E8001755-2B2A-4FE9-B0EC-9F8D1887B0AA}">
      <dsp:nvSpPr>
        <dsp:cNvPr id="0" name=""/>
        <dsp:cNvSpPr/>
      </dsp:nvSpPr>
      <dsp:spPr>
        <a:xfrm>
          <a:off x="399127" y="775492"/>
          <a:ext cx="516994" cy="516994"/>
        </a:xfrm>
        <a:prstGeom prst="ellipse">
          <a:avLst/>
        </a:prstGeom>
        <a:solidFill>
          <a:schemeClr val="bg1">
            <a:lumMod val="6500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sp>
    <dsp:sp modelId="{404DD3DD-7BD4-4F9F-A38D-49CE06B3DFA8}">
      <dsp:nvSpPr>
        <dsp:cNvPr id="0" name=""/>
        <dsp:cNvSpPr/>
      </dsp:nvSpPr>
      <dsp:spPr>
        <a:xfrm>
          <a:off x="813194" y="1375032"/>
          <a:ext cx="10458983" cy="558544"/>
        </a:xfrm>
        <a:prstGeom prst="rect">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292" tIns="50800" rIns="50800" bIns="50800" numCol="1" spcCol="1270" anchor="ctr" anchorCtr="0">
          <a:noAutofit/>
        </a:bodyPr>
        <a:lstStyle/>
        <a:p>
          <a:pPr marL="0" lvl="0" indent="0" algn="l" defTabSz="889000">
            <a:lnSpc>
              <a:spcPct val="90000"/>
            </a:lnSpc>
            <a:spcBef>
              <a:spcPct val="0"/>
            </a:spcBef>
            <a:spcAft>
              <a:spcPct val="35000"/>
            </a:spcAft>
            <a:buClr>
              <a:srgbClr val="F97E03"/>
            </a:buClr>
            <a:buFont typeface="Wingdings" panose="05000000000000000000" pitchFamily="2" charset="2"/>
            <a:buNone/>
          </a:pPr>
          <a:r>
            <a:rPr lang="en-GB" sz="2000" kern="1200" dirty="0"/>
            <a:t>Identify and verify the identity any beneficial owner(s),  understand the ownership and control structure of a legal person. (if appliable)</a:t>
          </a:r>
        </a:p>
      </dsp:txBody>
      <dsp:txXfrm>
        <a:off x="813194" y="1375032"/>
        <a:ext cx="10458983" cy="558544"/>
      </dsp:txXfrm>
    </dsp:sp>
    <dsp:sp modelId="{DDE812EC-1DC1-412F-BB29-DA7F837D5100}">
      <dsp:nvSpPr>
        <dsp:cNvPr id="0" name=""/>
        <dsp:cNvSpPr/>
      </dsp:nvSpPr>
      <dsp:spPr>
        <a:xfrm>
          <a:off x="554697" y="1395807"/>
          <a:ext cx="516994" cy="516994"/>
        </a:xfrm>
        <a:prstGeom prst="ellipse">
          <a:avLst/>
        </a:prstGeom>
        <a:solidFill>
          <a:schemeClr val="bg1">
            <a:lumMod val="6500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sp>
    <dsp:sp modelId="{310F3561-7F23-4915-A0C7-08D79EE0696B}">
      <dsp:nvSpPr>
        <dsp:cNvPr id="0" name=""/>
        <dsp:cNvSpPr/>
      </dsp:nvSpPr>
      <dsp:spPr>
        <a:xfrm>
          <a:off x="813194" y="2067429"/>
          <a:ext cx="10458983" cy="413595"/>
        </a:xfrm>
        <a:prstGeom prst="rect">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292" tIns="48260" rIns="48260" bIns="48260" numCol="1" spcCol="1270" anchor="ctr" anchorCtr="0">
          <a:noAutofit/>
        </a:bodyPr>
        <a:lstStyle/>
        <a:p>
          <a:pPr marL="0" lvl="0" indent="0" algn="l" defTabSz="844550">
            <a:lnSpc>
              <a:spcPct val="90000"/>
            </a:lnSpc>
            <a:spcBef>
              <a:spcPct val="0"/>
            </a:spcBef>
            <a:spcAft>
              <a:spcPct val="35000"/>
            </a:spcAft>
            <a:buNone/>
          </a:pPr>
          <a:r>
            <a:rPr lang="en-GB" sz="1900" kern="1200" dirty="0"/>
            <a:t>Apply CDD procedures in a risk sensitive manner.</a:t>
          </a:r>
        </a:p>
      </dsp:txBody>
      <dsp:txXfrm>
        <a:off x="813194" y="2067429"/>
        <a:ext cx="10458983" cy="413595"/>
      </dsp:txXfrm>
    </dsp:sp>
    <dsp:sp modelId="{16B41102-03FB-47FA-81A2-0DFE2977A889}">
      <dsp:nvSpPr>
        <dsp:cNvPr id="0" name=""/>
        <dsp:cNvSpPr/>
      </dsp:nvSpPr>
      <dsp:spPr>
        <a:xfrm>
          <a:off x="554697" y="2015730"/>
          <a:ext cx="516994" cy="516994"/>
        </a:xfrm>
        <a:prstGeom prst="ellipse">
          <a:avLst/>
        </a:prstGeom>
        <a:solidFill>
          <a:schemeClr val="bg1">
            <a:lumMod val="6500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sp>
    <dsp:sp modelId="{2FEF0FD7-35DA-4E99-9BBC-8F138497AD62}">
      <dsp:nvSpPr>
        <dsp:cNvPr id="0" name=""/>
        <dsp:cNvSpPr/>
      </dsp:nvSpPr>
      <dsp:spPr>
        <a:xfrm>
          <a:off x="657624" y="2687745"/>
          <a:ext cx="10614553" cy="413595"/>
        </a:xfrm>
        <a:prstGeom prst="rect">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292" tIns="48260" rIns="48260" bIns="48260" numCol="1" spcCol="1270" anchor="ctr" anchorCtr="0">
          <a:noAutofit/>
        </a:bodyPr>
        <a:lstStyle/>
        <a:p>
          <a:pPr marL="0" lvl="0" indent="0" algn="l" defTabSz="844550">
            <a:lnSpc>
              <a:spcPct val="90000"/>
            </a:lnSpc>
            <a:spcBef>
              <a:spcPct val="0"/>
            </a:spcBef>
            <a:spcAft>
              <a:spcPct val="35000"/>
            </a:spcAft>
            <a:buNone/>
          </a:pPr>
          <a:r>
            <a:rPr lang="en-GB" sz="1900" kern="1200" dirty="0"/>
            <a:t>Conduct sufficient CDD to provide comprehensive understanding/picture of the client’s inherent risk.</a:t>
          </a:r>
        </a:p>
      </dsp:txBody>
      <dsp:txXfrm>
        <a:off x="657624" y="2687745"/>
        <a:ext cx="10614553" cy="413595"/>
      </dsp:txXfrm>
    </dsp:sp>
    <dsp:sp modelId="{E283311D-E702-4E44-A1E4-9835674B0C65}">
      <dsp:nvSpPr>
        <dsp:cNvPr id="0" name=""/>
        <dsp:cNvSpPr/>
      </dsp:nvSpPr>
      <dsp:spPr>
        <a:xfrm>
          <a:off x="399127" y="2636045"/>
          <a:ext cx="516994" cy="516994"/>
        </a:xfrm>
        <a:prstGeom prst="ellipse">
          <a:avLst/>
        </a:prstGeom>
        <a:solidFill>
          <a:schemeClr val="bg1">
            <a:lumMod val="6500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sp>
    <dsp:sp modelId="{7BCE6158-9D10-40C4-A440-B588922F77DD}">
      <dsp:nvSpPr>
        <dsp:cNvPr id="0" name=""/>
        <dsp:cNvSpPr/>
      </dsp:nvSpPr>
      <dsp:spPr>
        <a:xfrm>
          <a:off x="317413" y="3191138"/>
          <a:ext cx="10954764" cy="647438"/>
        </a:xfrm>
        <a:prstGeom prst="rect">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292" tIns="50800" rIns="50800" bIns="50800" numCol="1" spcCol="1270" anchor="ctr" anchorCtr="0">
          <a:noAutofit/>
        </a:bodyPr>
        <a:lstStyle/>
        <a:p>
          <a:pPr marL="0" lvl="0" indent="0" algn="l" defTabSz="889000">
            <a:lnSpc>
              <a:spcPct val="90000"/>
            </a:lnSpc>
            <a:spcBef>
              <a:spcPct val="0"/>
            </a:spcBef>
            <a:spcAft>
              <a:spcPct val="35000"/>
            </a:spcAft>
            <a:buNone/>
          </a:pPr>
          <a:r>
            <a:rPr lang="en-GB" sz="2000" kern="1200" dirty="0"/>
            <a:t>Have CDD procedures flexible enough to accommodate clients who can not  provide more common forms of IDs (socially excluded). </a:t>
          </a:r>
        </a:p>
      </dsp:txBody>
      <dsp:txXfrm>
        <a:off x="317413" y="3191138"/>
        <a:ext cx="10954764" cy="647438"/>
      </dsp:txXfrm>
    </dsp:sp>
    <dsp:sp modelId="{79729613-07C0-4CFF-B386-4E1883459A97}">
      <dsp:nvSpPr>
        <dsp:cNvPr id="0" name=""/>
        <dsp:cNvSpPr/>
      </dsp:nvSpPr>
      <dsp:spPr>
        <a:xfrm>
          <a:off x="58916" y="3256361"/>
          <a:ext cx="516994" cy="516994"/>
        </a:xfrm>
        <a:prstGeom prst="ellipse">
          <a:avLst/>
        </a:prstGeom>
        <a:solidFill>
          <a:schemeClr val="bg1">
            <a:lumMod val="6500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FB47F2-58C9-48B8-B636-B78FCCFA35DB}">
      <dsp:nvSpPr>
        <dsp:cNvPr id="0" name=""/>
        <dsp:cNvSpPr/>
      </dsp:nvSpPr>
      <dsp:spPr>
        <a:xfrm>
          <a:off x="1333" y="37795"/>
          <a:ext cx="2568982" cy="1140690"/>
        </a:xfrm>
        <a:prstGeom prst="rect">
          <a:avLst/>
        </a:prstGeom>
        <a:solidFill>
          <a:schemeClr val="bg1">
            <a:lumMod val="65000"/>
          </a:schemeClr>
        </a:solidFill>
        <a:ln w="12700" cap="flat" cmpd="sng" algn="ctr">
          <a:solidFill>
            <a:srgbClr val="C00000"/>
          </a:solidFill>
          <a:prstDash val="solid"/>
          <a:miter lim="800000"/>
        </a:ln>
        <a:effectLst>
          <a:glow rad="139700">
            <a:schemeClr val="accent2">
              <a:satMod val="175000"/>
              <a:alpha val="40000"/>
            </a:schemeClr>
          </a:glow>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dirty="0"/>
            <a:t>Ownership by shares</a:t>
          </a:r>
        </a:p>
      </dsp:txBody>
      <dsp:txXfrm>
        <a:off x="1333" y="37795"/>
        <a:ext cx="2568982" cy="1140690"/>
      </dsp:txXfrm>
    </dsp:sp>
    <dsp:sp modelId="{279FE2DC-58B7-412B-9CD8-3CEA53B1B5EC}">
      <dsp:nvSpPr>
        <dsp:cNvPr id="0" name=""/>
        <dsp:cNvSpPr/>
      </dsp:nvSpPr>
      <dsp:spPr>
        <a:xfrm>
          <a:off x="2881108" y="37795"/>
          <a:ext cx="2568982" cy="1140690"/>
        </a:xfrm>
        <a:prstGeom prst="rect">
          <a:avLst/>
        </a:prstGeom>
        <a:solidFill>
          <a:schemeClr val="accent4">
            <a:lumMod val="60000"/>
            <a:lumOff val="40000"/>
          </a:schemeClr>
        </a:solidFill>
        <a:ln w="12700" cap="flat" cmpd="sng" algn="ctr">
          <a:solidFill>
            <a:srgbClr val="C00000"/>
          </a:solidFill>
          <a:prstDash val="solid"/>
          <a:miter lim="800000"/>
        </a:ln>
        <a:effectLst>
          <a:glow rad="101600">
            <a:schemeClr val="accent2">
              <a:satMod val="175000"/>
              <a:alpha val="40000"/>
            </a:schemeClr>
          </a:glow>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b="1" kern="1200" dirty="0"/>
            <a:t>Ownership by voting right</a:t>
          </a:r>
        </a:p>
      </dsp:txBody>
      <dsp:txXfrm>
        <a:off x="2881108" y="37795"/>
        <a:ext cx="2568982" cy="1140690"/>
      </dsp:txXfrm>
    </dsp:sp>
    <dsp:sp modelId="{39D36D04-D4D3-4313-9FB5-47167A69C529}">
      <dsp:nvSpPr>
        <dsp:cNvPr id="0" name=""/>
        <dsp:cNvSpPr/>
      </dsp:nvSpPr>
      <dsp:spPr>
        <a:xfrm>
          <a:off x="5760883" y="37795"/>
          <a:ext cx="2568982" cy="1140690"/>
        </a:xfrm>
        <a:prstGeom prst="rect">
          <a:avLst/>
        </a:prstGeom>
        <a:solidFill>
          <a:schemeClr val="accent6">
            <a:lumMod val="60000"/>
            <a:lumOff val="40000"/>
          </a:schemeClr>
        </a:solidFill>
        <a:ln w="12700" cap="flat" cmpd="sng" algn="ctr">
          <a:solidFill>
            <a:srgbClr val="C00000"/>
          </a:solidFill>
          <a:prstDash val="solid"/>
          <a:miter lim="800000"/>
        </a:ln>
        <a:effectLst>
          <a:glow rad="101600">
            <a:schemeClr val="accent2">
              <a:satMod val="175000"/>
              <a:alpha val="40000"/>
            </a:schemeClr>
          </a:glow>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b="1" kern="1200" dirty="0"/>
            <a:t>Management Control, right to appoint or remove director(s)</a:t>
          </a:r>
        </a:p>
      </dsp:txBody>
      <dsp:txXfrm>
        <a:off x="5760883" y="37795"/>
        <a:ext cx="2568982" cy="1140690"/>
      </dsp:txXfrm>
    </dsp:sp>
    <dsp:sp modelId="{2C4F6E51-5079-495C-B354-A37925526008}">
      <dsp:nvSpPr>
        <dsp:cNvPr id="0" name=""/>
        <dsp:cNvSpPr/>
      </dsp:nvSpPr>
      <dsp:spPr>
        <a:xfrm>
          <a:off x="1374090" y="1489279"/>
          <a:ext cx="2636113" cy="1120513"/>
        </a:xfrm>
        <a:prstGeom prst="rect">
          <a:avLst/>
        </a:prstGeom>
        <a:solidFill>
          <a:schemeClr val="accent2">
            <a:lumMod val="60000"/>
            <a:lumOff val="40000"/>
          </a:schemeClr>
        </a:solidFill>
        <a:ln w="12700" cap="flat" cmpd="sng" algn="ctr">
          <a:solidFill>
            <a:srgbClr val="C00000"/>
          </a:solidFill>
          <a:prstDash val="solid"/>
          <a:miter lim="800000"/>
        </a:ln>
        <a:effectLst>
          <a:glow rad="101600">
            <a:schemeClr val="accent2">
              <a:satMod val="175000"/>
              <a:alpha val="40000"/>
            </a:schemeClr>
          </a:glow>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b="1" kern="1200" dirty="0"/>
            <a:t>Other ownership arrangement e.g. Joint partnership, nominee</a:t>
          </a:r>
        </a:p>
      </dsp:txBody>
      <dsp:txXfrm>
        <a:off x="1374090" y="1489279"/>
        <a:ext cx="2636113" cy="1120513"/>
      </dsp:txXfrm>
    </dsp:sp>
    <dsp:sp modelId="{1EA8F840-D4FE-4692-9F54-0BF1D476908B}">
      <dsp:nvSpPr>
        <dsp:cNvPr id="0" name=""/>
        <dsp:cNvSpPr/>
      </dsp:nvSpPr>
      <dsp:spPr>
        <a:xfrm>
          <a:off x="4320996" y="1489279"/>
          <a:ext cx="2636113" cy="1120513"/>
        </a:xfrm>
        <a:prstGeom prst="rect">
          <a:avLst/>
        </a:prstGeom>
        <a:solidFill>
          <a:schemeClr val="accent1">
            <a:hueOff val="0"/>
            <a:satOff val="0"/>
            <a:lumOff val="0"/>
            <a:alphaOff val="0"/>
          </a:schemeClr>
        </a:solidFill>
        <a:ln w="12700" cap="flat" cmpd="sng" algn="ctr">
          <a:solidFill>
            <a:srgbClr val="C00000"/>
          </a:solidFill>
          <a:prstDash val="solid"/>
          <a:miter lim="800000"/>
        </a:ln>
        <a:effectLst>
          <a:glow rad="101600">
            <a:schemeClr val="accent2">
              <a:satMod val="175000"/>
              <a:alpha val="40000"/>
            </a:schemeClr>
          </a:glow>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1" kern="1200" dirty="0"/>
            <a:t>Contractual associations or persons connected with management or director(s)</a:t>
          </a:r>
        </a:p>
      </dsp:txBody>
      <dsp:txXfrm>
        <a:off x="4320996" y="1489279"/>
        <a:ext cx="2636113" cy="1120513"/>
      </dsp:txXfrm>
    </dsp:sp>
    <dsp:sp modelId="{A3885230-D812-4095-A28D-07538D838F3E}">
      <dsp:nvSpPr>
        <dsp:cNvPr id="0" name=""/>
        <dsp:cNvSpPr/>
      </dsp:nvSpPr>
      <dsp:spPr>
        <a:xfrm>
          <a:off x="2834241" y="2920585"/>
          <a:ext cx="2662717" cy="1054818"/>
        </a:xfrm>
        <a:prstGeom prst="rect">
          <a:avLst/>
        </a:prstGeom>
        <a:solidFill>
          <a:schemeClr val="bg1">
            <a:lumMod val="50000"/>
          </a:schemeClr>
        </a:solidFill>
        <a:ln w="12700" cap="flat" cmpd="sng" algn="ctr">
          <a:solidFill>
            <a:srgbClr val="C00000"/>
          </a:solidFill>
          <a:prstDash val="solid"/>
          <a:miter lim="800000"/>
        </a:ln>
        <a:effectLst>
          <a:glow rad="101600">
            <a:schemeClr val="accent2">
              <a:satMod val="175000"/>
              <a:alpha val="40000"/>
            </a:schemeClr>
          </a:glow>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1" kern="1200" dirty="0"/>
            <a:t>Other ability to exert significant influence on legal entity (veto rights or right to profit)</a:t>
          </a:r>
        </a:p>
      </dsp:txBody>
      <dsp:txXfrm>
        <a:off x="2834241" y="2920585"/>
        <a:ext cx="2662717" cy="10548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7E8485-0885-493D-BAD7-649A8203E970}">
      <dsp:nvSpPr>
        <dsp:cNvPr id="0" name=""/>
        <dsp:cNvSpPr/>
      </dsp:nvSpPr>
      <dsp:spPr>
        <a:xfrm>
          <a:off x="1" y="0"/>
          <a:ext cx="2806045" cy="2050611"/>
        </a:xfrm>
        <a:prstGeom prst="rect">
          <a:avLst/>
        </a:prstGeom>
        <a:solidFill>
          <a:srgbClr val="F17C1B">
            <a:alpha val="9000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16761" tIns="330200" rIns="216761" bIns="330200" numCol="1" spcCol="1270" anchor="t" anchorCtr="0">
          <a:noAutofit/>
        </a:bodyPr>
        <a:lstStyle/>
        <a:p>
          <a:pPr marL="0" lvl="0" indent="0" algn="ctr" defTabSz="889000">
            <a:lnSpc>
              <a:spcPct val="90000"/>
            </a:lnSpc>
            <a:spcBef>
              <a:spcPct val="0"/>
            </a:spcBef>
            <a:spcAft>
              <a:spcPct val="35000"/>
            </a:spcAft>
            <a:buNone/>
          </a:pPr>
          <a:r>
            <a:rPr lang="en-GB" sz="2000" kern="1200" dirty="0">
              <a:solidFill>
                <a:schemeClr val="bg1"/>
              </a:solidFill>
            </a:rPr>
            <a:t>Client identification</a:t>
          </a:r>
          <a:endParaRPr lang="en-US" sz="2000" kern="1200" dirty="0">
            <a:solidFill>
              <a:schemeClr val="bg1"/>
            </a:solidFill>
          </a:endParaRPr>
        </a:p>
      </dsp:txBody>
      <dsp:txXfrm>
        <a:off x="1" y="779232"/>
        <a:ext cx="2806045" cy="1230366"/>
      </dsp:txXfrm>
    </dsp:sp>
    <dsp:sp modelId="{894B6975-115C-4F86-99AE-52E37D3AB1B3}">
      <dsp:nvSpPr>
        <dsp:cNvPr id="0" name=""/>
        <dsp:cNvSpPr/>
      </dsp:nvSpPr>
      <dsp:spPr>
        <a:xfrm>
          <a:off x="1096489" y="205061"/>
          <a:ext cx="615183" cy="615183"/>
        </a:xfrm>
        <a:prstGeom prst="ellipse">
          <a:avLst/>
        </a:prstGeom>
        <a:solidFill>
          <a:schemeClr val="accent5">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7962" tIns="12700" rIns="47962" bIns="12700" numCol="1" spcCol="1270" anchor="ctr" anchorCtr="0">
          <a:noAutofit/>
        </a:bodyPr>
        <a:lstStyle/>
        <a:p>
          <a:pPr marL="0" lvl="0" indent="0" algn="ctr" defTabSz="1289050">
            <a:lnSpc>
              <a:spcPct val="90000"/>
            </a:lnSpc>
            <a:spcBef>
              <a:spcPct val="0"/>
            </a:spcBef>
            <a:spcAft>
              <a:spcPct val="35000"/>
            </a:spcAft>
            <a:buNone/>
          </a:pPr>
          <a:r>
            <a:rPr lang="en-US" sz="2900" kern="1200"/>
            <a:t>1</a:t>
          </a:r>
          <a:endParaRPr lang="en-US" sz="2900" kern="1200" dirty="0"/>
        </a:p>
      </dsp:txBody>
      <dsp:txXfrm>
        <a:off x="1186580" y="295152"/>
        <a:ext cx="435001" cy="435001"/>
      </dsp:txXfrm>
    </dsp:sp>
    <dsp:sp modelId="{008DF8E9-BEBE-4BE0-A7D2-FD54DE7A95B5}">
      <dsp:nvSpPr>
        <dsp:cNvPr id="0" name=""/>
        <dsp:cNvSpPr/>
      </dsp:nvSpPr>
      <dsp:spPr>
        <a:xfrm>
          <a:off x="13944" y="2050539"/>
          <a:ext cx="2780272" cy="72"/>
        </a:xfrm>
        <a:prstGeom prst="rect">
          <a:avLst/>
        </a:prstGeom>
        <a:solidFill>
          <a:schemeClr val="accent4">
            <a:shade val="50000"/>
            <a:hueOff val="-198068"/>
            <a:satOff val="0"/>
            <a:lumOff val="16101"/>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F68E2B08-CB9D-4EB2-8BBA-6B6B0E8F38BE}">
      <dsp:nvSpPr>
        <dsp:cNvPr id="0" name=""/>
        <dsp:cNvSpPr/>
      </dsp:nvSpPr>
      <dsp:spPr>
        <a:xfrm>
          <a:off x="3085130" y="0"/>
          <a:ext cx="2780272" cy="2050611"/>
        </a:xfrm>
        <a:prstGeom prst="rect">
          <a:avLst/>
        </a:prstGeom>
        <a:solidFill>
          <a:srgbClr val="F17C1B">
            <a:alpha val="9000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16761" tIns="330200" rIns="216761" bIns="330200" numCol="1" spcCol="1270" anchor="t" anchorCtr="0">
          <a:noAutofit/>
        </a:bodyPr>
        <a:lstStyle/>
        <a:p>
          <a:pPr marL="0" lvl="0" indent="0" algn="ctr" defTabSz="889000">
            <a:lnSpc>
              <a:spcPct val="90000"/>
            </a:lnSpc>
            <a:spcBef>
              <a:spcPct val="0"/>
            </a:spcBef>
            <a:spcAft>
              <a:spcPct val="35000"/>
            </a:spcAft>
            <a:buNone/>
          </a:pPr>
          <a:r>
            <a:rPr lang="en-GB" sz="2000" b="1" kern="1200" dirty="0">
              <a:solidFill>
                <a:schemeClr val="bg1"/>
              </a:solidFill>
            </a:rPr>
            <a:t>Beneficial ownership information</a:t>
          </a:r>
          <a:endParaRPr lang="en-US" sz="2000" b="1" kern="1200" dirty="0">
            <a:solidFill>
              <a:schemeClr val="bg1"/>
            </a:solidFill>
          </a:endParaRPr>
        </a:p>
      </dsp:txBody>
      <dsp:txXfrm>
        <a:off x="3085130" y="779232"/>
        <a:ext cx="2780272" cy="1230366"/>
      </dsp:txXfrm>
    </dsp:sp>
    <dsp:sp modelId="{4AB88EBA-01C6-4C61-A408-D718F5293238}">
      <dsp:nvSpPr>
        <dsp:cNvPr id="0" name=""/>
        <dsp:cNvSpPr/>
      </dsp:nvSpPr>
      <dsp:spPr>
        <a:xfrm>
          <a:off x="4167675" y="205061"/>
          <a:ext cx="615183" cy="615183"/>
        </a:xfrm>
        <a:prstGeom prst="ellipse">
          <a:avLst/>
        </a:prstGeom>
        <a:solidFill>
          <a:schemeClr val="accent5">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7962" tIns="12700" rIns="47962" bIns="12700" numCol="1" spcCol="1270" anchor="ctr" anchorCtr="0">
          <a:noAutofit/>
        </a:bodyPr>
        <a:lstStyle/>
        <a:p>
          <a:pPr marL="0" lvl="0" indent="0" algn="ctr" defTabSz="1289050">
            <a:lnSpc>
              <a:spcPct val="90000"/>
            </a:lnSpc>
            <a:spcBef>
              <a:spcPct val="0"/>
            </a:spcBef>
            <a:spcAft>
              <a:spcPct val="35000"/>
            </a:spcAft>
            <a:buNone/>
          </a:pPr>
          <a:r>
            <a:rPr lang="en-US" sz="2900" kern="1200"/>
            <a:t>2</a:t>
          </a:r>
          <a:endParaRPr lang="en-US" sz="2900" kern="1200" dirty="0"/>
        </a:p>
      </dsp:txBody>
      <dsp:txXfrm>
        <a:off x="4257766" y="295152"/>
        <a:ext cx="435001" cy="435001"/>
      </dsp:txXfrm>
    </dsp:sp>
    <dsp:sp modelId="{107797EC-0372-4481-BEA0-A26C0BD5C72A}">
      <dsp:nvSpPr>
        <dsp:cNvPr id="0" name=""/>
        <dsp:cNvSpPr/>
      </dsp:nvSpPr>
      <dsp:spPr>
        <a:xfrm>
          <a:off x="3085130" y="2050539"/>
          <a:ext cx="2780272" cy="72"/>
        </a:xfrm>
        <a:prstGeom prst="rect">
          <a:avLst/>
        </a:prstGeom>
        <a:solidFill>
          <a:schemeClr val="accent4">
            <a:shade val="50000"/>
            <a:hueOff val="-594204"/>
            <a:satOff val="0"/>
            <a:lumOff val="48303"/>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D16D1DB4-3878-4F44-8AAD-D6E7DCEE3E37}">
      <dsp:nvSpPr>
        <dsp:cNvPr id="0" name=""/>
        <dsp:cNvSpPr/>
      </dsp:nvSpPr>
      <dsp:spPr>
        <a:xfrm>
          <a:off x="6143430" y="0"/>
          <a:ext cx="2780272" cy="2050611"/>
        </a:xfrm>
        <a:prstGeom prst="rect">
          <a:avLst/>
        </a:prstGeom>
        <a:solidFill>
          <a:srgbClr val="F17C1B">
            <a:alpha val="89804"/>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16761" tIns="330200" rIns="216761" bIns="330200" numCol="1" spcCol="1270" anchor="t" anchorCtr="0">
          <a:noAutofit/>
        </a:bodyPr>
        <a:lstStyle/>
        <a:p>
          <a:pPr marL="0" lvl="0" indent="0" algn="l" defTabSz="889000">
            <a:lnSpc>
              <a:spcPct val="90000"/>
            </a:lnSpc>
            <a:spcBef>
              <a:spcPct val="0"/>
            </a:spcBef>
            <a:spcAft>
              <a:spcPct val="35000"/>
            </a:spcAft>
            <a:buNone/>
          </a:pPr>
          <a:r>
            <a:rPr lang="en-GB" sz="2000" kern="1200" dirty="0">
              <a:solidFill>
                <a:schemeClr val="bg1"/>
              </a:solidFill>
            </a:rPr>
            <a:t>The purpose and intended nature of the business relationship</a:t>
          </a:r>
          <a:endParaRPr lang="en-US" sz="2000" kern="1200" dirty="0">
            <a:solidFill>
              <a:schemeClr val="bg1"/>
            </a:solidFill>
          </a:endParaRPr>
        </a:p>
      </dsp:txBody>
      <dsp:txXfrm>
        <a:off x="6143430" y="779232"/>
        <a:ext cx="2780272" cy="1230366"/>
      </dsp:txXfrm>
    </dsp:sp>
    <dsp:sp modelId="{F8C81A8E-0C18-4605-B283-8020C4EAC6D9}">
      <dsp:nvSpPr>
        <dsp:cNvPr id="0" name=""/>
        <dsp:cNvSpPr/>
      </dsp:nvSpPr>
      <dsp:spPr>
        <a:xfrm>
          <a:off x="7225974" y="205061"/>
          <a:ext cx="615183" cy="615183"/>
        </a:xfrm>
        <a:prstGeom prst="ellipse">
          <a:avLst/>
        </a:prstGeom>
        <a:solidFill>
          <a:schemeClr val="accent5">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7962" tIns="12700" rIns="47962" bIns="12700" numCol="1" spcCol="1270" anchor="ctr" anchorCtr="0">
          <a:noAutofit/>
        </a:bodyPr>
        <a:lstStyle/>
        <a:p>
          <a:pPr marL="0" lvl="0" indent="0" algn="ctr" defTabSz="1289050">
            <a:lnSpc>
              <a:spcPct val="90000"/>
            </a:lnSpc>
            <a:spcBef>
              <a:spcPct val="0"/>
            </a:spcBef>
            <a:spcAft>
              <a:spcPct val="35000"/>
            </a:spcAft>
            <a:buNone/>
          </a:pPr>
          <a:r>
            <a:rPr lang="en-US" sz="2900" kern="1200"/>
            <a:t>3</a:t>
          </a:r>
          <a:endParaRPr lang="en-US" sz="2900" kern="1200" dirty="0"/>
        </a:p>
      </dsp:txBody>
      <dsp:txXfrm>
        <a:off x="7316065" y="295152"/>
        <a:ext cx="435001" cy="435001"/>
      </dsp:txXfrm>
    </dsp:sp>
    <dsp:sp modelId="{FF170830-2247-4840-B70F-FA8DB2790646}">
      <dsp:nvSpPr>
        <dsp:cNvPr id="0" name=""/>
        <dsp:cNvSpPr/>
      </dsp:nvSpPr>
      <dsp:spPr>
        <a:xfrm>
          <a:off x="6143430" y="2050539"/>
          <a:ext cx="2780272" cy="72"/>
        </a:xfrm>
        <a:prstGeom prst="rect">
          <a:avLst/>
        </a:prstGeom>
        <a:solidFill>
          <a:schemeClr val="accent4">
            <a:shade val="50000"/>
            <a:hueOff val="-198068"/>
            <a:satOff val="0"/>
            <a:lumOff val="16101"/>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1430D7-D5E6-4E80-9535-90B0A2C226FB}">
      <dsp:nvSpPr>
        <dsp:cNvPr id="0" name=""/>
        <dsp:cNvSpPr/>
      </dsp:nvSpPr>
      <dsp:spPr>
        <a:xfrm>
          <a:off x="250254" y="540028"/>
          <a:ext cx="2222489" cy="1308918"/>
        </a:xfrm>
        <a:prstGeom prst="rect">
          <a:avLst/>
        </a:prstGeom>
        <a:blipFill rotWithShape="1">
          <a:blip xmlns:r="http://schemas.openxmlformats.org/officeDocument/2006/relationships" r:embed="rId1"/>
          <a:srcRect/>
          <a:stretch>
            <a:fillRect t="-20000" b="-20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1C1FAF-B2EE-4969-B785-900F5B53D350}">
      <dsp:nvSpPr>
        <dsp:cNvPr id="0" name=""/>
        <dsp:cNvSpPr/>
      </dsp:nvSpPr>
      <dsp:spPr>
        <a:xfrm>
          <a:off x="0" y="2196514"/>
          <a:ext cx="2602800" cy="900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GB" sz="2400" b="1" kern="1200" dirty="0">
              <a:solidFill>
                <a:schemeClr val="accent5">
                  <a:lumMod val="75000"/>
                </a:schemeClr>
              </a:solidFill>
              <a:sym typeface="Wingdings" panose="05000000000000000000" pitchFamily="2" charset="2"/>
            </a:rPr>
            <a:t> </a:t>
          </a:r>
          <a:r>
            <a:rPr lang="en-GB" sz="2000" b="1" kern="1200" dirty="0">
              <a:solidFill>
                <a:schemeClr val="accent5">
                  <a:lumMod val="75000"/>
                </a:schemeClr>
              </a:solidFill>
            </a:rPr>
            <a:t>Establish customer’s identity </a:t>
          </a:r>
          <a:endParaRPr lang="en-US" sz="2000" b="1" kern="1200" dirty="0">
            <a:solidFill>
              <a:schemeClr val="accent5">
                <a:lumMod val="75000"/>
              </a:schemeClr>
            </a:solidFill>
          </a:endParaRPr>
        </a:p>
      </dsp:txBody>
      <dsp:txXfrm>
        <a:off x="0" y="2196514"/>
        <a:ext cx="2602800" cy="900878"/>
      </dsp:txXfrm>
    </dsp:sp>
    <dsp:sp modelId="{8E0508A0-3B9C-4FF8-8742-455BA75B77B6}">
      <dsp:nvSpPr>
        <dsp:cNvPr id="0" name=""/>
        <dsp:cNvSpPr/>
      </dsp:nvSpPr>
      <dsp:spPr>
        <a:xfrm>
          <a:off x="3479554" y="446676"/>
          <a:ext cx="2547759" cy="1480261"/>
        </a:xfrm>
        <a:prstGeom prst="rect">
          <a:avLst/>
        </a:prstGeom>
        <a:blipFill rotWithShape="1">
          <a:blip xmlns:r="http://schemas.openxmlformats.org/officeDocument/2006/relationships" r:embed="rId2"/>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706A72-877B-402C-B8E1-DB2178AA8A62}">
      <dsp:nvSpPr>
        <dsp:cNvPr id="0" name=""/>
        <dsp:cNvSpPr/>
      </dsp:nvSpPr>
      <dsp:spPr>
        <a:xfrm>
          <a:off x="3432401" y="2190820"/>
          <a:ext cx="2602800" cy="900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GB" sz="2400" b="1" kern="1200" dirty="0">
              <a:solidFill>
                <a:schemeClr val="accent5">
                  <a:lumMod val="75000"/>
                </a:schemeClr>
              </a:solidFill>
              <a:sym typeface="Wingdings" panose="05000000000000000000" pitchFamily="2" charset="2"/>
            </a:rPr>
            <a:t> </a:t>
          </a:r>
          <a:r>
            <a:rPr lang="en-GB" sz="2000" b="1" kern="1200" dirty="0">
              <a:solidFill>
                <a:schemeClr val="accent5">
                  <a:lumMod val="75000"/>
                </a:schemeClr>
              </a:solidFill>
            </a:rPr>
            <a:t>Understand the nature of customer’s activities</a:t>
          </a:r>
          <a:endParaRPr lang="en-US" sz="2000" b="1" kern="1200" dirty="0">
            <a:solidFill>
              <a:schemeClr val="accent5">
                <a:lumMod val="75000"/>
              </a:schemeClr>
            </a:solidFill>
          </a:endParaRPr>
        </a:p>
      </dsp:txBody>
      <dsp:txXfrm>
        <a:off x="3432401" y="2190820"/>
        <a:ext cx="2602800" cy="900878"/>
      </dsp:txXfrm>
    </dsp:sp>
    <dsp:sp modelId="{50AB2D15-CC56-4C85-9E8F-C82E3996CCFB}">
      <dsp:nvSpPr>
        <dsp:cNvPr id="0" name=""/>
        <dsp:cNvSpPr/>
      </dsp:nvSpPr>
      <dsp:spPr>
        <a:xfrm>
          <a:off x="7337557" y="320432"/>
          <a:ext cx="2231449" cy="1553465"/>
        </a:xfrm>
        <a:prstGeom prst="rect">
          <a:avLst/>
        </a:prstGeom>
        <a:blipFill rotWithShape="1">
          <a:blip xmlns:r="http://schemas.openxmlformats.org/officeDocument/2006/relationships" r:embed="rId3"/>
          <a:srcRect/>
          <a:stretch>
            <a:fillRect l="-14000" r="-14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CF9E44-931B-4EAE-8FBE-16552FFEF781}">
      <dsp:nvSpPr>
        <dsp:cNvPr id="0" name=""/>
        <dsp:cNvSpPr/>
      </dsp:nvSpPr>
      <dsp:spPr>
        <a:xfrm>
          <a:off x="6334028" y="2141877"/>
          <a:ext cx="4029160" cy="123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GB" sz="2400" b="1" kern="1200" dirty="0">
              <a:solidFill>
                <a:schemeClr val="accent5">
                  <a:lumMod val="75000"/>
                </a:schemeClr>
              </a:solidFill>
              <a:sym typeface="Wingdings" panose="05000000000000000000" pitchFamily="2" charset="2"/>
            </a:rPr>
            <a:t> </a:t>
          </a:r>
          <a:r>
            <a:rPr lang="en-GB" sz="2000" b="1" kern="1200" dirty="0">
              <a:solidFill>
                <a:schemeClr val="accent5">
                  <a:lumMod val="75000"/>
                </a:schemeClr>
              </a:solidFill>
            </a:rPr>
            <a:t>Evaluate risks of money laundering associated with customer for monitoring transactions</a:t>
          </a:r>
          <a:endParaRPr lang="en-US" sz="2000" b="1" kern="1200" dirty="0">
            <a:solidFill>
              <a:schemeClr val="accent5">
                <a:lumMod val="75000"/>
              </a:schemeClr>
            </a:solidFill>
          </a:endParaRPr>
        </a:p>
      </dsp:txBody>
      <dsp:txXfrm>
        <a:off x="6334028" y="2141877"/>
        <a:ext cx="4029160" cy="123599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5E4DA0-2E8A-4EAB-9626-53C22E35CB53}">
      <dsp:nvSpPr>
        <dsp:cNvPr id="0" name=""/>
        <dsp:cNvSpPr/>
      </dsp:nvSpPr>
      <dsp:spPr>
        <a:xfrm>
          <a:off x="6699305" y="3527754"/>
          <a:ext cx="3578433" cy="1766220"/>
        </a:xfrm>
        <a:prstGeom prst="roundRect">
          <a:avLst>
            <a:gd name="adj" fmla="val 10000"/>
          </a:avLst>
        </a:prstGeom>
        <a:solidFill>
          <a:schemeClr val="lt1">
            <a:alpha val="90000"/>
            <a:hueOff val="0"/>
            <a:satOff val="0"/>
            <a:lumOff val="0"/>
            <a:alphaOff val="0"/>
          </a:schemeClr>
        </a:solidFill>
        <a:ln w="12700" cap="flat" cmpd="sng" algn="ctr">
          <a:solidFill>
            <a:srgbClr val="F97E03"/>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GB" sz="1800" kern="1200" dirty="0"/>
            <a:t>Continuous Evaluation of Alert Generation parameter/scenarios to keep them up-to-date and effective. </a:t>
          </a:r>
        </a:p>
      </dsp:txBody>
      <dsp:txXfrm>
        <a:off x="7811633" y="4008107"/>
        <a:ext cx="2427307" cy="1247069"/>
      </dsp:txXfrm>
    </dsp:sp>
    <dsp:sp modelId="{B111E8C7-F538-45C7-B1A8-208AF8668340}">
      <dsp:nvSpPr>
        <dsp:cNvPr id="0" name=""/>
        <dsp:cNvSpPr/>
      </dsp:nvSpPr>
      <dsp:spPr>
        <a:xfrm>
          <a:off x="2009484" y="3420820"/>
          <a:ext cx="4277801" cy="1944225"/>
        </a:xfrm>
        <a:prstGeom prst="roundRect">
          <a:avLst>
            <a:gd name="adj" fmla="val 10000"/>
          </a:avLst>
        </a:prstGeom>
        <a:solidFill>
          <a:schemeClr val="lt1">
            <a:alpha val="90000"/>
            <a:hueOff val="0"/>
            <a:satOff val="0"/>
            <a:lumOff val="0"/>
            <a:alphaOff val="0"/>
          </a:schemeClr>
        </a:solidFill>
        <a:ln w="12700" cap="flat" cmpd="sng" algn="ctr">
          <a:solidFill>
            <a:srgbClr val="F97E03"/>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GB" sz="1800" kern="1200" dirty="0"/>
            <a:t>Handling of Alert        findings and Treatment        of Transaction/Accounts   after Reporting</a:t>
          </a:r>
        </a:p>
      </dsp:txBody>
      <dsp:txXfrm>
        <a:off x="2052192" y="3949585"/>
        <a:ext cx="2909045" cy="1372752"/>
      </dsp:txXfrm>
    </dsp:sp>
    <dsp:sp modelId="{709BFE03-423A-48FA-81FA-318569F54F37}">
      <dsp:nvSpPr>
        <dsp:cNvPr id="0" name=""/>
        <dsp:cNvSpPr/>
      </dsp:nvSpPr>
      <dsp:spPr>
        <a:xfrm>
          <a:off x="6630606" y="-31045"/>
          <a:ext cx="3525384" cy="1685325"/>
        </a:xfrm>
        <a:prstGeom prst="roundRect">
          <a:avLst>
            <a:gd name="adj" fmla="val 10000"/>
          </a:avLst>
        </a:prstGeom>
        <a:solidFill>
          <a:schemeClr val="lt1">
            <a:alpha val="90000"/>
            <a:hueOff val="0"/>
            <a:satOff val="0"/>
            <a:lumOff val="0"/>
            <a:alphaOff val="0"/>
          </a:schemeClr>
        </a:solidFill>
        <a:ln w="12700" cap="flat" cmpd="sng" algn="ctr">
          <a:solidFill>
            <a:srgbClr val="F97E03"/>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GB" sz="1800" kern="1200" dirty="0"/>
            <a:t>Client Risk Assessment /Classification for Customer profiling</a:t>
          </a:r>
        </a:p>
      </dsp:txBody>
      <dsp:txXfrm>
        <a:off x="7725242" y="5976"/>
        <a:ext cx="2393726" cy="1189952"/>
      </dsp:txXfrm>
    </dsp:sp>
    <dsp:sp modelId="{53D865CB-AE53-48D5-B24B-87CD5D0EB9FC}">
      <dsp:nvSpPr>
        <dsp:cNvPr id="0" name=""/>
        <dsp:cNvSpPr/>
      </dsp:nvSpPr>
      <dsp:spPr>
        <a:xfrm>
          <a:off x="1847358" y="-1721"/>
          <a:ext cx="3644100" cy="1685325"/>
        </a:xfrm>
        <a:prstGeom prst="roundRect">
          <a:avLst>
            <a:gd name="adj" fmla="val 10000"/>
          </a:avLst>
        </a:prstGeom>
        <a:solidFill>
          <a:schemeClr val="lt1">
            <a:alpha val="90000"/>
            <a:hueOff val="0"/>
            <a:satOff val="0"/>
            <a:lumOff val="0"/>
            <a:alphaOff val="0"/>
          </a:schemeClr>
        </a:solidFill>
        <a:ln w="12700" cap="flat" cmpd="sng" algn="ctr">
          <a:solidFill>
            <a:srgbClr val="F97E03"/>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GB" sz="1800" kern="1200" dirty="0"/>
            <a:t>Reassess Client Risk Rating/Classification with fresh information gathered </a:t>
          </a:r>
        </a:p>
      </dsp:txBody>
      <dsp:txXfrm>
        <a:off x="1884379" y="35300"/>
        <a:ext cx="2476828" cy="1189952"/>
      </dsp:txXfrm>
    </dsp:sp>
    <dsp:sp modelId="{12609DC7-7B0C-47C9-8A52-E9079DCE57A4}">
      <dsp:nvSpPr>
        <dsp:cNvPr id="0" name=""/>
        <dsp:cNvSpPr/>
      </dsp:nvSpPr>
      <dsp:spPr>
        <a:xfrm>
          <a:off x="3762877" y="333877"/>
          <a:ext cx="2280455" cy="2280455"/>
        </a:xfrm>
        <a:prstGeom prst="pieWedge">
          <a:avLst/>
        </a:prstGeom>
        <a:solidFill>
          <a:srgbClr val="F97E03"/>
        </a:solidFill>
        <a:ln w="12700" cap="flat" cmpd="sng" algn="ctr">
          <a:solidFill>
            <a:srgbClr val="F97E0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t>Update Customer reference data with findings from Transaction Monitoring &amp; KYC Reviews </a:t>
          </a:r>
        </a:p>
      </dsp:txBody>
      <dsp:txXfrm>
        <a:off x="4430807" y="1001807"/>
        <a:ext cx="1612525" cy="1612525"/>
      </dsp:txXfrm>
    </dsp:sp>
    <dsp:sp modelId="{1E4CEF5C-0474-4312-BDEC-6E02B11597E1}">
      <dsp:nvSpPr>
        <dsp:cNvPr id="0" name=""/>
        <dsp:cNvSpPr/>
      </dsp:nvSpPr>
      <dsp:spPr>
        <a:xfrm rot="5400000">
          <a:off x="6148666" y="333877"/>
          <a:ext cx="2280455" cy="2280455"/>
        </a:xfrm>
        <a:prstGeom prst="pieWedge">
          <a:avLst/>
        </a:prstGeom>
        <a:solidFill>
          <a:srgbClr val="F97E0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t>Obtain  information on client identification, Beneficiary ownership &amp; Purpose of accounts </a:t>
          </a:r>
        </a:p>
      </dsp:txBody>
      <dsp:txXfrm rot="-5400000">
        <a:off x="6148666" y="1001807"/>
        <a:ext cx="1612525" cy="1612525"/>
      </dsp:txXfrm>
    </dsp:sp>
    <dsp:sp modelId="{E9484D4B-F3B2-4E0A-8C29-F66C36C8A175}">
      <dsp:nvSpPr>
        <dsp:cNvPr id="0" name=""/>
        <dsp:cNvSpPr/>
      </dsp:nvSpPr>
      <dsp:spPr>
        <a:xfrm rot="10800000">
          <a:off x="6148666" y="2719666"/>
          <a:ext cx="2280455" cy="2280455"/>
        </a:xfrm>
        <a:prstGeom prst="pieWedge">
          <a:avLst/>
        </a:prstGeom>
        <a:solidFill>
          <a:srgbClr val="F97E0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t>Monitor Transaction and Handle/</a:t>
          </a:r>
        </a:p>
        <a:p>
          <a:pPr marL="0" lvl="0" indent="0" algn="ctr" defTabSz="711200">
            <a:lnSpc>
              <a:spcPct val="90000"/>
            </a:lnSpc>
            <a:spcBef>
              <a:spcPct val="0"/>
            </a:spcBef>
            <a:spcAft>
              <a:spcPct val="35000"/>
            </a:spcAft>
            <a:buNone/>
          </a:pPr>
          <a:r>
            <a:rPr lang="en-GB" sz="1600" kern="1200" dirty="0"/>
            <a:t>Tune Alerts </a:t>
          </a:r>
        </a:p>
      </dsp:txBody>
      <dsp:txXfrm rot="10800000">
        <a:off x="6148666" y="2719666"/>
        <a:ext cx="1612525" cy="1612525"/>
      </dsp:txXfrm>
    </dsp:sp>
    <dsp:sp modelId="{083838F6-35CF-42CD-BECE-CAE1E0C72465}">
      <dsp:nvSpPr>
        <dsp:cNvPr id="0" name=""/>
        <dsp:cNvSpPr/>
      </dsp:nvSpPr>
      <dsp:spPr>
        <a:xfrm rot="16200000">
          <a:off x="3731133" y="2709085"/>
          <a:ext cx="2280455" cy="2280455"/>
        </a:xfrm>
        <a:prstGeom prst="pieWedge">
          <a:avLst/>
        </a:prstGeom>
        <a:solidFill>
          <a:srgbClr val="F97E0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t>Report potential Suspicious Activity</a:t>
          </a:r>
        </a:p>
      </dsp:txBody>
      <dsp:txXfrm rot="5400000">
        <a:off x="4399063" y="2709085"/>
        <a:ext cx="1612525" cy="1612525"/>
      </dsp:txXfrm>
    </dsp:sp>
    <dsp:sp modelId="{31F85DAE-8B90-4114-BE0C-3100062E57AA}">
      <dsp:nvSpPr>
        <dsp:cNvPr id="0" name=""/>
        <dsp:cNvSpPr/>
      </dsp:nvSpPr>
      <dsp:spPr>
        <a:xfrm>
          <a:off x="5702318" y="2193002"/>
          <a:ext cx="787362" cy="684663"/>
        </a:xfrm>
        <a:prstGeom prst="circularArrow">
          <a:avLst/>
        </a:prstGeom>
        <a:solidFill>
          <a:srgbClr val="4C200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C6CF9B8-3AFF-404B-84A8-4FD9C5B8CA68}">
      <dsp:nvSpPr>
        <dsp:cNvPr id="0" name=""/>
        <dsp:cNvSpPr/>
      </dsp:nvSpPr>
      <dsp:spPr>
        <a:xfrm rot="10800000">
          <a:off x="5702318" y="2456334"/>
          <a:ext cx="787362" cy="684663"/>
        </a:xfrm>
        <a:prstGeom prst="circularArrow">
          <a:avLst/>
        </a:prstGeom>
        <a:solidFill>
          <a:srgbClr val="4C200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BB9721-C6C6-47FE-9C09-C021327DA81F}">
      <dsp:nvSpPr>
        <dsp:cNvPr id="0" name=""/>
        <dsp:cNvSpPr/>
      </dsp:nvSpPr>
      <dsp:spPr>
        <a:xfrm>
          <a:off x="1788289" y="54167"/>
          <a:ext cx="1483312" cy="1483312"/>
        </a:xfrm>
        <a:prstGeom prst="rect">
          <a:avLst/>
        </a:prstGeom>
        <a:blipFill>
          <a:blip xmlns:r="http://schemas.openxmlformats.org/officeDocument/2006/relationships" r:embed="rId1" cstate="print">
            <a:duotone>
              <a:prstClr val="black"/>
              <a:srgbClr val="F97E03">
                <a:tint val="45000"/>
                <a:satMod val="400000"/>
              </a:srgbClr>
            </a:duotone>
            <a:extLst>
              <a:ext uri="{BEBA8EAE-BF5A-486C-A8C5-ECC9F3942E4B}">
                <a14:imgProps xmlns:a14="http://schemas.microsoft.com/office/drawing/2010/main">
                  <a14:imgLayer r:embed="rId2">
                    <a14:imgEffect>
                      <a14:sharpenSoften amount="50000"/>
                    </a14:imgEffect>
                  </a14:imgLayer>
                </a14:imgProps>
              </a:ext>
              <a:ext uri="{28A0092B-C50C-407E-A947-70E740481C1C}">
                <a14:useLocalDpi xmlns:a14="http://schemas.microsoft.com/office/drawing/2010/main" val="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2BA370-D778-489F-A065-30DEF4CC4D92}">
      <dsp:nvSpPr>
        <dsp:cNvPr id="0" name=""/>
        <dsp:cNvSpPr/>
      </dsp:nvSpPr>
      <dsp:spPr>
        <a:xfrm>
          <a:off x="411692" y="1943312"/>
          <a:ext cx="4236505" cy="815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GB" sz="2000" kern="1200" dirty="0"/>
            <a:t>See yourself as performing a critical role in the global fight against financial crime, do not take it lightly.</a:t>
          </a:r>
          <a:endParaRPr lang="en-US" sz="2000" kern="1200" dirty="0"/>
        </a:p>
      </dsp:txBody>
      <dsp:txXfrm>
        <a:off x="411692" y="1943312"/>
        <a:ext cx="4236505" cy="815768"/>
      </dsp:txXfrm>
    </dsp:sp>
    <dsp:sp modelId="{27EF0243-9B6D-4206-B4F6-5E58B1F32DB3}">
      <dsp:nvSpPr>
        <dsp:cNvPr id="0" name=""/>
        <dsp:cNvSpPr/>
      </dsp:nvSpPr>
      <dsp:spPr>
        <a:xfrm>
          <a:off x="6131510" y="54167"/>
          <a:ext cx="1483312" cy="1483312"/>
        </a:xfrm>
        <a:prstGeom prst="rect">
          <a:avLst/>
        </a:prstGeom>
        <a:blipFill>
          <a:blip xmlns:r="http://schemas.openxmlformats.org/officeDocument/2006/relationships" r:embed="rId3" cstate="print">
            <a:duotone>
              <a:prstClr val="black"/>
              <a:srgbClr val="F97E03">
                <a:tint val="45000"/>
                <a:satMod val="400000"/>
              </a:srgbClr>
            </a:duotone>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5A3C8E-EE34-4034-9A69-67A6780E96D5}">
      <dsp:nvSpPr>
        <dsp:cNvPr id="0" name=""/>
        <dsp:cNvSpPr/>
      </dsp:nvSpPr>
      <dsp:spPr>
        <a:xfrm>
          <a:off x="5225042" y="1943312"/>
          <a:ext cx="3296250" cy="815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pPr>
          <a:r>
            <a:rPr lang="en-GB" sz="1900" kern="1200" dirty="0"/>
            <a:t>You are part of the world’s Financial Crime investigation team.</a:t>
          </a:r>
          <a:endParaRPr lang="en-US" sz="1900" kern="1200" dirty="0"/>
        </a:p>
      </dsp:txBody>
      <dsp:txXfrm>
        <a:off x="5225042" y="1943312"/>
        <a:ext cx="3296250" cy="815768"/>
      </dsp:txXfrm>
    </dsp:sp>
  </dsp:spTree>
</dsp:drawing>
</file>

<file path=ppt/diagrams/layout1.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284F4F-3A24-45A8-A432-F26E2ABBA941}" type="datetimeFigureOut">
              <a:rPr lang="en-GB" smtClean="0"/>
              <a:t>07/02/2020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89AD1A-118E-4563-B836-531D2C884AE8}" type="slidenum">
              <a:rPr lang="en-GB" smtClean="0"/>
              <a:t>‹#›</a:t>
            </a:fld>
            <a:endParaRPr lang="en-GB"/>
          </a:p>
        </p:txBody>
      </p:sp>
    </p:spTree>
    <p:extLst>
      <p:ext uri="{BB962C8B-B14F-4D97-AF65-F5344CB8AC3E}">
        <p14:creationId xmlns:p14="http://schemas.microsoft.com/office/powerpoint/2010/main" val="758108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278505-E492-4C0F-A362-82B1E642B39A}" type="datetime1">
              <a:rPr lang="en-US" smtClean="0"/>
              <a:t>2/7/2020</a:t>
            </a:fld>
            <a:endParaRPr lang="en-US"/>
          </a:p>
        </p:txBody>
      </p:sp>
      <p:sp>
        <p:nvSpPr>
          <p:cNvPr id="5" name="Footer Placeholder 4"/>
          <p:cNvSpPr>
            <a:spLocks noGrp="1"/>
          </p:cNvSpPr>
          <p:nvPr>
            <p:ph type="ftr" sz="quarter" idx="11"/>
          </p:nvPr>
        </p:nvSpPr>
        <p:spPr/>
        <p:txBody>
          <a:bodyPr/>
          <a:lstStyle/>
          <a:p>
            <a:r>
              <a:rPr lang="en-US"/>
              <a:t>Nana Mante, Lead Consultant , Tel: +44 7950377849, Email: nana.mante@opselcompliance.com</a:t>
            </a:r>
          </a:p>
        </p:txBody>
      </p:sp>
      <p:sp>
        <p:nvSpPr>
          <p:cNvPr id="6" name="Slide Number Placeholder 5"/>
          <p:cNvSpPr>
            <a:spLocks noGrp="1"/>
          </p:cNvSpPr>
          <p:nvPr>
            <p:ph type="sldNum" sz="quarter" idx="12"/>
          </p:nvPr>
        </p:nvSpPr>
        <p:spPr/>
        <p:txBody>
          <a:bodyPr/>
          <a:lstStyle/>
          <a:p>
            <a:fld id="{A2CF8338-C561-4C55-B463-8A7731802F2A}" type="slidenum">
              <a:rPr lang="en-US" smtClean="0"/>
              <a:t>‹#›</a:t>
            </a:fld>
            <a:endParaRPr lang="en-US"/>
          </a:p>
        </p:txBody>
      </p:sp>
    </p:spTree>
    <p:extLst>
      <p:ext uri="{BB962C8B-B14F-4D97-AF65-F5344CB8AC3E}">
        <p14:creationId xmlns:p14="http://schemas.microsoft.com/office/powerpoint/2010/main" val="3779846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6CCA4A-E492-4BA0-9D7B-D2AA3B0AEDC0}" type="datetime1">
              <a:rPr lang="en-US" smtClean="0"/>
              <a:t>2/7/2020</a:t>
            </a:fld>
            <a:endParaRPr lang="en-US"/>
          </a:p>
        </p:txBody>
      </p:sp>
      <p:sp>
        <p:nvSpPr>
          <p:cNvPr id="5" name="Footer Placeholder 4"/>
          <p:cNvSpPr>
            <a:spLocks noGrp="1"/>
          </p:cNvSpPr>
          <p:nvPr>
            <p:ph type="ftr" sz="quarter" idx="11"/>
          </p:nvPr>
        </p:nvSpPr>
        <p:spPr/>
        <p:txBody>
          <a:bodyPr/>
          <a:lstStyle/>
          <a:p>
            <a:r>
              <a:rPr lang="en-US"/>
              <a:t>Nana Mante, Lead Consultant , Tel: +44 7950377849, Email: nana.mante@opselcompliance.com</a:t>
            </a:r>
          </a:p>
        </p:txBody>
      </p:sp>
      <p:sp>
        <p:nvSpPr>
          <p:cNvPr id="6" name="Slide Number Placeholder 5"/>
          <p:cNvSpPr>
            <a:spLocks noGrp="1"/>
          </p:cNvSpPr>
          <p:nvPr>
            <p:ph type="sldNum" sz="quarter" idx="12"/>
          </p:nvPr>
        </p:nvSpPr>
        <p:spPr/>
        <p:txBody>
          <a:bodyPr/>
          <a:lstStyle/>
          <a:p>
            <a:fld id="{A2CF8338-C561-4C55-B463-8A7731802F2A}" type="slidenum">
              <a:rPr lang="en-US" smtClean="0"/>
              <a:t>‹#›</a:t>
            </a:fld>
            <a:endParaRPr lang="en-US"/>
          </a:p>
        </p:txBody>
      </p:sp>
    </p:spTree>
    <p:extLst>
      <p:ext uri="{BB962C8B-B14F-4D97-AF65-F5344CB8AC3E}">
        <p14:creationId xmlns:p14="http://schemas.microsoft.com/office/powerpoint/2010/main" val="3552291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DAEDBD-4371-441B-B69F-99AE55BC34AC}" type="datetime1">
              <a:rPr lang="en-US" smtClean="0"/>
              <a:t>2/7/2020</a:t>
            </a:fld>
            <a:endParaRPr lang="en-US"/>
          </a:p>
        </p:txBody>
      </p:sp>
      <p:sp>
        <p:nvSpPr>
          <p:cNvPr id="5" name="Footer Placeholder 4"/>
          <p:cNvSpPr>
            <a:spLocks noGrp="1"/>
          </p:cNvSpPr>
          <p:nvPr>
            <p:ph type="ftr" sz="quarter" idx="11"/>
          </p:nvPr>
        </p:nvSpPr>
        <p:spPr/>
        <p:txBody>
          <a:bodyPr/>
          <a:lstStyle/>
          <a:p>
            <a:r>
              <a:rPr lang="en-US"/>
              <a:t>Nana Mante, Lead Consultant , Tel: +44 7950377849, Email: nana.mante@opselcompliance.com</a:t>
            </a:r>
          </a:p>
        </p:txBody>
      </p:sp>
      <p:sp>
        <p:nvSpPr>
          <p:cNvPr id="6" name="Slide Number Placeholder 5"/>
          <p:cNvSpPr>
            <a:spLocks noGrp="1"/>
          </p:cNvSpPr>
          <p:nvPr>
            <p:ph type="sldNum" sz="quarter" idx="12"/>
          </p:nvPr>
        </p:nvSpPr>
        <p:spPr/>
        <p:txBody>
          <a:bodyPr/>
          <a:lstStyle/>
          <a:p>
            <a:fld id="{A2CF8338-C561-4C55-B463-8A7731802F2A}" type="slidenum">
              <a:rPr lang="en-US" smtClean="0"/>
              <a:t>‹#›</a:t>
            </a:fld>
            <a:endParaRPr lang="en-US"/>
          </a:p>
        </p:txBody>
      </p:sp>
    </p:spTree>
    <p:extLst>
      <p:ext uri="{BB962C8B-B14F-4D97-AF65-F5344CB8AC3E}">
        <p14:creationId xmlns:p14="http://schemas.microsoft.com/office/powerpoint/2010/main" val="726938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17EBEF-A793-47D8-AD7B-189A3F9DD713}" type="datetimeFigureOut">
              <a:rPr lang="en-US" smtClean="0"/>
              <a:t>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9B61F-09B7-4765-A166-1E83849DC6F5}" type="slidenum">
              <a:rPr lang="en-US" smtClean="0"/>
              <a:t>‹#›</a:t>
            </a:fld>
            <a:endParaRPr lang="en-US"/>
          </a:p>
        </p:txBody>
      </p:sp>
    </p:spTree>
    <p:extLst>
      <p:ext uri="{BB962C8B-B14F-4D97-AF65-F5344CB8AC3E}">
        <p14:creationId xmlns:p14="http://schemas.microsoft.com/office/powerpoint/2010/main" val="39430906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883840F-0321-4342-8BF6-4F257F02904A}" type="datetimeFigureOut">
              <a:rPr lang="en-US" smtClean="0"/>
              <a:pPr/>
              <a:t>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99B79B-70CD-4B8B-9685-5AF20063621C}" type="slidenum">
              <a:rPr lang="en-US" smtClean="0"/>
              <a:pPr/>
              <a:t>‹#›</a:t>
            </a:fld>
            <a:endParaRPr lang="en-US"/>
          </a:p>
        </p:txBody>
      </p:sp>
    </p:spTree>
    <p:extLst>
      <p:ext uri="{BB962C8B-B14F-4D97-AF65-F5344CB8AC3E}">
        <p14:creationId xmlns:p14="http://schemas.microsoft.com/office/powerpoint/2010/main" val="35759102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83840F-0321-4342-8BF6-4F257F02904A}" type="datetimeFigureOut">
              <a:rPr lang="en-US" smtClean="0"/>
              <a:pPr/>
              <a:t>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99B79B-70CD-4B8B-9685-5AF20063621C}" type="slidenum">
              <a:rPr lang="en-US" smtClean="0"/>
              <a:pPr/>
              <a:t>‹#›</a:t>
            </a:fld>
            <a:endParaRPr lang="en-US"/>
          </a:p>
        </p:txBody>
      </p:sp>
    </p:spTree>
    <p:extLst>
      <p:ext uri="{BB962C8B-B14F-4D97-AF65-F5344CB8AC3E}">
        <p14:creationId xmlns:p14="http://schemas.microsoft.com/office/powerpoint/2010/main" val="21042520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83840F-0321-4342-8BF6-4F257F02904A}" type="datetimeFigureOut">
              <a:rPr lang="en-US" smtClean="0"/>
              <a:pPr/>
              <a:t>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99B79B-70CD-4B8B-9685-5AF20063621C}" type="slidenum">
              <a:rPr lang="en-US" smtClean="0"/>
              <a:pPr/>
              <a:t>‹#›</a:t>
            </a:fld>
            <a:endParaRPr lang="en-US"/>
          </a:p>
        </p:txBody>
      </p:sp>
    </p:spTree>
    <p:extLst>
      <p:ext uri="{BB962C8B-B14F-4D97-AF65-F5344CB8AC3E}">
        <p14:creationId xmlns:p14="http://schemas.microsoft.com/office/powerpoint/2010/main" val="23233809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83840F-0321-4342-8BF6-4F257F02904A}" type="datetimeFigureOut">
              <a:rPr lang="en-US" smtClean="0"/>
              <a:pPr/>
              <a:t>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99B79B-70CD-4B8B-9685-5AF20063621C}" type="slidenum">
              <a:rPr lang="en-US" smtClean="0"/>
              <a:pPr/>
              <a:t>‹#›</a:t>
            </a:fld>
            <a:endParaRPr lang="en-US"/>
          </a:p>
        </p:txBody>
      </p:sp>
    </p:spTree>
    <p:extLst>
      <p:ext uri="{BB962C8B-B14F-4D97-AF65-F5344CB8AC3E}">
        <p14:creationId xmlns:p14="http://schemas.microsoft.com/office/powerpoint/2010/main" val="5296736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83840F-0321-4342-8BF6-4F257F02904A}" type="datetimeFigureOut">
              <a:rPr lang="en-US" smtClean="0"/>
              <a:pPr/>
              <a:t>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99B79B-70CD-4B8B-9685-5AF20063621C}" type="slidenum">
              <a:rPr lang="en-US" smtClean="0"/>
              <a:pPr/>
              <a:t>‹#›</a:t>
            </a:fld>
            <a:endParaRPr lang="en-US"/>
          </a:p>
        </p:txBody>
      </p:sp>
    </p:spTree>
    <p:extLst>
      <p:ext uri="{BB962C8B-B14F-4D97-AF65-F5344CB8AC3E}">
        <p14:creationId xmlns:p14="http://schemas.microsoft.com/office/powerpoint/2010/main" val="1347640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83840F-0321-4342-8BF6-4F257F02904A}" type="datetimeFigureOut">
              <a:rPr lang="en-US" smtClean="0"/>
              <a:pPr/>
              <a:t>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99B79B-70CD-4B8B-9685-5AF20063621C}" type="slidenum">
              <a:rPr lang="en-US" smtClean="0"/>
              <a:pPr/>
              <a:t>‹#›</a:t>
            </a:fld>
            <a:endParaRPr lang="en-US"/>
          </a:p>
        </p:txBody>
      </p:sp>
    </p:spTree>
    <p:extLst>
      <p:ext uri="{BB962C8B-B14F-4D97-AF65-F5344CB8AC3E}">
        <p14:creationId xmlns:p14="http://schemas.microsoft.com/office/powerpoint/2010/main" val="10120074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83840F-0321-4342-8BF6-4F257F02904A}" type="datetimeFigureOut">
              <a:rPr lang="en-US" smtClean="0"/>
              <a:pPr/>
              <a:t>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99B79B-70CD-4B8B-9685-5AF20063621C}" type="slidenum">
              <a:rPr lang="en-US" smtClean="0"/>
              <a:pPr/>
              <a:t>‹#›</a:t>
            </a:fld>
            <a:endParaRPr lang="en-US"/>
          </a:p>
        </p:txBody>
      </p:sp>
    </p:spTree>
    <p:extLst>
      <p:ext uri="{BB962C8B-B14F-4D97-AF65-F5344CB8AC3E}">
        <p14:creationId xmlns:p14="http://schemas.microsoft.com/office/powerpoint/2010/main" val="2095221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5342E5-EB3B-43B3-9032-AC0113DFBFCF}" type="datetime1">
              <a:rPr lang="en-US" smtClean="0"/>
              <a:t>2/7/2020</a:t>
            </a:fld>
            <a:endParaRPr lang="en-US"/>
          </a:p>
        </p:txBody>
      </p:sp>
      <p:sp>
        <p:nvSpPr>
          <p:cNvPr id="5" name="Footer Placeholder 4"/>
          <p:cNvSpPr>
            <a:spLocks noGrp="1"/>
          </p:cNvSpPr>
          <p:nvPr>
            <p:ph type="ftr" sz="quarter" idx="11"/>
          </p:nvPr>
        </p:nvSpPr>
        <p:spPr/>
        <p:txBody>
          <a:bodyPr/>
          <a:lstStyle/>
          <a:p>
            <a:r>
              <a:rPr lang="en-US"/>
              <a:t>Nana Mante, Lead Consultant , Tel: +44 7950377849, Email: nana.mante@opselcompliance.com</a:t>
            </a:r>
          </a:p>
        </p:txBody>
      </p:sp>
      <p:sp>
        <p:nvSpPr>
          <p:cNvPr id="6" name="Slide Number Placeholder 5"/>
          <p:cNvSpPr>
            <a:spLocks noGrp="1"/>
          </p:cNvSpPr>
          <p:nvPr>
            <p:ph type="sldNum" sz="quarter" idx="12"/>
          </p:nvPr>
        </p:nvSpPr>
        <p:spPr/>
        <p:txBody>
          <a:bodyPr/>
          <a:lstStyle/>
          <a:p>
            <a:fld id="{A2CF8338-C561-4C55-B463-8A7731802F2A}" type="slidenum">
              <a:rPr lang="en-US" smtClean="0"/>
              <a:t>‹#›</a:t>
            </a:fld>
            <a:endParaRPr lang="en-US"/>
          </a:p>
        </p:txBody>
      </p:sp>
    </p:spTree>
    <p:extLst>
      <p:ext uri="{BB962C8B-B14F-4D97-AF65-F5344CB8AC3E}">
        <p14:creationId xmlns:p14="http://schemas.microsoft.com/office/powerpoint/2010/main" val="23034642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83840F-0321-4342-8BF6-4F257F02904A}" type="datetimeFigureOut">
              <a:rPr lang="en-US" smtClean="0"/>
              <a:pPr/>
              <a:t>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99B79B-70CD-4B8B-9685-5AF20063621C}" type="slidenum">
              <a:rPr lang="en-US" smtClean="0"/>
              <a:pPr/>
              <a:t>‹#›</a:t>
            </a:fld>
            <a:endParaRPr lang="en-US"/>
          </a:p>
        </p:txBody>
      </p:sp>
    </p:spTree>
    <p:extLst>
      <p:ext uri="{BB962C8B-B14F-4D97-AF65-F5344CB8AC3E}">
        <p14:creationId xmlns:p14="http://schemas.microsoft.com/office/powerpoint/2010/main" val="29580797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83840F-0321-4342-8BF6-4F257F02904A}" type="datetimeFigureOut">
              <a:rPr lang="en-US" smtClean="0"/>
              <a:pPr/>
              <a:t>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99B79B-70CD-4B8B-9685-5AF20063621C}" type="slidenum">
              <a:rPr lang="en-US" smtClean="0"/>
              <a:pPr/>
              <a:t>‹#›</a:t>
            </a:fld>
            <a:endParaRPr lang="en-US"/>
          </a:p>
        </p:txBody>
      </p:sp>
    </p:spTree>
    <p:extLst>
      <p:ext uri="{BB962C8B-B14F-4D97-AF65-F5344CB8AC3E}">
        <p14:creationId xmlns:p14="http://schemas.microsoft.com/office/powerpoint/2010/main" val="4887906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83840F-0321-4342-8BF6-4F257F02904A}" type="datetimeFigureOut">
              <a:rPr lang="en-US" smtClean="0"/>
              <a:pPr/>
              <a:t>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99B79B-70CD-4B8B-9685-5AF20063621C}" type="slidenum">
              <a:rPr lang="en-US" smtClean="0"/>
              <a:pPr/>
              <a:t>‹#›</a:t>
            </a:fld>
            <a:endParaRPr lang="en-US"/>
          </a:p>
        </p:txBody>
      </p:sp>
    </p:spTree>
    <p:extLst>
      <p:ext uri="{BB962C8B-B14F-4D97-AF65-F5344CB8AC3E}">
        <p14:creationId xmlns:p14="http://schemas.microsoft.com/office/powerpoint/2010/main" val="6315587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83840F-0321-4342-8BF6-4F257F02904A}" type="datetimeFigureOut">
              <a:rPr lang="en-US" smtClean="0"/>
              <a:pPr/>
              <a:t>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99B79B-70CD-4B8B-9685-5AF20063621C}" type="slidenum">
              <a:rPr lang="en-US" smtClean="0"/>
              <a:pPr/>
              <a:t>‹#›</a:t>
            </a:fld>
            <a:endParaRPr lang="en-US"/>
          </a:p>
        </p:txBody>
      </p:sp>
    </p:spTree>
    <p:extLst>
      <p:ext uri="{BB962C8B-B14F-4D97-AF65-F5344CB8AC3E}">
        <p14:creationId xmlns:p14="http://schemas.microsoft.com/office/powerpoint/2010/main" val="2757525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2" y="1709741"/>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2" y="4589466"/>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60E877-486C-4AD9-9842-78FD068498C7}" type="datetime1">
              <a:rPr lang="en-US" smtClean="0"/>
              <a:t>2/7/2020</a:t>
            </a:fld>
            <a:endParaRPr lang="en-US"/>
          </a:p>
        </p:txBody>
      </p:sp>
      <p:sp>
        <p:nvSpPr>
          <p:cNvPr id="5" name="Footer Placeholder 4"/>
          <p:cNvSpPr>
            <a:spLocks noGrp="1"/>
          </p:cNvSpPr>
          <p:nvPr>
            <p:ph type="ftr" sz="quarter" idx="11"/>
          </p:nvPr>
        </p:nvSpPr>
        <p:spPr/>
        <p:txBody>
          <a:bodyPr/>
          <a:lstStyle/>
          <a:p>
            <a:r>
              <a:rPr lang="en-US"/>
              <a:t>Nana Mante, Lead Consultant , Tel: +44 7950377849, Email: nana.mante@opselcompliance.com</a:t>
            </a:r>
          </a:p>
        </p:txBody>
      </p:sp>
      <p:sp>
        <p:nvSpPr>
          <p:cNvPr id="6" name="Slide Number Placeholder 5"/>
          <p:cNvSpPr>
            <a:spLocks noGrp="1"/>
          </p:cNvSpPr>
          <p:nvPr>
            <p:ph type="sldNum" sz="quarter" idx="12"/>
          </p:nvPr>
        </p:nvSpPr>
        <p:spPr/>
        <p:txBody>
          <a:bodyPr/>
          <a:lstStyle/>
          <a:p>
            <a:fld id="{A2CF8338-C561-4C55-B463-8A7731802F2A}" type="slidenum">
              <a:rPr lang="en-US" smtClean="0"/>
              <a:t>‹#›</a:t>
            </a:fld>
            <a:endParaRPr lang="en-US"/>
          </a:p>
        </p:txBody>
      </p:sp>
    </p:spTree>
    <p:extLst>
      <p:ext uri="{BB962C8B-B14F-4D97-AF65-F5344CB8AC3E}">
        <p14:creationId xmlns:p14="http://schemas.microsoft.com/office/powerpoint/2010/main" val="1478199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1FF841-21EE-4292-9CC0-E4550835EEBA}" type="datetime1">
              <a:rPr lang="en-US" smtClean="0"/>
              <a:t>2/7/2020</a:t>
            </a:fld>
            <a:endParaRPr lang="en-US"/>
          </a:p>
        </p:txBody>
      </p:sp>
      <p:sp>
        <p:nvSpPr>
          <p:cNvPr id="6" name="Footer Placeholder 5"/>
          <p:cNvSpPr>
            <a:spLocks noGrp="1"/>
          </p:cNvSpPr>
          <p:nvPr>
            <p:ph type="ftr" sz="quarter" idx="11"/>
          </p:nvPr>
        </p:nvSpPr>
        <p:spPr/>
        <p:txBody>
          <a:bodyPr/>
          <a:lstStyle/>
          <a:p>
            <a:r>
              <a:rPr lang="en-US"/>
              <a:t>Nana Mante, Lead Consultant , Tel: +44 7950377849, Email: nana.mante@opselcompliance.com</a:t>
            </a:r>
          </a:p>
        </p:txBody>
      </p:sp>
      <p:sp>
        <p:nvSpPr>
          <p:cNvPr id="7" name="Slide Number Placeholder 6"/>
          <p:cNvSpPr>
            <a:spLocks noGrp="1"/>
          </p:cNvSpPr>
          <p:nvPr>
            <p:ph type="sldNum" sz="quarter" idx="12"/>
          </p:nvPr>
        </p:nvSpPr>
        <p:spPr/>
        <p:txBody>
          <a:bodyPr/>
          <a:lstStyle/>
          <a:p>
            <a:fld id="{A2CF8338-C561-4C55-B463-8A7731802F2A}" type="slidenum">
              <a:rPr lang="en-US" smtClean="0"/>
              <a:t>‹#›</a:t>
            </a:fld>
            <a:endParaRPr lang="en-US"/>
          </a:p>
        </p:txBody>
      </p:sp>
    </p:spTree>
    <p:extLst>
      <p:ext uri="{BB962C8B-B14F-4D97-AF65-F5344CB8AC3E}">
        <p14:creationId xmlns:p14="http://schemas.microsoft.com/office/powerpoint/2010/main" val="946133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8"/>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90"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90"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A983AE-D0AB-463B-818D-E2FF61B1640D}" type="datetime1">
              <a:rPr lang="en-US" smtClean="0"/>
              <a:t>2/7/2020</a:t>
            </a:fld>
            <a:endParaRPr lang="en-US"/>
          </a:p>
        </p:txBody>
      </p:sp>
      <p:sp>
        <p:nvSpPr>
          <p:cNvPr id="8" name="Footer Placeholder 7"/>
          <p:cNvSpPr>
            <a:spLocks noGrp="1"/>
          </p:cNvSpPr>
          <p:nvPr>
            <p:ph type="ftr" sz="quarter" idx="11"/>
          </p:nvPr>
        </p:nvSpPr>
        <p:spPr/>
        <p:txBody>
          <a:bodyPr/>
          <a:lstStyle/>
          <a:p>
            <a:r>
              <a:rPr lang="en-US"/>
              <a:t>Nana Mante, Lead Consultant , Tel: +44 7950377849, Email: nana.mante@opselcompliance.com</a:t>
            </a:r>
          </a:p>
        </p:txBody>
      </p:sp>
      <p:sp>
        <p:nvSpPr>
          <p:cNvPr id="9" name="Slide Number Placeholder 8"/>
          <p:cNvSpPr>
            <a:spLocks noGrp="1"/>
          </p:cNvSpPr>
          <p:nvPr>
            <p:ph type="sldNum" sz="quarter" idx="12"/>
          </p:nvPr>
        </p:nvSpPr>
        <p:spPr/>
        <p:txBody>
          <a:bodyPr/>
          <a:lstStyle/>
          <a:p>
            <a:fld id="{A2CF8338-C561-4C55-B463-8A7731802F2A}" type="slidenum">
              <a:rPr lang="en-US" smtClean="0"/>
              <a:t>‹#›</a:t>
            </a:fld>
            <a:endParaRPr lang="en-US"/>
          </a:p>
        </p:txBody>
      </p:sp>
    </p:spTree>
    <p:extLst>
      <p:ext uri="{BB962C8B-B14F-4D97-AF65-F5344CB8AC3E}">
        <p14:creationId xmlns:p14="http://schemas.microsoft.com/office/powerpoint/2010/main" val="1634667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3EEBE0-99D8-46C7-B2F8-E8F8D9F08745}" type="datetime1">
              <a:rPr lang="en-US" smtClean="0"/>
              <a:t>2/7/2020</a:t>
            </a:fld>
            <a:endParaRPr lang="en-US"/>
          </a:p>
        </p:txBody>
      </p:sp>
      <p:sp>
        <p:nvSpPr>
          <p:cNvPr id="4" name="Footer Placeholder 3"/>
          <p:cNvSpPr>
            <a:spLocks noGrp="1"/>
          </p:cNvSpPr>
          <p:nvPr>
            <p:ph type="ftr" sz="quarter" idx="11"/>
          </p:nvPr>
        </p:nvSpPr>
        <p:spPr/>
        <p:txBody>
          <a:bodyPr/>
          <a:lstStyle/>
          <a:p>
            <a:r>
              <a:rPr lang="en-US"/>
              <a:t>Nana Mante, Lead Consultant , Tel: +44 7950377849, Email: nana.mante@opselcompliance.com</a:t>
            </a:r>
          </a:p>
        </p:txBody>
      </p:sp>
      <p:sp>
        <p:nvSpPr>
          <p:cNvPr id="5" name="Slide Number Placeholder 4"/>
          <p:cNvSpPr>
            <a:spLocks noGrp="1"/>
          </p:cNvSpPr>
          <p:nvPr>
            <p:ph type="sldNum" sz="quarter" idx="12"/>
          </p:nvPr>
        </p:nvSpPr>
        <p:spPr/>
        <p:txBody>
          <a:bodyPr/>
          <a:lstStyle/>
          <a:p>
            <a:fld id="{A2CF8338-C561-4C55-B463-8A7731802F2A}" type="slidenum">
              <a:rPr lang="en-US" smtClean="0"/>
              <a:t>‹#›</a:t>
            </a:fld>
            <a:endParaRPr lang="en-US"/>
          </a:p>
        </p:txBody>
      </p:sp>
    </p:spTree>
    <p:extLst>
      <p:ext uri="{BB962C8B-B14F-4D97-AF65-F5344CB8AC3E}">
        <p14:creationId xmlns:p14="http://schemas.microsoft.com/office/powerpoint/2010/main" val="2306991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F1C2CA-8F56-4D08-BC7F-273069ED6D38}" type="datetime1">
              <a:rPr lang="en-US" smtClean="0"/>
              <a:t>2/7/2020</a:t>
            </a:fld>
            <a:endParaRPr lang="en-US"/>
          </a:p>
        </p:txBody>
      </p:sp>
      <p:sp>
        <p:nvSpPr>
          <p:cNvPr id="3" name="Footer Placeholder 2"/>
          <p:cNvSpPr>
            <a:spLocks noGrp="1"/>
          </p:cNvSpPr>
          <p:nvPr>
            <p:ph type="ftr" sz="quarter" idx="11"/>
          </p:nvPr>
        </p:nvSpPr>
        <p:spPr/>
        <p:txBody>
          <a:bodyPr/>
          <a:lstStyle/>
          <a:p>
            <a:r>
              <a:rPr lang="en-US"/>
              <a:t>Nana Mante, Lead Consultant , Tel: +44 7950377849, Email: nana.mante@opselcompliance.com</a:t>
            </a:r>
          </a:p>
        </p:txBody>
      </p:sp>
      <p:sp>
        <p:nvSpPr>
          <p:cNvPr id="4" name="Slide Number Placeholder 3"/>
          <p:cNvSpPr>
            <a:spLocks noGrp="1"/>
          </p:cNvSpPr>
          <p:nvPr>
            <p:ph type="sldNum" sz="quarter" idx="12"/>
          </p:nvPr>
        </p:nvSpPr>
        <p:spPr/>
        <p:txBody>
          <a:bodyPr/>
          <a:lstStyle/>
          <a:p>
            <a:fld id="{A2CF8338-C561-4C55-B463-8A7731802F2A}" type="slidenum">
              <a:rPr lang="en-US" smtClean="0"/>
              <a:t>‹#›</a:t>
            </a:fld>
            <a:endParaRPr lang="en-US"/>
          </a:p>
        </p:txBody>
      </p:sp>
    </p:spTree>
    <p:extLst>
      <p:ext uri="{BB962C8B-B14F-4D97-AF65-F5344CB8AC3E}">
        <p14:creationId xmlns:p14="http://schemas.microsoft.com/office/powerpoint/2010/main" val="3669151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8"/>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9" y="2057400"/>
            <a:ext cx="39322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183B0D-768E-4E59-A8D9-BC45D5470B7C}" type="datetime1">
              <a:rPr lang="en-US" smtClean="0"/>
              <a:t>2/7/2020</a:t>
            </a:fld>
            <a:endParaRPr lang="en-US"/>
          </a:p>
        </p:txBody>
      </p:sp>
      <p:sp>
        <p:nvSpPr>
          <p:cNvPr id="6" name="Footer Placeholder 5"/>
          <p:cNvSpPr>
            <a:spLocks noGrp="1"/>
          </p:cNvSpPr>
          <p:nvPr>
            <p:ph type="ftr" sz="quarter" idx="11"/>
          </p:nvPr>
        </p:nvSpPr>
        <p:spPr/>
        <p:txBody>
          <a:bodyPr/>
          <a:lstStyle/>
          <a:p>
            <a:r>
              <a:rPr lang="en-US"/>
              <a:t>Nana Mante, Lead Consultant , Tel: +44 7950377849, Email: nana.mante@opselcompliance.com</a:t>
            </a:r>
          </a:p>
        </p:txBody>
      </p:sp>
      <p:sp>
        <p:nvSpPr>
          <p:cNvPr id="7" name="Slide Number Placeholder 6"/>
          <p:cNvSpPr>
            <a:spLocks noGrp="1"/>
          </p:cNvSpPr>
          <p:nvPr>
            <p:ph type="sldNum" sz="quarter" idx="12"/>
          </p:nvPr>
        </p:nvSpPr>
        <p:spPr/>
        <p:txBody>
          <a:bodyPr/>
          <a:lstStyle/>
          <a:p>
            <a:fld id="{A2CF8338-C561-4C55-B463-8A7731802F2A}" type="slidenum">
              <a:rPr lang="en-US" smtClean="0"/>
              <a:t>‹#›</a:t>
            </a:fld>
            <a:endParaRPr lang="en-US"/>
          </a:p>
        </p:txBody>
      </p:sp>
    </p:spTree>
    <p:extLst>
      <p:ext uri="{BB962C8B-B14F-4D97-AF65-F5344CB8AC3E}">
        <p14:creationId xmlns:p14="http://schemas.microsoft.com/office/powerpoint/2010/main" val="1913538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8"/>
            <a:ext cx="6172201"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9" y="2057400"/>
            <a:ext cx="39322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ADA03-161E-4310-AB49-41695741DD15}" type="datetime1">
              <a:rPr lang="en-US" smtClean="0"/>
              <a:t>2/7/2020</a:t>
            </a:fld>
            <a:endParaRPr lang="en-US"/>
          </a:p>
        </p:txBody>
      </p:sp>
      <p:sp>
        <p:nvSpPr>
          <p:cNvPr id="6" name="Footer Placeholder 5"/>
          <p:cNvSpPr>
            <a:spLocks noGrp="1"/>
          </p:cNvSpPr>
          <p:nvPr>
            <p:ph type="ftr" sz="quarter" idx="11"/>
          </p:nvPr>
        </p:nvSpPr>
        <p:spPr/>
        <p:txBody>
          <a:bodyPr/>
          <a:lstStyle/>
          <a:p>
            <a:r>
              <a:rPr lang="en-US"/>
              <a:t>Nana Mante, Lead Consultant , Tel: +44 7950377849, Email: nana.mante@opselcompliance.com</a:t>
            </a:r>
          </a:p>
        </p:txBody>
      </p:sp>
      <p:sp>
        <p:nvSpPr>
          <p:cNvPr id="7" name="Slide Number Placeholder 6"/>
          <p:cNvSpPr>
            <a:spLocks noGrp="1"/>
          </p:cNvSpPr>
          <p:nvPr>
            <p:ph type="sldNum" sz="quarter" idx="12"/>
          </p:nvPr>
        </p:nvSpPr>
        <p:spPr/>
        <p:txBody>
          <a:bodyPr/>
          <a:lstStyle/>
          <a:p>
            <a:fld id="{A2CF8338-C561-4C55-B463-8A7731802F2A}" type="slidenum">
              <a:rPr lang="en-US" smtClean="0"/>
              <a:t>‹#›</a:t>
            </a:fld>
            <a:endParaRPr lang="en-US"/>
          </a:p>
        </p:txBody>
      </p:sp>
    </p:spTree>
    <p:extLst>
      <p:ext uri="{BB962C8B-B14F-4D97-AF65-F5344CB8AC3E}">
        <p14:creationId xmlns:p14="http://schemas.microsoft.com/office/powerpoint/2010/main" val="2364565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8"/>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1" y="635635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AC6869-DAC2-472B-A984-F7DA65E8AEFB}" type="datetime1">
              <a:rPr lang="en-US" smtClean="0"/>
              <a:t>2/7/2020</a:t>
            </a:fld>
            <a:endParaRPr lang="en-US"/>
          </a:p>
        </p:txBody>
      </p:sp>
      <p:sp>
        <p:nvSpPr>
          <p:cNvPr id="5" name="Footer Placeholder 4"/>
          <p:cNvSpPr>
            <a:spLocks noGrp="1"/>
          </p:cNvSpPr>
          <p:nvPr>
            <p:ph type="ftr" sz="quarter" idx="3"/>
          </p:nvPr>
        </p:nvSpPr>
        <p:spPr>
          <a:xfrm>
            <a:off x="4038601" y="6356353"/>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Nana Mante, Lead Consultant , Tel: +44 7950377849, Email: nana.mante@opselcompliance.com</a:t>
            </a:r>
          </a:p>
        </p:txBody>
      </p:sp>
      <p:sp>
        <p:nvSpPr>
          <p:cNvPr id="6" name="Slide Number Placeholder 5"/>
          <p:cNvSpPr>
            <a:spLocks noGrp="1"/>
          </p:cNvSpPr>
          <p:nvPr>
            <p:ph type="sldNum" sz="quarter" idx="4"/>
          </p:nvPr>
        </p:nvSpPr>
        <p:spPr>
          <a:xfrm>
            <a:off x="8610601" y="6356353"/>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CF8338-C561-4C55-B463-8A7731802F2A}" type="slidenum">
              <a:rPr lang="en-US" smtClean="0"/>
              <a:t>‹#›</a:t>
            </a:fld>
            <a:endParaRPr lang="en-US"/>
          </a:p>
        </p:txBody>
      </p:sp>
    </p:spTree>
    <p:extLst>
      <p:ext uri="{BB962C8B-B14F-4D97-AF65-F5344CB8AC3E}">
        <p14:creationId xmlns:p14="http://schemas.microsoft.com/office/powerpoint/2010/main" val="381800616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715"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83840F-0321-4342-8BF6-4F257F02904A}" type="datetimeFigureOut">
              <a:rPr lang="en-US" smtClean="0"/>
              <a:pPr/>
              <a:t>2/7/2020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99B79B-70CD-4B8B-9685-5AF20063621C}" type="slidenum">
              <a:rPr lang="en-US" smtClean="0"/>
              <a:pPr/>
              <a:t>‹#›</a:t>
            </a:fld>
            <a:endParaRPr lang="en-US"/>
          </a:p>
        </p:txBody>
      </p:sp>
    </p:spTree>
    <p:extLst>
      <p:ext uri="{BB962C8B-B14F-4D97-AF65-F5344CB8AC3E}">
        <p14:creationId xmlns:p14="http://schemas.microsoft.com/office/powerpoint/2010/main" val="405554138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2" Type="http://schemas.openxmlformats.org/officeDocument/2006/relationships/image" Target="../media/image28.jfif"/><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3.emf"/><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jfi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9.xml.rels><?xml version="1.0" encoding="UTF-8" standalone="yes"?>
<Relationships xmlns="http://schemas.openxmlformats.org/package/2006/relationships"><Relationship Id="rId3" Type="http://schemas.openxmlformats.org/officeDocument/2006/relationships/hyperlink" Target="https://pixabay.com/en/palaces-city-palazzo-windows-1856386/" TargetMode="External"/><Relationship Id="rId7" Type="http://schemas.openxmlformats.org/officeDocument/2006/relationships/hyperlink" Target="https://pixabay.com/en/person-individually-alone-icon-1824147/" TargetMode="External"/><Relationship Id="rId2" Type="http://schemas.openxmlformats.org/officeDocument/2006/relationships/image" Target="../media/image18.png"/><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hyperlink" Target="https://pixabay.com/de/home-haus-silhouette-icon-geb%C3%A4ude-146585/" TargetMode="Externa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image" Target="../media/image26.jfif"/><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Rectangle 13"/>
          <p:cNvSpPr/>
          <p:nvPr/>
        </p:nvSpPr>
        <p:spPr>
          <a:xfrm>
            <a:off x="-1" y="6309720"/>
            <a:ext cx="12192001" cy="548280"/>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92938" y="2348615"/>
            <a:ext cx="4517925" cy="1671812"/>
          </a:xfrm>
          <a:prstGeom prst="rect">
            <a:avLst/>
          </a:prstGeom>
        </p:spPr>
      </p:pic>
      <p:sp>
        <p:nvSpPr>
          <p:cNvPr id="5" name="Subtitle 2"/>
          <p:cNvSpPr>
            <a:spLocks noGrp="1"/>
          </p:cNvSpPr>
          <p:nvPr>
            <p:ph type="subTitle" idx="1"/>
          </p:nvPr>
        </p:nvSpPr>
        <p:spPr>
          <a:xfrm>
            <a:off x="6257758" y="2552686"/>
            <a:ext cx="3850067" cy="1467741"/>
          </a:xfrm>
        </p:spPr>
        <p:txBody>
          <a:bodyPr>
            <a:normAutofit/>
          </a:bodyPr>
          <a:lstStyle/>
          <a:p>
            <a:pPr marL="457200" algn="l">
              <a:lnSpc>
                <a:spcPct val="50000"/>
              </a:lnSpc>
            </a:pPr>
            <a:r>
              <a:rPr lang="en-US" sz="3600" dirty="0">
                <a:solidFill>
                  <a:srgbClr val="4C2002"/>
                </a:solidFill>
              </a:rPr>
              <a:t>Compliance</a:t>
            </a:r>
          </a:p>
          <a:p>
            <a:pPr marL="457200" algn="l">
              <a:lnSpc>
                <a:spcPct val="50000"/>
              </a:lnSpc>
            </a:pPr>
            <a:r>
              <a:rPr lang="en-US" sz="3600" dirty="0">
                <a:solidFill>
                  <a:srgbClr val="4C2002"/>
                </a:solidFill>
              </a:rPr>
              <a:t>Consultancy</a:t>
            </a:r>
          </a:p>
          <a:p>
            <a:pPr marL="457200" algn="l">
              <a:lnSpc>
                <a:spcPct val="50000"/>
              </a:lnSpc>
            </a:pPr>
            <a:r>
              <a:rPr lang="en-US" sz="3600" dirty="0">
                <a:solidFill>
                  <a:srgbClr val="4C2002"/>
                </a:solidFill>
              </a:rPr>
              <a:t>Services Ltd.</a:t>
            </a:r>
          </a:p>
        </p:txBody>
      </p:sp>
      <p:sp>
        <p:nvSpPr>
          <p:cNvPr id="6" name="TextBox 5"/>
          <p:cNvSpPr txBox="1"/>
          <p:nvPr/>
        </p:nvSpPr>
        <p:spPr>
          <a:xfrm>
            <a:off x="3934532" y="3693995"/>
            <a:ext cx="5386570" cy="369332"/>
          </a:xfrm>
          <a:prstGeom prst="rect">
            <a:avLst/>
          </a:prstGeom>
          <a:noFill/>
        </p:spPr>
        <p:txBody>
          <a:bodyPr wrap="square" rtlCol="0">
            <a:spAutoFit/>
          </a:bodyPr>
          <a:lstStyle/>
          <a:p>
            <a:r>
              <a:rPr lang="en-US" i="1" spc="600" dirty="0"/>
              <a:t>Passionate About Compliance</a:t>
            </a:r>
          </a:p>
        </p:txBody>
      </p:sp>
      <p:sp>
        <p:nvSpPr>
          <p:cNvPr id="8" name="TextBox 7"/>
          <p:cNvSpPr txBox="1"/>
          <p:nvPr/>
        </p:nvSpPr>
        <p:spPr>
          <a:xfrm>
            <a:off x="4072063" y="6235916"/>
            <a:ext cx="3102077" cy="738664"/>
          </a:xfrm>
          <a:prstGeom prst="rect">
            <a:avLst/>
          </a:prstGeom>
          <a:noFill/>
        </p:spPr>
        <p:txBody>
          <a:bodyPr wrap="square" rtlCol="0">
            <a:spAutoFit/>
          </a:bodyPr>
          <a:lstStyle/>
          <a:p>
            <a:endParaRPr lang="en-US" sz="1400" dirty="0">
              <a:solidFill>
                <a:schemeClr val="bg1"/>
              </a:solidFill>
            </a:endParaRPr>
          </a:p>
          <a:p>
            <a:endParaRPr lang="en-US" sz="1400" dirty="0">
              <a:solidFill>
                <a:schemeClr val="bg1"/>
              </a:solidFill>
            </a:endParaRPr>
          </a:p>
          <a:p>
            <a:endParaRPr lang="en-US" sz="1400" dirty="0">
              <a:solidFill>
                <a:schemeClr val="bg1"/>
              </a:solidFill>
            </a:endParaRPr>
          </a:p>
        </p:txBody>
      </p:sp>
      <p:sp>
        <p:nvSpPr>
          <p:cNvPr id="15" name="Rectangle 14"/>
          <p:cNvSpPr/>
          <p:nvPr/>
        </p:nvSpPr>
        <p:spPr>
          <a:xfrm>
            <a:off x="8259096" y="6307768"/>
            <a:ext cx="3932903" cy="548280"/>
          </a:xfrm>
          <a:prstGeom prst="rect">
            <a:avLst/>
          </a:prstGeom>
          <a:solidFill>
            <a:srgbClr val="4C2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7EF1CFFA-52E2-4E53-9774-0797D6A9B069}"/>
              </a:ext>
            </a:extLst>
          </p:cNvPr>
          <p:cNvSpPr txBox="1"/>
          <p:nvPr/>
        </p:nvSpPr>
        <p:spPr>
          <a:xfrm>
            <a:off x="3733800" y="5365807"/>
            <a:ext cx="4181476" cy="1015663"/>
          </a:xfrm>
          <a:prstGeom prst="rect">
            <a:avLst/>
          </a:prstGeom>
          <a:noFill/>
        </p:spPr>
        <p:txBody>
          <a:bodyPr wrap="square" rtlCol="0">
            <a:spAutoFit/>
          </a:bodyPr>
          <a:lstStyle/>
          <a:p>
            <a:pPr algn="ctr"/>
            <a:r>
              <a:rPr lang="en-US" sz="1400" dirty="0">
                <a:solidFill>
                  <a:prstClr val="black">
                    <a:tint val="75000"/>
                  </a:prstClr>
                </a:solidFill>
                <a:latin typeface="Calibri" panose="020F0502020204030204"/>
              </a:rPr>
              <a:t>Nana Mantey, Director &amp;  Lead Consultant </a:t>
            </a:r>
          </a:p>
          <a:p>
            <a:pPr algn="ctr"/>
            <a:r>
              <a:rPr lang="en-US" sz="1400" dirty="0">
                <a:solidFill>
                  <a:prstClr val="black">
                    <a:tint val="75000"/>
                  </a:prstClr>
                </a:solidFill>
                <a:latin typeface="Calibri" panose="020F0502020204030204"/>
              </a:rPr>
              <a:t>Tel: +44 7950377849, </a:t>
            </a:r>
          </a:p>
          <a:p>
            <a:pPr algn="ctr"/>
            <a:r>
              <a:rPr lang="en-US" sz="1400" dirty="0">
                <a:solidFill>
                  <a:prstClr val="black">
                    <a:tint val="75000"/>
                  </a:prstClr>
                </a:solidFill>
                <a:latin typeface="Calibri" panose="020F0502020204030204"/>
              </a:rPr>
              <a:t>Email: nana.mante@opselcompliance.com</a:t>
            </a:r>
          </a:p>
          <a:p>
            <a:endParaRPr lang="en-GB" dirty="0"/>
          </a:p>
        </p:txBody>
      </p:sp>
    </p:spTree>
    <p:extLst>
      <p:ext uri="{BB962C8B-B14F-4D97-AF65-F5344CB8AC3E}">
        <p14:creationId xmlns:p14="http://schemas.microsoft.com/office/powerpoint/2010/main" val="2348891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36986-F072-4CFF-98A4-3A23BB43AE69}"/>
              </a:ext>
            </a:extLst>
          </p:cNvPr>
          <p:cNvSpPr>
            <a:spLocks noGrp="1"/>
          </p:cNvSpPr>
          <p:nvPr>
            <p:ph type="title"/>
          </p:nvPr>
        </p:nvSpPr>
        <p:spPr/>
        <p:txBody>
          <a:bodyPr>
            <a:normAutofit/>
          </a:bodyPr>
          <a:lstStyle/>
          <a:p>
            <a:r>
              <a:rPr lang="en-GB" sz="3200" cap="none" dirty="0"/>
              <a:t>Session 1 Understanding the KYC/CDD Requirements</a:t>
            </a:r>
          </a:p>
        </p:txBody>
      </p:sp>
      <p:sp>
        <p:nvSpPr>
          <p:cNvPr id="3" name="Content Placeholder 2">
            <a:extLst>
              <a:ext uri="{FF2B5EF4-FFF2-40B4-BE49-F238E27FC236}">
                <a16:creationId xmlns:a16="http://schemas.microsoft.com/office/drawing/2014/main" id="{4A3222D5-C74B-4C52-88A2-54C8D5DF7070}"/>
              </a:ext>
            </a:extLst>
          </p:cNvPr>
          <p:cNvSpPr>
            <a:spLocks noGrp="1"/>
          </p:cNvSpPr>
          <p:nvPr>
            <p:ph sz="quarter" idx="13"/>
          </p:nvPr>
        </p:nvSpPr>
        <p:spPr/>
        <p:txBody>
          <a:bodyPr>
            <a:normAutofit fontScale="92500" lnSpcReduction="20000"/>
          </a:bodyPr>
          <a:lstStyle/>
          <a:p>
            <a:r>
              <a:rPr lang="en-GB" cap="none" dirty="0"/>
              <a:t>In this session we will consider what are the underlying reasons for customer due diligence. Why KYC/CDD is so important?</a:t>
            </a:r>
          </a:p>
          <a:p>
            <a:r>
              <a:rPr lang="en-GB" cap="none" dirty="0"/>
              <a:t>In order to understand this fully, we need to look at the global regulatory landscape, events since the 2007/2008 global financial crises and the upsurge of financial crime. </a:t>
            </a:r>
          </a:p>
          <a:p>
            <a:r>
              <a:rPr lang="en-GB" cap="none" dirty="0"/>
              <a:t>Who are the global regulatory bodies and how are they responding to global financial crime threats.</a:t>
            </a:r>
          </a:p>
          <a:p>
            <a:r>
              <a:rPr lang="en-GB" cap="none" dirty="0"/>
              <a:t>What are the expectations of these global/regional regulators and what regulated firms must do to comply with the customer due diligence expectations. </a:t>
            </a:r>
          </a:p>
        </p:txBody>
      </p:sp>
      <p:sp>
        <p:nvSpPr>
          <p:cNvPr id="4" name="Rectangle 3">
            <a:extLst>
              <a:ext uri="{FF2B5EF4-FFF2-40B4-BE49-F238E27FC236}">
                <a16:creationId xmlns:a16="http://schemas.microsoft.com/office/drawing/2014/main" id="{72C08C06-F296-47CE-9439-DCA83FE6D993}"/>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a:ln>
                  <a:noFill/>
                </a:ln>
                <a:solidFill>
                  <a:prstClr val="white"/>
                </a:solidFill>
                <a:effectLst/>
                <a:uLnTx/>
                <a:uFillTx/>
                <a:latin typeface="AR BERKLEY" panose="02000000000000000000" pitchFamily="2" charset="0"/>
                <a:ea typeface="+mn-ea"/>
                <a:cs typeface="+mn-cs"/>
              </a:rPr>
              <a:t>Passionate About Compliance</a:t>
            </a:r>
            <a:endPar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endParaRPr>
          </a:p>
        </p:txBody>
      </p:sp>
    </p:spTree>
    <p:extLst>
      <p:ext uri="{BB962C8B-B14F-4D97-AF65-F5344CB8AC3E}">
        <p14:creationId xmlns:p14="http://schemas.microsoft.com/office/powerpoint/2010/main" val="198418526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42E9A-9D30-4F8D-893D-E62B62B1134B}"/>
              </a:ext>
            </a:extLst>
          </p:cNvPr>
          <p:cNvSpPr>
            <a:spLocks noGrp="1"/>
          </p:cNvSpPr>
          <p:nvPr>
            <p:ph type="title"/>
          </p:nvPr>
        </p:nvSpPr>
        <p:spPr>
          <a:xfrm>
            <a:off x="1647825" y="535387"/>
            <a:ext cx="8877300" cy="905483"/>
          </a:xfrm>
          <a:ln>
            <a:solidFill>
              <a:srgbClr val="F97E03"/>
            </a:solidFill>
          </a:ln>
        </p:spPr>
        <p:txBody>
          <a:bodyPr>
            <a:normAutofit fontScale="90000"/>
          </a:bodyPr>
          <a:lstStyle/>
          <a:p>
            <a:r>
              <a:rPr lang="en-GB" b="1" cap="none" dirty="0"/>
              <a:t>Example 2 </a:t>
            </a:r>
            <a:r>
              <a:rPr lang="en-GB" b="1" dirty="0"/>
              <a:t>- </a:t>
            </a:r>
            <a:r>
              <a:rPr lang="en-GB" b="1" cap="none" dirty="0"/>
              <a:t>Account Activity Information</a:t>
            </a:r>
          </a:p>
        </p:txBody>
      </p:sp>
      <p:sp>
        <p:nvSpPr>
          <p:cNvPr id="3" name="Content Placeholder 2">
            <a:extLst>
              <a:ext uri="{FF2B5EF4-FFF2-40B4-BE49-F238E27FC236}">
                <a16:creationId xmlns:a16="http://schemas.microsoft.com/office/drawing/2014/main" id="{0BEB62D4-7989-4C0A-BA01-8259A3DEB7AB}"/>
              </a:ext>
            </a:extLst>
          </p:cNvPr>
          <p:cNvSpPr>
            <a:spLocks noGrp="1"/>
          </p:cNvSpPr>
          <p:nvPr>
            <p:ph sz="quarter" idx="13"/>
          </p:nvPr>
        </p:nvSpPr>
        <p:spPr>
          <a:xfrm>
            <a:off x="913774" y="1468581"/>
            <a:ext cx="10364452" cy="4853650"/>
          </a:xfrm>
        </p:spPr>
        <p:txBody>
          <a:bodyPr>
            <a:normAutofit fontScale="92500" lnSpcReduction="10000"/>
          </a:bodyPr>
          <a:lstStyle/>
          <a:p>
            <a:pPr marL="0" indent="0">
              <a:buNone/>
            </a:pPr>
            <a:r>
              <a:rPr lang="en-GB" sz="2400" b="1" cap="none" dirty="0"/>
              <a:t>Purpose of Account</a:t>
            </a:r>
          </a:p>
          <a:p>
            <a:pPr marL="0" indent="0">
              <a:buNone/>
            </a:pPr>
            <a:r>
              <a:rPr lang="en-GB" sz="2400" cap="none" dirty="0"/>
              <a:t>Dex International Limited requires </a:t>
            </a:r>
            <a:r>
              <a:rPr lang="en-GB" sz="2400" b="1" cap="none" dirty="0"/>
              <a:t>operating accounts</a:t>
            </a:r>
            <a:r>
              <a:rPr lang="en-GB" sz="2400" cap="none" dirty="0"/>
              <a:t> for Dex operations in UK and EU as well as safeguarding accounts for client funds prior to transfer to foreign nostro accounts. (Must be concise &amp; precise).</a:t>
            </a:r>
          </a:p>
          <a:p>
            <a:pPr marL="0" indent="0">
              <a:buNone/>
            </a:pPr>
            <a:r>
              <a:rPr lang="en-GB" sz="2400" b="1" cap="none" dirty="0"/>
              <a:t>Overview of  business, products &amp; services </a:t>
            </a:r>
          </a:p>
          <a:p>
            <a:pPr marL="0" indent="0">
              <a:buNone/>
            </a:pPr>
            <a:r>
              <a:rPr lang="en-GB" sz="2400" cap="none" dirty="0" err="1"/>
              <a:t>Dex</a:t>
            </a:r>
            <a:r>
              <a:rPr lang="en-GB" sz="2400" cap="none" dirty="0"/>
              <a:t> International Limited is a financial services company that focuses on wholesale and retail currency exchange and money transmission services. The company has a network of 25 business associates throughout the country who are payment transmitters. (see list attached). Authorised by FCA on 10/10/2008 as authorised payments institution.</a:t>
            </a:r>
          </a:p>
          <a:p>
            <a:pPr marL="0" indent="0">
              <a:buNone/>
            </a:pPr>
            <a:r>
              <a:rPr lang="en-GB" sz="2400" cap="none" dirty="0"/>
              <a:t>Number of employees advised is 10, per account opening information submitted and annual turnover of 5m reported </a:t>
            </a:r>
            <a:r>
              <a:rPr lang="en-GB" sz="2400" b="1" cap="none" dirty="0"/>
              <a:t>(need to verify). </a:t>
            </a:r>
            <a:r>
              <a:rPr lang="en-GB" sz="2400" cap="none" dirty="0"/>
              <a:t>Dex International Ltd plans to expand its operations all over United Kingdom &amp; Europe.</a:t>
            </a:r>
          </a:p>
          <a:p>
            <a:pPr marL="0" indent="0">
              <a:buNone/>
            </a:pPr>
            <a:r>
              <a:rPr lang="en-GB" sz="2400" b="1" cap="none" dirty="0"/>
              <a:t>Currencies processed: </a:t>
            </a:r>
            <a:r>
              <a:rPr lang="en-GB" sz="2400" cap="none" dirty="0"/>
              <a:t>GBP, EUR, USD , transaction countries: out to Ghana, Sierra Leone, Gambia &amp; Nigeria.</a:t>
            </a:r>
          </a:p>
          <a:p>
            <a:endParaRPr lang="en-GB" dirty="0"/>
          </a:p>
          <a:p>
            <a:pPr marL="0" indent="0">
              <a:buNone/>
            </a:pPr>
            <a:endParaRPr lang="en-GB" dirty="0"/>
          </a:p>
          <a:p>
            <a:pPr marL="0" indent="0">
              <a:buNone/>
            </a:pPr>
            <a:endParaRPr lang="en-GB" b="1" dirty="0"/>
          </a:p>
          <a:p>
            <a:pPr marL="0" indent="0">
              <a:buNone/>
            </a:pPr>
            <a:endParaRPr lang="en-GB" dirty="0"/>
          </a:p>
          <a:p>
            <a:endParaRPr lang="en-GB" dirty="0"/>
          </a:p>
        </p:txBody>
      </p:sp>
      <p:sp>
        <p:nvSpPr>
          <p:cNvPr id="4" name="Rectangle 3">
            <a:extLst>
              <a:ext uri="{FF2B5EF4-FFF2-40B4-BE49-F238E27FC236}">
                <a16:creationId xmlns:a16="http://schemas.microsoft.com/office/drawing/2014/main" id="{7769BB3C-1503-4E58-B02A-D0FD44C0FD7D}"/>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Tree>
    <p:extLst>
      <p:ext uri="{BB962C8B-B14F-4D97-AF65-F5344CB8AC3E}">
        <p14:creationId xmlns:p14="http://schemas.microsoft.com/office/powerpoint/2010/main" val="218180781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6AB6B-E4D3-43F0-AAD7-421272A5EF5D}"/>
              </a:ext>
            </a:extLst>
          </p:cNvPr>
          <p:cNvSpPr>
            <a:spLocks noGrp="1"/>
          </p:cNvSpPr>
          <p:nvPr>
            <p:ph type="title"/>
          </p:nvPr>
        </p:nvSpPr>
        <p:spPr/>
        <p:txBody>
          <a:bodyPr/>
          <a:lstStyle/>
          <a:p>
            <a:r>
              <a:rPr lang="en-GB" cap="none" dirty="0"/>
              <a:t>Entity Screening Example </a:t>
            </a:r>
          </a:p>
        </p:txBody>
      </p:sp>
      <p:sp>
        <p:nvSpPr>
          <p:cNvPr id="3" name="Content Placeholder 2">
            <a:extLst>
              <a:ext uri="{FF2B5EF4-FFF2-40B4-BE49-F238E27FC236}">
                <a16:creationId xmlns:a16="http://schemas.microsoft.com/office/drawing/2014/main" id="{8D718BA0-AD52-40FB-A20E-D2156CDFABFF}"/>
              </a:ext>
            </a:extLst>
          </p:cNvPr>
          <p:cNvSpPr>
            <a:spLocks noGrp="1"/>
          </p:cNvSpPr>
          <p:nvPr>
            <p:ph sz="quarter" idx="13"/>
          </p:nvPr>
        </p:nvSpPr>
        <p:spPr>
          <a:xfrm>
            <a:off x="913774" y="2064327"/>
            <a:ext cx="10363826" cy="4087091"/>
          </a:xfrm>
        </p:spPr>
        <p:txBody>
          <a:bodyPr>
            <a:normAutofit/>
          </a:bodyPr>
          <a:lstStyle/>
          <a:p>
            <a:pPr marL="0" indent="0">
              <a:buNone/>
            </a:pPr>
            <a:r>
              <a:rPr lang="en-GB" sz="2800" cap="none" dirty="0"/>
              <a:t>Dex Int’l Ltd: Accuity compliance report pulled date – 05/08/2019</a:t>
            </a:r>
          </a:p>
          <a:p>
            <a:pPr lvl="1">
              <a:buClr>
                <a:srgbClr val="F97E03"/>
              </a:buClr>
              <a:buFont typeface="Wingdings" panose="05000000000000000000" pitchFamily="2" charset="2"/>
              <a:buChar char="§"/>
            </a:pPr>
            <a:r>
              <a:rPr lang="en-GB" sz="2600" cap="none" dirty="0"/>
              <a:t>No associated companies  found  </a:t>
            </a:r>
          </a:p>
          <a:p>
            <a:pPr lvl="1">
              <a:buClr>
                <a:srgbClr val="F97E03"/>
              </a:buClr>
              <a:buFont typeface="Wingdings" panose="05000000000000000000" pitchFamily="2" charset="2"/>
              <a:buChar char="§"/>
            </a:pPr>
            <a:r>
              <a:rPr lang="en-GB" sz="2600" cap="none" dirty="0"/>
              <a:t>No adverse media, No PEP association found</a:t>
            </a:r>
          </a:p>
          <a:p>
            <a:pPr lvl="1">
              <a:buClr>
                <a:srgbClr val="F97E03"/>
              </a:buClr>
              <a:buFont typeface="Wingdings" panose="05000000000000000000" pitchFamily="2" charset="2"/>
              <a:buChar char="§"/>
            </a:pPr>
            <a:r>
              <a:rPr lang="en-GB" sz="2600" cap="none" dirty="0"/>
              <a:t>Sanctions screening: Not listed</a:t>
            </a:r>
          </a:p>
          <a:p>
            <a:pPr lvl="1">
              <a:buClr>
                <a:srgbClr val="F97E03"/>
              </a:buClr>
              <a:buFont typeface="Wingdings" panose="05000000000000000000" pitchFamily="2" charset="2"/>
              <a:buChar char="§"/>
            </a:pPr>
            <a:r>
              <a:rPr lang="en-GB" sz="2600" cap="none" dirty="0"/>
              <a:t>Google search: No adverse media found</a:t>
            </a:r>
          </a:p>
          <a:p>
            <a:pPr lvl="1">
              <a:buClr>
                <a:srgbClr val="F97E03"/>
              </a:buClr>
              <a:buFont typeface="Wingdings" panose="05000000000000000000" pitchFamily="2" charset="2"/>
              <a:buChar char="§"/>
            </a:pPr>
            <a:r>
              <a:rPr lang="en-GB" sz="2600" cap="none" dirty="0"/>
              <a:t>*Registered business address: Confirmed on Google Maps</a:t>
            </a:r>
          </a:p>
          <a:p>
            <a:endParaRPr lang="en-GB" dirty="0"/>
          </a:p>
        </p:txBody>
      </p:sp>
      <p:sp>
        <p:nvSpPr>
          <p:cNvPr id="4" name="Rectangle 3">
            <a:extLst>
              <a:ext uri="{FF2B5EF4-FFF2-40B4-BE49-F238E27FC236}">
                <a16:creationId xmlns:a16="http://schemas.microsoft.com/office/drawing/2014/main" id="{5D37CBC7-141C-4E9A-A7B7-FE99F8596A28}"/>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Tree>
    <p:extLst>
      <p:ext uri="{BB962C8B-B14F-4D97-AF65-F5344CB8AC3E}">
        <p14:creationId xmlns:p14="http://schemas.microsoft.com/office/powerpoint/2010/main" val="210268715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45746-64F2-44F4-B091-FF9CD05D97E3}"/>
              </a:ext>
            </a:extLst>
          </p:cNvPr>
          <p:cNvSpPr>
            <a:spLocks noGrp="1"/>
          </p:cNvSpPr>
          <p:nvPr>
            <p:ph type="title"/>
          </p:nvPr>
        </p:nvSpPr>
        <p:spPr/>
        <p:txBody>
          <a:bodyPr/>
          <a:lstStyle/>
          <a:p>
            <a:r>
              <a:rPr lang="en-GB" cap="none" dirty="0"/>
              <a:t>Exercise 2 – Case Study</a:t>
            </a:r>
          </a:p>
        </p:txBody>
      </p:sp>
      <p:sp>
        <p:nvSpPr>
          <p:cNvPr id="3" name="Content Placeholder 2">
            <a:extLst>
              <a:ext uri="{FF2B5EF4-FFF2-40B4-BE49-F238E27FC236}">
                <a16:creationId xmlns:a16="http://schemas.microsoft.com/office/drawing/2014/main" id="{178BAE18-F011-414B-8CD9-1DF325161DD3}"/>
              </a:ext>
            </a:extLst>
          </p:cNvPr>
          <p:cNvSpPr>
            <a:spLocks noGrp="1"/>
          </p:cNvSpPr>
          <p:nvPr>
            <p:ph sz="quarter" idx="13"/>
          </p:nvPr>
        </p:nvSpPr>
        <p:spPr/>
        <p:txBody>
          <a:bodyPr/>
          <a:lstStyle/>
          <a:p>
            <a:r>
              <a:rPr lang="en-GB" cap="none" dirty="0"/>
              <a:t>Group Exercise – 5 groups (for 30mins)</a:t>
            </a:r>
          </a:p>
          <a:p>
            <a:r>
              <a:rPr lang="en-GB" cap="none" dirty="0"/>
              <a:t>5mins for Debrief Sessions (Group to choose a leader to debrief)</a:t>
            </a:r>
          </a:p>
          <a:p>
            <a:pPr marL="0" indent="0">
              <a:buNone/>
            </a:pPr>
            <a:r>
              <a:rPr lang="en-GB" cap="none" dirty="0"/>
              <a:t> </a:t>
            </a:r>
          </a:p>
        </p:txBody>
      </p:sp>
      <p:sp>
        <p:nvSpPr>
          <p:cNvPr id="4" name="Rectangle 3">
            <a:extLst>
              <a:ext uri="{FF2B5EF4-FFF2-40B4-BE49-F238E27FC236}">
                <a16:creationId xmlns:a16="http://schemas.microsoft.com/office/drawing/2014/main" id="{5459ED0F-E4AE-461A-83DA-8FB1C64C965E}"/>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Tree>
    <p:extLst>
      <p:ext uri="{BB962C8B-B14F-4D97-AF65-F5344CB8AC3E}">
        <p14:creationId xmlns:p14="http://schemas.microsoft.com/office/powerpoint/2010/main" val="185859478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A large building&#10;&#10;Description automatically generated">
            <a:extLst>
              <a:ext uri="{FF2B5EF4-FFF2-40B4-BE49-F238E27FC236}">
                <a16:creationId xmlns:a16="http://schemas.microsoft.com/office/drawing/2014/main" id="{9311426C-DF38-40F5-A903-32DB773924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7999"/>
          </a:xfrm>
          <a:prstGeom prst="rect">
            <a:avLst/>
          </a:prstGeom>
        </p:spPr>
      </p:pic>
      <p:sp>
        <p:nvSpPr>
          <p:cNvPr id="7" name="TextBox 6">
            <a:extLst>
              <a:ext uri="{FF2B5EF4-FFF2-40B4-BE49-F238E27FC236}">
                <a16:creationId xmlns:a16="http://schemas.microsoft.com/office/drawing/2014/main" id="{A2D79131-C454-4EEC-80E3-6637A6CB3427}"/>
              </a:ext>
            </a:extLst>
          </p:cNvPr>
          <p:cNvSpPr txBox="1"/>
          <p:nvPr/>
        </p:nvSpPr>
        <p:spPr>
          <a:xfrm>
            <a:off x="409575" y="581025"/>
            <a:ext cx="5238749" cy="1446550"/>
          </a:xfrm>
          <a:prstGeom prst="rect">
            <a:avLst/>
          </a:prstGeom>
          <a:solidFill>
            <a:schemeClr val="bg2"/>
          </a:solidFill>
        </p:spPr>
        <p:txBody>
          <a:bodyPr wrap="square" rtlCol="0">
            <a:spAutoFit/>
          </a:bodyPr>
          <a:lstStyle/>
          <a:p>
            <a:pPr lvl="0"/>
            <a:r>
              <a:rPr lang="en-GB" sz="3200" dirty="0"/>
              <a:t>Session 4 </a:t>
            </a:r>
          </a:p>
          <a:p>
            <a:pPr lvl="0"/>
            <a:r>
              <a:rPr lang="en-GB" sz="2800" dirty="0"/>
              <a:t>Investigative Customer Due Diligence; Good Practice Tips</a:t>
            </a:r>
          </a:p>
        </p:txBody>
      </p:sp>
    </p:spTree>
    <p:extLst>
      <p:ext uri="{BB962C8B-B14F-4D97-AF65-F5344CB8AC3E}">
        <p14:creationId xmlns:p14="http://schemas.microsoft.com/office/powerpoint/2010/main" val="336301663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36986-F072-4CFF-98A4-3A23BB43AE69}"/>
              </a:ext>
            </a:extLst>
          </p:cNvPr>
          <p:cNvSpPr>
            <a:spLocks noGrp="1"/>
          </p:cNvSpPr>
          <p:nvPr>
            <p:ph type="title"/>
          </p:nvPr>
        </p:nvSpPr>
        <p:spPr/>
        <p:txBody>
          <a:bodyPr>
            <a:normAutofit/>
          </a:bodyPr>
          <a:lstStyle/>
          <a:p>
            <a:pPr lvl="0"/>
            <a:r>
              <a:rPr lang="en-GB" sz="3200" cap="none" dirty="0"/>
              <a:t>Session 4 - Good Practice Tips</a:t>
            </a:r>
          </a:p>
        </p:txBody>
      </p:sp>
      <p:sp>
        <p:nvSpPr>
          <p:cNvPr id="3" name="Content Placeholder 2">
            <a:extLst>
              <a:ext uri="{FF2B5EF4-FFF2-40B4-BE49-F238E27FC236}">
                <a16:creationId xmlns:a16="http://schemas.microsoft.com/office/drawing/2014/main" id="{4A3222D5-C74B-4C52-88A2-54C8D5DF7070}"/>
              </a:ext>
            </a:extLst>
          </p:cNvPr>
          <p:cNvSpPr>
            <a:spLocks noGrp="1"/>
          </p:cNvSpPr>
          <p:nvPr>
            <p:ph sz="quarter" idx="13"/>
          </p:nvPr>
        </p:nvSpPr>
        <p:spPr/>
        <p:txBody>
          <a:bodyPr>
            <a:normAutofit/>
          </a:bodyPr>
          <a:lstStyle/>
          <a:p>
            <a:r>
              <a:rPr lang="en-GB" cap="none" dirty="0"/>
              <a:t>For the final session of the day, we have a group exercise and we will also consider some top tips for conducting and maintain effective AML customer due diligence. </a:t>
            </a:r>
          </a:p>
          <a:p>
            <a:r>
              <a:rPr lang="en-GB" cap="none" dirty="0"/>
              <a:t>Remember – there is information for you to refer to the Appendices</a:t>
            </a:r>
          </a:p>
        </p:txBody>
      </p:sp>
      <p:sp>
        <p:nvSpPr>
          <p:cNvPr id="4" name="Rectangle 3">
            <a:extLst>
              <a:ext uri="{FF2B5EF4-FFF2-40B4-BE49-F238E27FC236}">
                <a16:creationId xmlns:a16="http://schemas.microsoft.com/office/drawing/2014/main" id="{72C08C06-F296-47CE-9439-DCA83FE6D993}"/>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a:ln>
                  <a:noFill/>
                </a:ln>
                <a:solidFill>
                  <a:prstClr val="white"/>
                </a:solidFill>
                <a:effectLst/>
                <a:uLnTx/>
                <a:uFillTx/>
                <a:latin typeface="AR BERKLEY" panose="02000000000000000000" pitchFamily="2" charset="0"/>
                <a:ea typeface="+mn-ea"/>
                <a:cs typeface="+mn-cs"/>
              </a:rPr>
              <a:t>Passionate About Compliance</a:t>
            </a:r>
            <a:endPar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endParaRPr>
          </a:p>
        </p:txBody>
      </p:sp>
    </p:spTree>
    <p:extLst>
      <p:ext uri="{BB962C8B-B14F-4D97-AF65-F5344CB8AC3E}">
        <p14:creationId xmlns:p14="http://schemas.microsoft.com/office/powerpoint/2010/main" val="204236747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36986-F072-4CFF-98A4-3A23BB43AE69}"/>
              </a:ext>
            </a:extLst>
          </p:cNvPr>
          <p:cNvSpPr>
            <a:spLocks noGrp="1"/>
          </p:cNvSpPr>
          <p:nvPr>
            <p:ph type="title"/>
          </p:nvPr>
        </p:nvSpPr>
        <p:spPr>
          <a:xfrm>
            <a:off x="913775" y="618517"/>
            <a:ext cx="10364451" cy="1162123"/>
          </a:xfrm>
        </p:spPr>
        <p:txBody>
          <a:bodyPr>
            <a:normAutofit/>
          </a:bodyPr>
          <a:lstStyle/>
          <a:p>
            <a:pPr lvl="0"/>
            <a:r>
              <a:rPr lang="en-GB" cap="none" dirty="0"/>
              <a:t>Session 4: Tips on Good Practice </a:t>
            </a:r>
          </a:p>
        </p:txBody>
      </p:sp>
      <p:sp>
        <p:nvSpPr>
          <p:cNvPr id="3" name="Content Placeholder 2">
            <a:extLst>
              <a:ext uri="{FF2B5EF4-FFF2-40B4-BE49-F238E27FC236}">
                <a16:creationId xmlns:a16="http://schemas.microsoft.com/office/drawing/2014/main" id="{4A3222D5-C74B-4C52-88A2-54C8D5DF7070}"/>
              </a:ext>
            </a:extLst>
          </p:cNvPr>
          <p:cNvSpPr>
            <a:spLocks noGrp="1"/>
          </p:cNvSpPr>
          <p:nvPr>
            <p:ph sz="quarter" idx="13"/>
          </p:nvPr>
        </p:nvSpPr>
        <p:spPr>
          <a:xfrm>
            <a:off x="913774" y="1780640"/>
            <a:ext cx="10363826" cy="4010559"/>
          </a:xfrm>
        </p:spPr>
        <p:txBody>
          <a:bodyPr>
            <a:normAutofit/>
          </a:bodyPr>
          <a:lstStyle/>
          <a:p>
            <a:pPr>
              <a:buClr>
                <a:srgbClr val="F97E03"/>
              </a:buClr>
              <a:buFont typeface="Wingdings" panose="05000000000000000000" pitchFamily="2" charset="2"/>
              <a:buChar char="§"/>
            </a:pPr>
            <a:r>
              <a:rPr lang="en-GB" sz="2800" cap="none" dirty="0"/>
              <a:t>For the final session of the day, we have a group exercise and we will also consider some top tips for conducting and maintaining effective AML customer due diligence. </a:t>
            </a:r>
          </a:p>
          <a:p>
            <a:pPr marL="0" indent="0">
              <a:buClr>
                <a:srgbClr val="F97E03"/>
              </a:buClr>
              <a:buNone/>
            </a:pPr>
            <a:endParaRPr lang="en-GB" sz="2800" cap="none" dirty="0"/>
          </a:p>
        </p:txBody>
      </p:sp>
      <p:sp>
        <p:nvSpPr>
          <p:cNvPr id="4" name="Rectangle 3">
            <a:extLst>
              <a:ext uri="{FF2B5EF4-FFF2-40B4-BE49-F238E27FC236}">
                <a16:creationId xmlns:a16="http://schemas.microsoft.com/office/drawing/2014/main" id="{72C08C06-F296-47CE-9439-DCA83FE6D993}"/>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Tree>
    <p:extLst>
      <p:ext uri="{BB962C8B-B14F-4D97-AF65-F5344CB8AC3E}">
        <p14:creationId xmlns:p14="http://schemas.microsoft.com/office/powerpoint/2010/main" val="404653242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8B73D-06C5-4372-851C-EC88C7604F16}"/>
              </a:ext>
            </a:extLst>
          </p:cNvPr>
          <p:cNvSpPr>
            <a:spLocks noGrp="1"/>
          </p:cNvSpPr>
          <p:nvPr>
            <p:ph type="title"/>
          </p:nvPr>
        </p:nvSpPr>
        <p:spPr>
          <a:xfrm>
            <a:off x="1228725" y="618518"/>
            <a:ext cx="8220075" cy="610207"/>
          </a:xfrm>
          <a:ln>
            <a:solidFill>
              <a:srgbClr val="F97E03"/>
            </a:solidFill>
          </a:ln>
        </p:spPr>
        <p:txBody>
          <a:bodyPr>
            <a:normAutofit fontScale="90000"/>
          </a:bodyPr>
          <a:lstStyle/>
          <a:p>
            <a:r>
              <a:rPr lang="en-GB" cap="none" dirty="0"/>
              <a:t>*Group Exercise 3- Gap Analysis</a:t>
            </a:r>
          </a:p>
        </p:txBody>
      </p:sp>
      <p:sp>
        <p:nvSpPr>
          <p:cNvPr id="3" name="Content Placeholder 2">
            <a:extLst>
              <a:ext uri="{FF2B5EF4-FFF2-40B4-BE49-F238E27FC236}">
                <a16:creationId xmlns:a16="http://schemas.microsoft.com/office/drawing/2014/main" id="{AC80A6D2-66B5-404D-A792-9AA693577EA1}"/>
              </a:ext>
            </a:extLst>
          </p:cNvPr>
          <p:cNvSpPr>
            <a:spLocks noGrp="1"/>
          </p:cNvSpPr>
          <p:nvPr>
            <p:ph sz="quarter" idx="13"/>
          </p:nvPr>
        </p:nvSpPr>
        <p:spPr>
          <a:xfrm>
            <a:off x="913776" y="1593273"/>
            <a:ext cx="10364450" cy="4641272"/>
          </a:xfrm>
        </p:spPr>
        <p:txBody>
          <a:bodyPr>
            <a:normAutofit/>
          </a:bodyPr>
          <a:lstStyle/>
          <a:p>
            <a:pPr>
              <a:buClr>
                <a:srgbClr val="F97E03"/>
              </a:buClr>
              <a:buFont typeface="Wingdings" panose="05000000000000000000" pitchFamily="2" charset="2"/>
              <a:buChar char="§"/>
            </a:pPr>
            <a:r>
              <a:rPr lang="en-GB" sz="2600" cap="none" dirty="0"/>
              <a:t>Conduct a gap analysis on the client’s file noting;</a:t>
            </a:r>
          </a:p>
          <a:p>
            <a:pPr marL="457200" lvl="1" indent="0">
              <a:buClr>
                <a:srgbClr val="F97E03"/>
              </a:buClr>
              <a:buNone/>
            </a:pPr>
            <a:r>
              <a:rPr lang="en-GB" sz="2400" cap="none" dirty="0"/>
              <a:t>1. Any new regulatory obligation that needs to be supported.</a:t>
            </a:r>
          </a:p>
          <a:p>
            <a:pPr marL="457200" lvl="1" indent="0">
              <a:buClr>
                <a:srgbClr val="F97E03"/>
              </a:buClr>
              <a:buNone/>
            </a:pPr>
            <a:r>
              <a:rPr lang="en-GB" sz="2400" cap="none" dirty="0"/>
              <a:t>2. Missing/incomplete data/document on an existing client’s files. </a:t>
            </a:r>
          </a:p>
          <a:p>
            <a:pPr>
              <a:buClr>
                <a:srgbClr val="F97E03"/>
              </a:buClr>
              <a:buFont typeface="Wingdings" panose="05000000000000000000" pitchFamily="2" charset="2"/>
              <a:buChar char="§"/>
            </a:pPr>
            <a:r>
              <a:rPr lang="en-GB" sz="2600" cap="none" dirty="0"/>
              <a:t>Conduct an AML Customer Due Diligence review on an existing Money Service Business. </a:t>
            </a:r>
          </a:p>
          <a:p>
            <a:pPr>
              <a:buClr>
                <a:srgbClr val="F97E03"/>
              </a:buClr>
              <a:buFont typeface="Wingdings" panose="05000000000000000000" pitchFamily="2" charset="2"/>
              <a:buChar char="§"/>
            </a:pPr>
            <a:r>
              <a:rPr lang="en-GB" sz="2600" cap="none" dirty="0"/>
              <a:t>Structure the review to cover all the Key Components of the AML Customer Due Diligence discussed.</a:t>
            </a:r>
          </a:p>
          <a:p>
            <a:pPr>
              <a:buClr>
                <a:srgbClr val="F97E03"/>
              </a:buClr>
              <a:buFont typeface="Wingdings" panose="05000000000000000000" pitchFamily="2" charset="2"/>
              <a:buChar char="§"/>
            </a:pPr>
            <a:r>
              <a:rPr lang="en-GB" sz="2600" cap="none" dirty="0"/>
              <a:t>Prepare a short briefing to share with the other groups.</a:t>
            </a:r>
          </a:p>
          <a:p>
            <a:pPr>
              <a:buClr>
                <a:srgbClr val="F97E03"/>
              </a:buClr>
              <a:buFont typeface="Wingdings" panose="05000000000000000000" pitchFamily="2" charset="2"/>
              <a:buChar char="§"/>
            </a:pPr>
            <a:r>
              <a:rPr lang="en-GB" sz="2600" cap="none" dirty="0"/>
              <a:t>You have 30mins to complete the exercise.</a:t>
            </a:r>
          </a:p>
          <a:p>
            <a:endParaRPr lang="en-GB" cap="none" dirty="0"/>
          </a:p>
          <a:p>
            <a:endParaRPr lang="en-GB" cap="none" dirty="0"/>
          </a:p>
          <a:p>
            <a:endParaRPr lang="en-GB" cap="none" dirty="0"/>
          </a:p>
        </p:txBody>
      </p:sp>
      <p:sp>
        <p:nvSpPr>
          <p:cNvPr id="4" name="Rectangle 3">
            <a:extLst>
              <a:ext uri="{FF2B5EF4-FFF2-40B4-BE49-F238E27FC236}">
                <a16:creationId xmlns:a16="http://schemas.microsoft.com/office/drawing/2014/main" id="{225A5CEE-61BE-4488-B2D2-BBD8378023E0}"/>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Tree>
    <p:extLst>
      <p:ext uri="{BB962C8B-B14F-4D97-AF65-F5344CB8AC3E}">
        <p14:creationId xmlns:p14="http://schemas.microsoft.com/office/powerpoint/2010/main" val="37949711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9B699-5484-41D9-8AE8-D67EC3A8C504}"/>
              </a:ext>
            </a:extLst>
          </p:cNvPr>
          <p:cNvSpPr>
            <a:spLocks noGrp="1"/>
          </p:cNvSpPr>
          <p:nvPr>
            <p:ph type="title"/>
          </p:nvPr>
        </p:nvSpPr>
        <p:spPr>
          <a:xfrm>
            <a:off x="2066925" y="618517"/>
            <a:ext cx="7419975" cy="734033"/>
          </a:xfrm>
          <a:ln>
            <a:solidFill>
              <a:srgbClr val="F97E03"/>
            </a:solidFill>
          </a:ln>
        </p:spPr>
        <p:txBody>
          <a:bodyPr/>
          <a:lstStyle/>
          <a:p>
            <a:r>
              <a:rPr lang="en-GB" cap="none" dirty="0"/>
              <a:t>Good Practices Tips</a:t>
            </a:r>
          </a:p>
        </p:txBody>
      </p:sp>
      <p:sp>
        <p:nvSpPr>
          <p:cNvPr id="3" name="Content Placeholder 2">
            <a:extLst>
              <a:ext uri="{FF2B5EF4-FFF2-40B4-BE49-F238E27FC236}">
                <a16:creationId xmlns:a16="http://schemas.microsoft.com/office/drawing/2014/main" id="{33F72014-64A8-44F0-A1BD-A94005732284}"/>
              </a:ext>
            </a:extLst>
          </p:cNvPr>
          <p:cNvSpPr>
            <a:spLocks noGrp="1"/>
          </p:cNvSpPr>
          <p:nvPr>
            <p:ph sz="quarter" idx="13"/>
          </p:nvPr>
        </p:nvSpPr>
        <p:spPr>
          <a:xfrm>
            <a:off x="913774" y="1676400"/>
            <a:ext cx="10363826" cy="4114799"/>
          </a:xfrm>
        </p:spPr>
        <p:txBody>
          <a:bodyPr>
            <a:normAutofit/>
          </a:bodyPr>
          <a:lstStyle/>
          <a:p>
            <a:pPr>
              <a:buClr>
                <a:srgbClr val="F97E03"/>
              </a:buClr>
              <a:buFont typeface="Wingdings" panose="05000000000000000000" pitchFamily="2" charset="2"/>
              <a:buChar char="§"/>
            </a:pPr>
            <a:r>
              <a:rPr lang="en-GB" sz="2400" b="1" cap="none" dirty="0"/>
              <a:t>Comprehensive</a:t>
            </a:r>
            <a:r>
              <a:rPr lang="en-GB" sz="2400" cap="none" dirty="0"/>
              <a:t> – designed to address all customer types, products and business lines.</a:t>
            </a:r>
          </a:p>
          <a:p>
            <a:pPr>
              <a:buClr>
                <a:srgbClr val="F97E03"/>
              </a:buClr>
              <a:buFont typeface="Wingdings" panose="05000000000000000000" pitchFamily="2" charset="2"/>
              <a:buChar char="§"/>
            </a:pPr>
            <a:r>
              <a:rPr lang="en-GB" sz="2400" b="1" cap="none" dirty="0"/>
              <a:t>Consistency</a:t>
            </a:r>
            <a:r>
              <a:rPr lang="en-GB" sz="2400" cap="none" dirty="0"/>
              <a:t> – data standards in terms information/data collected, due diligence screenings and analysing the information/data obtained and risk scoring.</a:t>
            </a:r>
          </a:p>
          <a:p>
            <a:pPr>
              <a:buClr>
                <a:srgbClr val="F97E03"/>
              </a:buClr>
              <a:buFont typeface="Wingdings" panose="05000000000000000000" pitchFamily="2" charset="2"/>
              <a:buChar char="§"/>
            </a:pPr>
            <a:r>
              <a:rPr lang="en-GB" sz="2400" b="1" cap="none" dirty="0"/>
              <a:t>Detailed</a:t>
            </a:r>
            <a:r>
              <a:rPr lang="en-GB" sz="2400" cap="none" dirty="0"/>
              <a:t> – adequate, clear and thorough, avoid ambiguities. Must be sufficient to facilitate independent ongoing transaction monitoring.</a:t>
            </a:r>
          </a:p>
          <a:p>
            <a:pPr>
              <a:buClr>
                <a:srgbClr val="F97E03"/>
              </a:buClr>
              <a:buFont typeface="Wingdings" panose="05000000000000000000" pitchFamily="2" charset="2"/>
              <a:buChar char="§"/>
            </a:pPr>
            <a:r>
              <a:rPr lang="en-GB" sz="2400" b="1" cap="none" dirty="0"/>
              <a:t>Quality focused </a:t>
            </a:r>
            <a:r>
              <a:rPr lang="en-GB" sz="2400" cap="none" dirty="0"/>
              <a:t>– ensure information collected is accurate, relevant and up-to-date. </a:t>
            </a:r>
          </a:p>
        </p:txBody>
      </p:sp>
      <p:sp>
        <p:nvSpPr>
          <p:cNvPr id="6" name="Rectangle 5">
            <a:extLst>
              <a:ext uri="{FF2B5EF4-FFF2-40B4-BE49-F238E27FC236}">
                <a16:creationId xmlns:a16="http://schemas.microsoft.com/office/drawing/2014/main" id="{D2F5458A-D35F-49F0-982E-83B8471086FE}"/>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Tree>
    <p:extLst>
      <p:ext uri="{BB962C8B-B14F-4D97-AF65-F5344CB8AC3E}">
        <p14:creationId xmlns:p14="http://schemas.microsoft.com/office/powerpoint/2010/main" val="87699400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46973-2FD4-42A9-BC5B-D3AF1F299B32}"/>
              </a:ext>
            </a:extLst>
          </p:cNvPr>
          <p:cNvSpPr>
            <a:spLocks noGrp="1"/>
          </p:cNvSpPr>
          <p:nvPr>
            <p:ph type="title"/>
          </p:nvPr>
        </p:nvSpPr>
        <p:spPr>
          <a:xfrm>
            <a:off x="1285874" y="285750"/>
            <a:ext cx="8953501" cy="813117"/>
          </a:xfrm>
          <a:ln>
            <a:solidFill>
              <a:srgbClr val="F97E03"/>
            </a:solidFill>
          </a:ln>
        </p:spPr>
        <p:txBody>
          <a:bodyPr>
            <a:normAutofit fontScale="90000"/>
          </a:bodyPr>
          <a:lstStyle/>
          <a:p>
            <a:r>
              <a:rPr lang="en-GB" cap="none" dirty="0"/>
              <a:t>Areas to Focus for Regulatory &amp; Audit Inspections</a:t>
            </a:r>
          </a:p>
        </p:txBody>
      </p:sp>
      <p:sp>
        <p:nvSpPr>
          <p:cNvPr id="3" name="Content Placeholder 2">
            <a:extLst>
              <a:ext uri="{FF2B5EF4-FFF2-40B4-BE49-F238E27FC236}">
                <a16:creationId xmlns:a16="http://schemas.microsoft.com/office/drawing/2014/main" id="{12A301BE-2CF1-4783-B368-5FF17F97847B}"/>
              </a:ext>
            </a:extLst>
          </p:cNvPr>
          <p:cNvSpPr>
            <a:spLocks noGrp="1"/>
          </p:cNvSpPr>
          <p:nvPr>
            <p:ph sz="quarter" idx="13"/>
          </p:nvPr>
        </p:nvSpPr>
        <p:spPr>
          <a:xfrm>
            <a:off x="913774" y="1620987"/>
            <a:ext cx="10363826" cy="4682836"/>
          </a:xfrm>
        </p:spPr>
        <p:txBody>
          <a:bodyPr>
            <a:noAutofit/>
          </a:bodyPr>
          <a:lstStyle/>
          <a:p>
            <a:pPr>
              <a:buClr>
                <a:srgbClr val="F97E03"/>
              </a:buClr>
              <a:buFont typeface="Wingdings" panose="05000000000000000000" pitchFamily="2" charset="2"/>
              <a:buChar char="§"/>
            </a:pPr>
            <a:r>
              <a:rPr lang="en-GB" sz="2400" cap="none" dirty="0"/>
              <a:t>Establish a clear hierarchy of independent verification option and guidelines to be adopted.</a:t>
            </a:r>
          </a:p>
          <a:p>
            <a:pPr>
              <a:buClr>
                <a:srgbClr val="F97E03"/>
              </a:buClr>
              <a:buFont typeface="Wingdings" panose="05000000000000000000" pitchFamily="2" charset="2"/>
              <a:buChar char="§"/>
            </a:pPr>
            <a:r>
              <a:rPr lang="en-GB" sz="2400" cap="none" dirty="0"/>
              <a:t>Implement a structure/process to manage and track overdue reviews (escalation procedures for managing overdue reviews).</a:t>
            </a:r>
          </a:p>
          <a:p>
            <a:pPr>
              <a:buClr>
                <a:srgbClr val="F97E03"/>
              </a:buClr>
              <a:buFont typeface="Wingdings" panose="05000000000000000000" pitchFamily="2" charset="2"/>
              <a:buChar char="§"/>
            </a:pPr>
            <a:r>
              <a:rPr lang="en-GB" sz="2400" cap="none" dirty="0"/>
              <a:t>Evidence all risk assessments and approval of reviews performed.</a:t>
            </a:r>
          </a:p>
          <a:p>
            <a:pPr>
              <a:buClr>
                <a:srgbClr val="F97E03"/>
              </a:buClr>
              <a:buFont typeface="Wingdings" panose="05000000000000000000" pitchFamily="2" charset="2"/>
              <a:buChar char="§"/>
            </a:pPr>
            <a:r>
              <a:rPr lang="en-GB" sz="2400" cap="none" dirty="0"/>
              <a:t>Ensure approvers are vigilant in their reviews &amp; evaluations to avoid inaccuracies and mis-classification of client’s risk ratings.</a:t>
            </a:r>
          </a:p>
          <a:p>
            <a:pPr>
              <a:buClr>
                <a:srgbClr val="F97E03"/>
              </a:buClr>
              <a:buFont typeface="Wingdings" panose="05000000000000000000" pitchFamily="2" charset="2"/>
              <a:buChar char="§"/>
            </a:pPr>
            <a:r>
              <a:rPr lang="en-GB" sz="2400" cap="none" dirty="0"/>
              <a:t>Ensure individuals approving the review of high-risk clients are senior (minimum is MLRO). </a:t>
            </a:r>
          </a:p>
        </p:txBody>
      </p:sp>
      <p:sp>
        <p:nvSpPr>
          <p:cNvPr id="5" name="Rectangle 4">
            <a:extLst>
              <a:ext uri="{FF2B5EF4-FFF2-40B4-BE49-F238E27FC236}">
                <a16:creationId xmlns:a16="http://schemas.microsoft.com/office/drawing/2014/main" id="{6D5B8891-3D36-4C5B-942C-6597364338DD}"/>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Tree>
    <p:extLst>
      <p:ext uri="{BB962C8B-B14F-4D97-AF65-F5344CB8AC3E}">
        <p14:creationId xmlns:p14="http://schemas.microsoft.com/office/powerpoint/2010/main" val="160412301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70F0B-A613-4B73-A754-BAC0B576AB9D}"/>
              </a:ext>
            </a:extLst>
          </p:cNvPr>
          <p:cNvSpPr>
            <a:spLocks noGrp="1"/>
          </p:cNvSpPr>
          <p:nvPr>
            <p:ph type="title"/>
          </p:nvPr>
        </p:nvSpPr>
        <p:spPr>
          <a:xfrm>
            <a:off x="1619250" y="219075"/>
            <a:ext cx="8658225" cy="1019175"/>
          </a:xfrm>
          <a:ln>
            <a:solidFill>
              <a:srgbClr val="F97E03"/>
            </a:solidFill>
          </a:ln>
        </p:spPr>
        <p:txBody>
          <a:bodyPr>
            <a:normAutofit/>
          </a:bodyPr>
          <a:lstStyle/>
          <a:p>
            <a:r>
              <a:rPr lang="en-GB" sz="3300" cap="none" dirty="0"/>
              <a:t>Areas to Focus for Regulatory &amp; Audit Inspections</a:t>
            </a:r>
          </a:p>
        </p:txBody>
      </p:sp>
      <p:sp>
        <p:nvSpPr>
          <p:cNvPr id="3" name="Content Placeholder 2">
            <a:extLst>
              <a:ext uri="{FF2B5EF4-FFF2-40B4-BE49-F238E27FC236}">
                <a16:creationId xmlns:a16="http://schemas.microsoft.com/office/drawing/2014/main" id="{E64F3880-5E03-4B51-BAF6-6856BC1DF897}"/>
              </a:ext>
            </a:extLst>
          </p:cNvPr>
          <p:cNvSpPr>
            <a:spLocks noGrp="1"/>
          </p:cNvSpPr>
          <p:nvPr>
            <p:ph sz="quarter" idx="13"/>
          </p:nvPr>
        </p:nvSpPr>
        <p:spPr>
          <a:xfrm>
            <a:off x="913774" y="1607128"/>
            <a:ext cx="10363826" cy="4641272"/>
          </a:xfrm>
        </p:spPr>
        <p:txBody>
          <a:bodyPr>
            <a:normAutofit/>
          </a:bodyPr>
          <a:lstStyle/>
          <a:p>
            <a:pPr>
              <a:buClr>
                <a:srgbClr val="F97E03"/>
              </a:buClr>
              <a:buFont typeface="Wingdings" panose="05000000000000000000" pitchFamily="2" charset="2"/>
              <a:buChar char="§"/>
            </a:pPr>
            <a:r>
              <a:rPr lang="en-GB" sz="2400" cap="none" dirty="0"/>
              <a:t>Set internal timelines for escalation of long-over-due  deficiencies or outstanding reviews to senior managements attention.</a:t>
            </a:r>
          </a:p>
          <a:p>
            <a:pPr>
              <a:buClr>
                <a:srgbClr val="F97E03"/>
              </a:buClr>
              <a:buFont typeface="Wingdings" panose="05000000000000000000" pitchFamily="2" charset="2"/>
              <a:buChar char="§"/>
            </a:pPr>
            <a:r>
              <a:rPr lang="en-GB" sz="2400" cap="none" dirty="0"/>
              <a:t>Ensure all accounts with outstanding KYC-related documents are subject to some supervision or restriction on outgoing transfers. </a:t>
            </a:r>
          </a:p>
          <a:p>
            <a:pPr>
              <a:buClr>
                <a:srgbClr val="F97E03"/>
              </a:buClr>
              <a:buFont typeface="Wingdings" panose="05000000000000000000" pitchFamily="2" charset="2"/>
              <a:buChar char="§"/>
            </a:pPr>
            <a:r>
              <a:rPr lang="en-GB" sz="2400" cap="none" dirty="0"/>
              <a:t>Ensure your records evidence all the concrete actions taken to manage the level of KYC document deficiencies. (including terminations of business relations where necessary. </a:t>
            </a:r>
          </a:p>
          <a:p>
            <a:pPr>
              <a:buClr>
                <a:srgbClr val="F97E03"/>
              </a:buClr>
              <a:buFont typeface="Wingdings" panose="05000000000000000000" pitchFamily="2" charset="2"/>
              <a:buChar char="§"/>
            </a:pPr>
            <a:r>
              <a:rPr lang="en-GB" sz="2400" cap="none" dirty="0"/>
              <a:t>Evidenced reasons for prolonged outstandings must be documented and follow-up actions must be taken to ensure prompt rectification.</a:t>
            </a:r>
          </a:p>
          <a:p>
            <a:pPr>
              <a:buClr>
                <a:srgbClr val="F97E03"/>
              </a:buClr>
              <a:buFont typeface="Wingdings" panose="05000000000000000000" pitchFamily="2" charset="2"/>
              <a:buChar char="§"/>
            </a:pPr>
            <a:r>
              <a:rPr lang="en-GB" sz="2400" cap="none" dirty="0"/>
              <a:t>Ensure all relevant repositories have been updated with the KYC data.   </a:t>
            </a:r>
          </a:p>
          <a:p>
            <a:endParaRPr lang="en-GB" dirty="0"/>
          </a:p>
        </p:txBody>
      </p:sp>
      <p:sp>
        <p:nvSpPr>
          <p:cNvPr id="5" name="Rectangle 4">
            <a:extLst>
              <a:ext uri="{FF2B5EF4-FFF2-40B4-BE49-F238E27FC236}">
                <a16:creationId xmlns:a16="http://schemas.microsoft.com/office/drawing/2014/main" id="{E9DB022B-A10E-4978-A963-350AD0A75225}"/>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Tree>
    <p:extLst>
      <p:ext uri="{BB962C8B-B14F-4D97-AF65-F5344CB8AC3E}">
        <p14:creationId xmlns:p14="http://schemas.microsoft.com/office/powerpoint/2010/main" val="1370636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DA8F926-8325-4A9E-9E49-FEDCB03B2E24}"/>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badi" panose="020B0604020202020204" pitchFamily="34" charset="0"/>
              </a:rPr>
              <a:t>Opsel</a:t>
            </a:r>
            <a:r>
              <a:rPr lang="en-US" dirty="0"/>
              <a:t>  </a:t>
            </a:r>
            <a:r>
              <a:rPr lang="en-US" sz="1600" dirty="0">
                <a:latin typeface="AR BERKLEY" panose="02000000000000000000" pitchFamily="2" charset="0"/>
              </a:rPr>
              <a:t>Passionate About Compliance</a:t>
            </a:r>
          </a:p>
        </p:txBody>
      </p:sp>
      <p:pic>
        <p:nvPicPr>
          <p:cNvPr id="8" name="Picture 7" descr="A person wearing a suit and tie&#10;&#10;Description automatically generated">
            <a:extLst>
              <a:ext uri="{FF2B5EF4-FFF2-40B4-BE49-F238E27FC236}">
                <a16:creationId xmlns:a16="http://schemas.microsoft.com/office/drawing/2014/main" id="{E3998585-D514-49EE-A81F-D1DE8D8A34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3080" y="1743075"/>
            <a:ext cx="5800869" cy="3371850"/>
          </a:xfrm>
          <a:prstGeom prst="rect">
            <a:avLst/>
          </a:prstGeom>
        </p:spPr>
      </p:pic>
      <p:sp>
        <p:nvSpPr>
          <p:cNvPr id="9" name="TextBox 8">
            <a:extLst>
              <a:ext uri="{FF2B5EF4-FFF2-40B4-BE49-F238E27FC236}">
                <a16:creationId xmlns:a16="http://schemas.microsoft.com/office/drawing/2014/main" id="{C9413FD0-CD06-4060-8E0A-B148C9235797}"/>
              </a:ext>
            </a:extLst>
          </p:cNvPr>
          <p:cNvSpPr txBox="1"/>
          <p:nvPr/>
        </p:nvSpPr>
        <p:spPr>
          <a:xfrm>
            <a:off x="2228850" y="419100"/>
            <a:ext cx="7734300" cy="584775"/>
          </a:xfrm>
          <a:prstGeom prst="rect">
            <a:avLst/>
          </a:prstGeom>
          <a:noFill/>
        </p:spPr>
        <p:txBody>
          <a:bodyPr wrap="square" rtlCol="0">
            <a:spAutoFit/>
          </a:bodyPr>
          <a:lstStyle/>
          <a:p>
            <a:pPr algn="ctr"/>
            <a:r>
              <a:rPr lang="en-GB" dirty="0"/>
              <a:t> </a:t>
            </a:r>
            <a:r>
              <a:rPr lang="en-GB" sz="3200" dirty="0"/>
              <a:t>The Regulatory Landscape</a:t>
            </a:r>
          </a:p>
        </p:txBody>
      </p:sp>
      <p:sp>
        <p:nvSpPr>
          <p:cNvPr id="10" name="TextBox 9">
            <a:extLst>
              <a:ext uri="{FF2B5EF4-FFF2-40B4-BE49-F238E27FC236}">
                <a16:creationId xmlns:a16="http://schemas.microsoft.com/office/drawing/2014/main" id="{5FC4C183-98F6-492E-9F84-97567ABB6847}"/>
              </a:ext>
            </a:extLst>
          </p:cNvPr>
          <p:cNvSpPr txBox="1"/>
          <p:nvPr/>
        </p:nvSpPr>
        <p:spPr>
          <a:xfrm>
            <a:off x="1195754" y="5584874"/>
            <a:ext cx="10241280" cy="738664"/>
          </a:xfrm>
          <a:prstGeom prst="rect">
            <a:avLst/>
          </a:prstGeom>
          <a:noFill/>
        </p:spPr>
        <p:txBody>
          <a:bodyPr wrap="square" rtlCol="0">
            <a:spAutoFit/>
          </a:bodyPr>
          <a:lstStyle/>
          <a:p>
            <a:pPr algn="ctr"/>
            <a:r>
              <a:rPr lang="en-GB" sz="2400" dirty="0"/>
              <a:t>The number of Regulatory Enforcements &amp; Inspections continues to increase</a:t>
            </a:r>
          </a:p>
          <a:p>
            <a:endParaRPr lang="en-GB" dirty="0"/>
          </a:p>
        </p:txBody>
      </p:sp>
    </p:spTree>
    <p:extLst>
      <p:ext uri="{BB962C8B-B14F-4D97-AF65-F5344CB8AC3E}">
        <p14:creationId xmlns:p14="http://schemas.microsoft.com/office/powerpoint/2010/main" val="88365526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2F2E8-E6E4-4BD9-B0A7-A75E7D163077}"/>
              </a:ext>
            </a:extLst>
          </p:cNvPr>
          <p:cNvSpPr>
            <a:spLocks noGrp="1"/>
          </p:cNvSpPr>
          <p:nvPr>
            <p:ph type="title"/>
          </p:nvPr>
        </p:nvSpPr>
        <p:spPr>
          <a:xfrm>
            <a:off x="913774" y="375668"/>
            <a:ext cx="10364451" cy="1113301"/>
          </a:xfrm>
        </p:spPr>
        <p:txBody>
          <a:bodyPr/>
          <a:lstStyle/>
          <a:p>
            <a:r>
              <a:rPr lang="en-GB" b="1" cap="none" dirty="0"/>
              <a:t>Key Points to Note </a:t>
            </a:r>
            <a:endParaRPr lang="en-GB" cap="none" dirty="0"/>
          </a:p>
        </p:txBody>
      </p:sp>
      <p:sp>
        <p:nvSpPr>
          <p:cNvPr id="3" name="Content Placeholder 2">
            <a:extLst>
              <a:ext uri="{FF2B5EF4-FFF2-40B4-BE49-F238E27FC236}">
                <a16:creationId xmlns:a16="http://schemas.microsoft.com/office/drawing/2014/main" id="{C5B14129-CB53-4856-AC86-64CEF0F6DB68}"/>
              </a:ext>
            </a:extLst>
          </p:cNvPr>
          <p:cNvSpPr>
            <a:spLocks noGrp="1"/>
          </p:cNvSpPr>
          <p:nvPr>
            <p:ph sz="quarter" idx="13"/>
          </p:nvPr>
        </p:nvSpPr>
        <p:spPr>
          <a:xfrm>
            <a:off x="913774" y="1551709"/>
            <a:ext cx="7278351" cy="4645833"/>
          </a:xfrm>
        </p:spPr>
        <p:txBody>
          <a:bodyPr>
            <a:normAutofit/>
          </a:bodyPr>
          <a:lstStyle/>
          <a:p>
            <a:pPr marL="0" indent="0">
              <a:buNone/>
            </a:pPr>
            <a:r>
              <a:rPr lang="en-GB" sz="2800" dirty="0"/>
              <a:t>1.</a:t>
            </a:r>
            <a:r>
              <a:rPr lang="en-GB" sz="2800" cap="none" dirty="0"/>
              <a:t>Compliance is a continuous process.</a:t>
            </a:r>
          </a:p>
          <a:p>
            <a:pPr marL="0" indent="0">
              <a:buNone/>
            </a:pPr>
            <a:r>
              <a:rPr lang="en-GB" sz="2800" cap="none" dirty="0"/>
              <a:t>2. Effective Customer Due Diligence is important for Financial Crime Prevention.</a:t>
            </a:r>
          </a:p>
          <a:p>
            <a:pPr marL="0" indent="0">
              <a:buNone/>
            </a:pPr>
            <a:r>
              <a:rPr lang="en-GB" sz="2800" cap="none" dirty="0"/>
              <a:t>3. You perform a very important role in Financial Crime Prevention.  </a:t>
            </a:r>
          </a:p>
          <a:p>
            <a:pPr marL="0" indent="0">
              <a:buNone/>
            </a:pPr>
            <a:r>
              <a:rPr lang="en-GB" sz="2800" cap="none" dirty="0"/>
              <a:t>4. Always remember, if it is </a:t>
            </a:r>
            <a:r>
              <a:rPr lang="en-GB" sz="2800" b="1" cap="none" dirty="0"/>
              <a:t>NOT</a:t>
            </a:r>
            <a:r>
              <a:rPr lang="en-GB" sz="2800" cap="none" dirty="0"/>
              <a:t> documented, then, it has not been done.</a:t>
            </a:r>
          </a:p>
          <a:p>
            <a:pPr marL="0" indent="0">
              <a:buNone/>
            </a:pPr>
            <a:r>
              <a:rPr lang="en-GB" sz="2800" cap="none" dirty="0"/>
              <a:t>5. Communicate the importance of effective Customer Due Diligence to your colleagues</a:t>
            </a:r>
            <a:r>
              <a:rPr lang="en-GB" sz="2400" cap="none" dirty="0"/>
              <a:t>.</a:t>
            </a:r>
          </a:p>
        </p:txBody>
      </p:sp>
      <p:sp>
        <p:nvSpPr>
          <p:cNvPr id="5" name="Rectangle 4">
            <a:extLst>
              <a:ext uri="{FF2B5EF4-FFF2-40B4-BE49-F238E27FC236}">
                <a16:creationId xmlns:a16="http://schemas.microsoft.com/office/drawing/2014/main" id="{8094F7AF-3293-4156-97ED-1831A22586EC}"/>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pic>
        <p:nvPicPr>
          <p:cNvPr id="6" name="Picture 5" descr="A close up of a logo&#10;&#10;Description automatically generated">
            <a:extLst>
              <a:ext uri="{FF2B5EF4-FFF2-40B4-BE49-F238E27FC236}">
                <a16:creationId xmlns:a16="http://schemas.microsoft.com/office/drawing/2014/main" id="{8F40D1A7-99B0-4FB0-9C22-AA1890B265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2125" y="2214694"/>
            <a:ext cx="3086100" cy="2924175"/>
          </a:xfrm>
          <a:prstGeom prst="rect">
            <a:avLst/>
          </a:prstGeom>
          <a:scene3d>
            <a:camera prst="orthographicFront"/>
            <a:lightRig rig="threePt" dir="t"/>
          </a:scene3d>
          <a:sp3d>
            <a:bevelT w="165100" prst="coolSlant"/>
          </a:sp3d>
        </p:spPr>
      </p:pic>
    </p:spTree>
    <p:extLst>
      <p:ext uri="{BB962C8B-B14F-4D97-AF65-F5344CB8AC3E}">
        <p14:creationId xmlns:p14="http://schemas.microsoft.com/office/powerpoint/2010/main" val="187475591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0A9FE-50F5-460C-BC4A-5302475869C6}"/>
              </a:ext>
            </a:extLst>
          </p:cNvPr>
          <p:cNvSpPr>
            <a:spLocks noGrp="1"/>
          </p:cNvSpPr>
          <p:nvPr>
            <p:ph type="title"/>
          </p:nvPr>
        </p:nvSpPr>
        <p:spPr/>
        <p:txBody>
          <a:bodyPr>
            <a:normAutofit/>
          </a:bodyPr>
          <a:lstStyle/>
          <a:p>
            <a:r>
              <a:rPr lang="en-GB" cap="none" dirty="0"/>
              <a:t>You Have a Very Important Job</a:t>
            </a:r>
          </a:p>
        </p:txBody>
      </p:sp>
      <p:graphicFrame>
        <p:nvGraphicFramePr>
          <p:cNvPr id="5" name="Content Placeholder 2">
            <a:extLst>
              <a:ext uri="{FF2B5EF4-FFF2-40B4-BE49-F238E27FC236}">
                <a16:creationId xmlns:a16="http://schemas.microsoft.com/office/drawing/2014/main" id="{C0465C9A-C41E-4B2C-8EF5-C9B82E2C0A60}"/>
              </a:ext>
            </a:extLst>
          </p:cNvPr>
          <p:cNvGraphicFramePr>
            <a:graphicFrameLocks noGrp="1"/>
          </p:cNvGraphicFramePr>
          <p:nvPr>
            <p:ph sz="quarter" idx="13"/>
          </p:nvPr>
        </p:nvGraphicFramePr>
        <p:xfrm>
          <a:off x="1533378" y="2532476"/>
          <a:ext cx="8932985" cy="28132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a:extLst>
              <a:ext uri="{FF2B5EF4-FFF2-40B4-BE49-F238E27FC236}">
                <a16:creationId xmlns:a16="http://schemas.microsoft.com/office/drawing/2014/main" id="{8EF15473-2606-45E1-BEFB-5C1131517217}"/>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Tree>
    <p:extLst>
      <p:ext uri="{BB962C8B-B14F-4D97-AF65-F5344CB8AC3E}">
        <p14:creationId xmlns:p14="http://schemas.microsoft.com/office/powerpoint/2010/main" val="117116303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7A9913B-8EAA-4BF0-87FE-8C3B04C8059C}"/>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
        <p:nvSpPr>
          <p:cNvPr id="3" name="TextBox 2">
            <a:extLst>
              <a:ext uri="{FF2B5EF4-FFF2-40B4-BE49-F238E27FC236}">
                <a16:creationId xmlns:a16="http://schemas.microsoft.com/office/drawing/2014/main" id="{3D6F6920-51F4-45FE-A2D8-591530391A04}"/>
              </a:ext>
            </a:extLst>
          </p:cNvPr>
          <p:cNvSpPr txBox="1"/>
          <p:nvPr/>
        </p:nvSpPr>
        <p:spPr>
          <a:xfrm>
            <a:off x="1722783" y="543339"/>
            <a:ext cx="7885044" cy="378565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4000" b="1" i="0" u="none" strike="noStrike" kern="1200" cap="none" spc="0" normalizeH="0" baseline="0" noProof="0" dirty="0">
                <a:ln>
                  <a:noFill/>
                </a:ln>
                <a:solidFill>
                  <a:prstClr val="black"/>
                </a:solidFill>
                <a:effectLst/>
                <a:uLnTx/>
                <a:uFillTx/>
                <a:latin typeface="Tw Cen MT" panose="020B0602020104020603"/>
                <a:ea typeface="+mn-ea"/>
                <a:cs typeface="+mn-cs"/>
              </a:rPr>
              <a:t>Any Final Questions? </a:t>
            </a:r>
          </a:p>
          <a:p>
            <a:pPr marL="571500" marR="0" lvl="0" indent="-57150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40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571500" marR="0" lvl="0" indent="-57150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40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4000" b="1" i="0" u="none" strike="noStrike" kern="1200" cap="none" spc="0" normalizeH="0" baseline="0" noProof="0" dirty="0">
                <a:ln>
                  <a:noFill/>
                </a:ln>
                <a:solidFill>
                  <a:prstClr val="black"/>
                </a:solidFill>
                <a:effectLst/>
                <a:uLnTx/>
                <a:uFillTx/>
                <a:latin typeface="Tw Cen MT" panose="020B0602020104020603"/>
                <a:ea typeface="+mn-ea"/>
                <a:cs typeface="+mn-cs"/>
              </a:rPr>
              <a:t>Feedback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4000" b="0" i="0" u="none" strike="noStrike" kern="1200" cap="none" spc="0" normalizeH="0" baseline="0" noProof="0" dirty="0">
                <a:ln>
                  <a:noFill/>
                </a:ln>
                <a:solidFill>
                  <a:prstClr val="black"/>
                </a:solidFill>
                <a:effectLst/>
                <a:uLnTx/>
                <a:uFillTx/>
                <a:latin typeface="Tw Cen MT" panose="020B0602020104020603"/>
                <a:ea typeface="+mn-ea"/>
                <a:cs typeface="+mn-cs"/>
              </a:rPr>
              <a:t>(Please take time to provide us with your feedback on today’s training).</a:t>
            </a:r>
          </a:p>
        </p:txBody>
      </p:sp>
    </p:spTree>
    <p:extLst>
      <p:ext uri="{BB962C8B-B14F-4D97-AF65-F5344CB8AC3E}">
        <p14:creationId xmlns:p14="http://schemas.microsoft.com/office/powerpoint/2010/main" val="306051441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1D2C02-6A13-4F0B-9F36-2F2E31E96A34}"/>
              </a:ext>
            </a:extLst>
          </p:cNvPr>
          <p:cNvSpPr txBox="1"/>
          <p:nvPr/>
        </p:nvSpPr>
        <p:spPr>
          <a:xfrm>
            <a:off x="3511826" y="2915478"/>
            <a:ext cx="6175513"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400" b="0" i="0" u="none" strike="noStrike" kern="1200" cap="none" spc="0" normalizeH="0" baseline="0" noProof="0" dirty="0">
                <a:ln>
                  <a:noFill/>
                </a:ln>
                <a:solidFill>
                  <a:prstClr val="black"/>
                </a:solidFill>
                <a:effectLst/>
                <a:uLnTx/>
                <a:uFillTx/>
                <a:latin typeface="Tw Cen MT" panose="020B0602020104020603"/>
                <a:ea typeface="+mn-ea"/>
                <a:cs typeface="+mn-cs"/>
              </a:rPr>
              <a:t>Thank You</a:t>
            </a:r>
          </a:p>
        </p:txBody>
      </p:sp>
      <p:sp>
        <p:nvSpPr>
          <p:cNvPr id="3" name="Rectangle 2">
            <a:extLst>
              <a:ext uri="{FF2B5EF4-FFF2-40B4-BE49-F238E27FC236}">
                <a16:creationId xmlns:a16="http://schemas.microsoft.com/office/drawing/2014/main" id="{F70AA81B-B9D5-43C4-A0C6-0BD9DE01F654}"/>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Tree>
    <p:extLst>
      <p:ext uri="{BB962C8B-B14F-4D97-AF65-F5344CB8AC3E}">
        <p14:creationId xmlns:p14="http://schemas.microsoft.com/office/powerpoint/2010/main" val="4168597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F7EEA-342B-4399-8E84-290413AD67EF}"/>
              </a:ext>
            </a:extLst>
          </p:cNvPr>
          <p:cNvSpPr>
            <a:spLocks noGrp="1"/>
          </p:cNvSpPr>
          <p:nvPr>
            <p:ph type="title"/>
          </p:nvPr>
        </p:nvSpPr>
        <p:spPr>
          <a:xfrm>
            <a:off x="2009775" y="618518"/>
            <a:ext cx="8010525" cy="781658"/>
          </a:xfrm>
          <a:ln>
            <a:solidFill>
              <a:srgbClr val="F97E03"/>
            </a:solidFill>
          </a:ln>
        </p:spPr>
        <p:txBody>
          <a:bodyPr>
            <a:normAutofit fontScale="90000"/>
          </a:bodyPr>
          <a:lstStyle/>
          <a:p>
            <a:r>
              <a:rPr lang="en-GB" sz="4400" cap="none" dirty="0"/>
              <a:t>The Regulatory Landscape *update slide</a:t>
            </a:r>
            <a:endParaRPr lang="en-GB" sz="1800" cap="none" dirty="0"/>
          </a:p>
        </p:txBody>
      </p:sp>
      <p:sp>
        <p:nvSpPr>
          <p:cNvPr id="3" name="Content Placeholder 2">
            <a:extLst>
              <a:ext uri="{FF2B5EF4-FFF2-40B4-BE49-F238E27FC236}">
                <a16:creationId xmlns:a16="http://schemas.microsoft.com/office/drawing/2014/main" id="{87C63AC4-92DD-466C-A1A7-D292D6F98E1F}"/>
              </a:ext>
            </a:extLst>
          </p:cNvPr>
          <p:cNvSpPr>
            <a:spLocks noGrp="1"/>
          </p:cNvSpPr>
          <p:nvPr>
            <p:ph sz="quarter" idx="13"/>
          </p:nvPr>
        </p:nvSpPr>
        <p:spPr>
          <a:xfrm>
            <a:off x="913149" y="1780640"/>
            <a:ext cx="10364451" cy="4504250"/>
          </a:xfrm>
        </p:spPr>
        <p:txBody>
          <a:bodyPr>
            <a:normAutofit lnSpcReduction="10000"/>
          </a:bodyPr>
          <a:lstStyle/>
          <a:p>
            <a:pPr lvl="1">
              <a:buClr>
                <a:srgbClr val="F97E03"/>
              </a:buClr>
              <a:buFont typeface="Wingdings" panose="05000000000000000000" pitchFamily="2" charset="2"/>
              <a:buChar char="§"/>
            </a:pPr>
            <a:r>
              <a:rPr lang="en-GB" sz="2600" cap="none" dirty="0"/>
              <a:t>As of September 2018, a staggering </a:t>
            </a:r>
            <a:r>
              <a:rPr lang="en-GB" sz="2600" b="1" cap="none" dirty="0"/>
              <a:t>$26 billion</a:t>
            </a:r>
            <a:r>
              <a:rPr lang="en-GB" sz="2600" cap="none" dirty="0"/>
              <a:t> in fines has been imposed for non-compliance with Anti-Money Laundering (AML), Know Your Customer (KYC) and Sanctions regulations in the last decade.</a:t>
            </a:r>
          </a:p>
          <a:p>
            <a:pPr lvl="1">
              <a:buClr>
                <a:srgbClr val="F97E03"/>
              </a:buClr>
              <a:buFont typeface="Wingdings" panose="05000000000000000000" pitchFamily="2" charset="2"/>
              <a:buChar char="§"/>
            </a:pPr>
            <a:endParaRPr lang="en-GB" sz="2600" cap="none" dirty="0"/>
          </a:p>
          <a:p>
            <a:pPr lvl="1">
              <a:buClr>
                <a:srgbClr val="F97E03"/>
              </a:buClr>
              <a:buFont typeface="Wingdings" panose="05000000000000000000" pitchFamily="2" charset="2"/>
              <a:buChar char="§"/>
            </a:pPr>
            <a:r>
              <a:rPr lang="en-GB" sz="2600" cap="none" dirty="0"/>
              <a:t>The </a:t>
            </a:r>
            <a:r>
              <a:rPr lang="en-GB" sz="2600" b="1" cap="none" dirty="0"/>
              <a:t>US accounts</a:t>
            </a:r>
            <a:r>
              <a:rPr lang="en-GB" sz="2600" cap="none" dirty="0"/>
              <a:t> for nearly 44% of all global regulatory AML/KYC fines.</a:t>
            </a:r>
          </a:p>
          <a:p>
            <a:pPr lvl="1">
              <a:buClr>
                <a:srgbClr val="F97E03"/>
              </a:buClr>
              <a:buFont typeface="Wingdings" panose="05000000000000000000" pitchFamily="2" charset="2"/>
              <a:buChar char="§"/>
            </a:pPr>
            <a:endParaRPr lang="en-GB" sz="2600" cap="none" dirty="0"/>
          </a:p>
          <a:p>
            <a:pPr lvl="1">
              <a:buClr>
                <a:srgbClr val="F97E03"/>
              </a:buClr>
              <a:buFont typeface="Wingdings" panose="05000000000000000000" pitchFamily="2" charset="2"/>
              <a:buChar char="§"/>
            </a:pPr>
            <a:r>
              <a:rPr lang="en-GB" sz="2600" b="1" cap="none" dirty="0"/>
              <a:t>Europe</a:t>
            </a:r>
            <a:r>
              <a:rPr lang="en-GB" sz="2600" cap="none" dirty="0"/>
              <a:t> has imposed 83 fines, totalling </a:t>
            </a:r>
            <a:r>
              <a:rPr lang="en-GB" sz="2600" b="1" cap="none" dirty="0"/>
              <a:t>$1.7 billion</a:t>
            </a:r>
            <a:r>
              <a:rPr lang="en-GB" sz="2600" cap="none" dirty="0"/>
              <a:t>, the majority being imposed by the UK’s Financial Conduct Authority (FCA).</a:t>
            </a:r>
          </a:p>
          <a:p>
            <a:pPr lvl="1">
              <a:buClr>
                <a:srgbClr val="F97E03"/>
              </a:buClr>
              <a:buFont typeface="Wingdings" panose="05000000000000000000" pitchFamily="2" charset="2"/>
              <a:buChar char="§"/>
            </a:pPr>
            <a:endParaRPr lang="en-GB" sz="2600" cap="none" dirty="0"/>
          </a:p>
          <a:p>
            <a:pPr lvl="1">
              <a:buClr>
                <a:srgbClr val="F97E03"/>
              </a:buClr>
              <a:buFont typeface="Wingdings" panose="05000000000000000000" pitchFamily="2" charset="2"/>
              <a:buChar char="§"/>
            </a:pPr>
            <a:r>
              <a:rPr lang="en-GB" sz="2600" b="1" cap="none" dirty="0"/>
              <a:t>Asia Pacific</a:t>
            </a:r>
            <a:r>
              <a:rPr lang="en-GB" sz="2600" cap="none" dirty="0"/>
              <a:t> regulators have levied 79 fines worth almost </a:t>
            </a:r>
            <a:r>
              <a:rPr lang="en-GB" sz="2600" b="1" cap="none" dirty="0"/>
              <a:t>$609 million</a:t>
            </a:r>
            <a:r>
              <a:rPr lang="en-GB" sz="2600" cap="none" dirty="0"/>
              <a:t>, commencing in 2011.</a:t>
            </a:r>
          </a:p>
          <a:p>
            <a:pPr marL="0" indent="0">
              <a:buNone/>
            </a:pPr>
            <a:endParaRPr lang="en-GB" dirty="0"/>
          </a:p>
        </p:txBody>
      </p:sp>
      <p:sp>
        <p:nvSpPr>
          <p:cNvPr id="5" name="Rectangle 4">
            <a:extLst>
              <a:ext uri="{FF2B5EF4-FFF2-40B4-BE49-F238E27FC236}">
                <a16:creationId xmlns:a16="http://schemas.microsoft.com/office/drawing/2014/main" id="{25C83F45-34BE-4770-8E4F-E9ACC45B7B64}"/>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Tree>
    <p:extLst>
      <p:ext uri="{BB962C8B-B14F-4D97-AF65-F5344CB8AC3E}">
        <p14:creationId xmlns:p14="http://schemas.microsoft.com/office/powerpoint/2010/main" val="120848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1D9B1-3464-4F97-8D01-C00DAC2D4C12}"/>
              </a:ext>
            </a:extLst>
          </p:cNvPr>
          <p:cNvSpPr>
            <a:spLocks noGrp="1"/>
          </p:cNvSpPr>
          <p:nvPr>
            <p:ph type="title"/>
          </p:nvPr>
        </p:nvSpPr>
        <p:spPr>
          <a:xfrm>
            <a:off x="1514474" y="360938"/>
            <a:ext cx="8134351" cy="929302"/>
          </a:xfrm>
          <a:ln>
            <a:solidFill>
              <a:srgbClr val="F97E03"/>
            </a:solidFill>
          </a:ln>
        </p:spPr>
        <p:txBody>
          <a:bodyPr>
            <a:normAutofit/>
          </a:bodyPr>
          <a:lstStyle/>
          <a:p>
            <a:r>
              <a:rPr lang="en-GB" sz="4400" cap="none" dirty="0"/>
              <a:t>The Regulatory Landscape</a:t>
            </a:r>
          </a:p>
        </p:txBody>
      </p:sp>
      <p:sp>
        <p:nvSpPr>
          <p:cNvPr id="3" name="Content Placeholder 2">
            <a:extLst>
              <a:ext uri="{FF2B5EF4-FFF2-40B4-BE49-F238E27FC236}">
                <a16:creationId xmlns:a16="http://schemas.microsoft.com/office/drawing/2014/main" id="{F493DF4A-6892-4DEF-95CF-593F7D51148F}"/>
              </a:ext>
            </a:extLst>
          </p:cNvPr>
          <p:cNvSpPr>
            <a:spLocks noGrp="1"/>
          </p:cNvSpPr>
          <p:nvPr>
            <p:ph sz="quarter" idx="13"/>
          </p:nvPr>
        </p:nvSpPr>
        <p:spPr>
          <a:xfrm>
            <a:off x="913775" y="1509072"/>
            <a:ext cx="10136298" cy="4483765"/>
          </a:xfrm>
        </p:spPr>
        <p:txBody>
          <a:bodyPr>
            <a:noAutofit/>
          </a:bodyPr>
          <a:lstStyle/>
          <a:p>
            <a:pPr lvl="1">
              <a:buClr>
                <a:srgbClr val="F97E03"/>
              </a:buClr>
              <a:buFont typeface="Wingdings" panose="05000000000000000000" pitchFamily="2" charset="2"/>
              <a:buChar char="§"/>
            </a:pPr>
            <a:r>
              <a:rPr lang="en-GB" sz="2200" cap="none" dirty="0"/>
              <a:t>The </a:t>
            </a:r>
            <a:r>
              <a:rPr lang="en-GB" sz="2200" b="1" cap="none" dirty="0"/>
              <a:t>Middle East</a:t>
            </a:r>
            <a:r>
              <a:rPr lang="en-GB" sz="2200" cap="none" dirty="0"/>
              <a:t> still lags behind other regions for financial enforcements (recording a total of </a:t>
            </a:r>
            <a:r>
              <a:rPr lang="en-GB" sz="2200" b="1" cap="none" dirty="0"/>
              <a:t>$9.5 million</a:t>
            </a:r>
            <a:r>
              <a:rPr lang="en-GB" sz="2200" cap="none" dirty="0"/>
              <a:t> in the last 10 years).</a:t>
            </a:r>
          </a:p>
          <a:p>
            <a:pPr lvl="1">
              <a:buClr>
                <a:srgbClr val="F97E03"/>
              </a:buClr>
              <a:buFont typeface="Wingdings" panose="05000000000000000000" pitchFamily="2" charset="2"/>
              <a:buChar char="§"/>
            </a:pPr>
            <a:endParaRPr lang="en-GB" sz="2200" cap="none" dirty="0"/>
          </a:p>
          <a:p>
            <a:pPr lvl="1">
              <a:buClr>
                <a:srgbClr val="F97E03"/>
              </a:buClr>
              <a:buFont typeface="Wingdings" panose="05000000000000000000" pitchFamily="2" charset="2"/>
              <a:buChar char="§"/>
            </a:pPr>
            <a:r>
              <a:rPr lang="en-GB" sz="2200" cap="none" dirty="0"/>
              <a:t>The </a:t>
            </a:r>
            <a:r>
              <a:rPr lang="en-GB" sz="2200" b="1" cap="none" dirty="0"/>
              <a:t>US Department of Justice</a:t>
            </a:r>
            <a:r>
              <a:rPr lang="en-GB" sz="2200" cap="none" dirty="0"/>
              <a:t> is the most punitive regulator in the world when it comes to imposing financial penalties for non-compliance, levying half of the global AML/sanctions fines amount, nearly </a:t>
            </a:r>
            <a:r>
              <a:rPr lang="en-GB" sz="2200" b="1" cap="none" dirty="0"/>
              <a:t>$14 billion.</a:t>
            </a:r>
          </a:p>
          <a:p>
            <a:pPr marL="457200" lvl="1" indent="0">
              <a:buClr>
                <a:srgbClr val="F97E03"/>
              </a:buClr>
              <a:buNone/>
            </a:pPr>
            <a:endParaRPr lang="en-GB" sz="2200" cap="none" dirty="0"/>
          </a:p>
          <a:p>
            <a:pPr lvl="1">
              <a:buClr>
                <a:srgbClr val="F97E03"/>
              </a:buClr>
              <a:buFont typeface="Wingdings" panose="05000000000000000000" pitchFamily="2" charset="2"/>
              <a:buChar char="§"/>
            </a:pPr>
            <a:r>
              <a:rPr lang="en-GB" sz="2200" cap="none" dirty="0"/>
              <a:t>Followed by </a:t>
            </a:r>
            <a:r>
              <a:rPr lang="en-GB" sz="2200" b="1" cap="none" dirty="0"/>
              <a:t>the New York Department of Financial Services</a:t>
            </a:r>
            <a:r>
              <a:rPr lang="en-GB" sz="2200" cap="none" dirty="0"/>
              <a:t> at </a:t>
            </a:r>
            <a:r>
              <a:rPr lang="en-GB" sz="2200" b="1" cap="none" dirty="0"/>
              <a:t>$3.6 billion</a:t>
            </a:r>
            <a:r>
              <a:rPr lang="en-GB" sz="2200" cap="none" dirty="0"/>
              <a:t>. US regulators have hit foreign banks hard, imposing fines on European banks nearly five times that imposed against us banks. </a:t>
            </a:r>
            <a:endParaRPr lang="en-GB" sz="2200" dirty="0"/>
          </a:p>
        </p:txBody>
      </p:sp>
      <p:sp>
        <p:nvSpPr>
          <p:cNvPr id="4" name="Rectangle 3">
            <a:extLst>
              <a:ext uri="{FF2B5EF4-FFF2-40B4-BE49-F238E27FC236}">
                <a16:creationId xmlns:a16="http://schemas.microsoft.com/office/drawing/2014/main" id="{A2EBE7D2-0FAB-400F-9852-08BFDF8C51D3}"/>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
        <p:nvSpPr>
          <p:cNvPr id="6" name="TextBox 5">
            <a:extLst>
              <a:ext uri="{FF2B5EF4-FFF2-40B4-BE49-F238E27FC236}">
                <a16:creationId xmlns:a16="http://schemas.microsoft.com/office/drawing/2014/main" id="{A7C13E03-331F-4091-9FC2-F6C7893C3D8C}"/>
              </a:ext>
            </a:extLst>
          </p:cNvPr>
          <p:cNvSpPr txBox="1"/>
          <p:nvPr/>
        </p:nvSpPr>
        <p:spPr>
          <a:xfrm>
            <a:off x="1712890" y="5992837"/>
            <a:ext cx="9040969"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Tw Cen MT" panose="020B0602020104020603"/>
                <a:ea typeface="+mn-ea"/>
                <a:cs typeface="+mn-cs"/>
              </a:rPr>
              <a:t>Source</a:t>
            </a:r>
            <a:r>
              <a:rPr kumimoji="0" lang="en-GB" sz="1800" b="0" i="0" u="none" strike="noStrike" kern="1200" cap="none" spc="0" normalizeH="0" baseline="0" noProof="0" dirty="0">
                <a:ln>
                  <a:noFill/>
                </a:ln>
                <a:solidFill>
                  <a:prstClr val="black"/>
                </a:solidFill>
                <a:effectLst/>
                <a:uLnTx/>
                <a:uFillTx/>
                <a:latin typeface="Tw Cen MT" panose="020B0602020104020603"/>
                <a:ea typeface="+mn-ea"/>
                <a:cs typeface="+mn-cs"/>
              </a:rPr>
              <a:t>: Adapted from Fenergo Research, 26 Sept. 2018, Fenergo website.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1427666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2C7F0-583D-47D3-9DFC-C20F12059C56}"/>
              </a:ext>
            </a:extLst>
          </p:cNvPr>
          <p:cNvSpPr>
            <a:spLocks noGrp="1"/>
          </p:cNvSpPr>
          <p:nvPr>
            <p:ph type="title"/>
          </p:nvPr>
        </p:nvSpPr>
        <p:spPr>
          <a:xfrm>
            <a:off x="1123950" y="476849"/>
            <a:ext cx="9582150" cy="682250"/>
          </a:xfrm>
          <a:ln>
            <a:solidFill>
              <a:srgbClr val="F97E03"/>
            </a:solidFill>
          </a:ln>
        </p:spPr>
        <p:txBody>
          <a:bodyPr>
            <a:normAutofit fontScale="90000"/>
          </a:bodyPr>
          <a:lstStyle/>
          <a:p>
            <a:r>
              <a:rPr lang="en-GB" sz="4400" cap="none" dirty="0"/>
              <a:t>Examples of Fines Relating to AML Failures</a:t>
            </a:r>
          </a:p>
        </p:txBody>
      </p:sp>
      <p:sp>
        <p:nvSpPr>
          <p:cNvPr id="3" name="Content Placeholder 2">
            <a:extLst>
              <a:ext uri="{FF2B5EF4-FFF2-40B4-BE49-F238E27FC236}">
                <a16:creationId xmlns:a16="http://schemas.microsoft.com/office/drawing/2014/main" id="{5EBD3D08-FA30-4777-B1B4-7ACE5D1FBFAF}"/>
              </a:ext>
            </a:extLst>
          </p:cNvPr>
          <p:cNvSpPr>
            <a:spLocks noGrp="1"/>
          </p:cNvSpPr>
          <p:nvPr>
            <p:ph sz="quarter" idx="13"/>
          </p:nvPr>
        </p:nvSpPr>
        <p:spPr>
          <a:xfrm>
            <a:off x="913773" y="1237681"/>
            <a:ext cx="10364453" cy="5088454"/>
          </a:xfrm>
        </p:spPr>
        <p:txBody>
          <a:bodyPr>
            <a:noAutofit/>
          </a:bodyPr>
          <a:lstStyle/>
          <a:p>
            <a:pPr marL="0" indent="0">
              <a:buNone/>
            </a:pPr>
            <a:r>
              <a:rPr lang="en-GB" sz="1900" b="1" cap="none" dirty="0"/>
              <a:t>Stanchart Fined for AML controls; Customer due diligence &amp; Ongoing monitoring failings (FCA website; published 09/04/2019).</a:t>
            </a:r>
          </a:p>
          <a:p>
            <a:pPr marL="0" indent="0">
              <a:buNone/>
            </a:pPr>
            <a:r>
              <a:rPr lang="en-GB" sz="1900" cap="none" dirty="0"/>
              <a:t>The Financial Conduct Authority (FCA) has fined Standard Chartered Bank (Stanchart) £102,163,200 for Anti-Money Laundering (AML) breaches in two higher risk areas of its business. This is the second largest financial penalty for AML controls failings ever imposed by the FCA.</a:t>
            </a:r>
          </a:p>
          <a:p>
            <a:pPr marL="0" indent="0">
              <a:buNone/>
            </a:pPr>
            <a:r>
              <a:rPr lang="en-GB" sz="1900" cap="none" dirty="0"/>
              <a:t>The FCA found serious and sustained shortcomings in </a:t>
            </a:r>
            <a:r>
              <a:rPr lang="en-GB" sz="1900" cap="none" dirty="0" err="1"/>
              <a:t>Stanchart’s</a:t>
            </a:r>
            <a:r>
              <a:rPr lang="en-GB" sz="1900" cap="none" dirty="0"/>
              <a:t> AML </a:t>
            </a:r>
            <a:r>
              <a:rPr lang="en-GB" sz="1900" b="1" cap="none" dirty="0"/>
              <a:t>controls relating to Customer Due Diligence and Ongoing Monitoring.</a:t>
            </a:r>
            <a:r>
              <a:rPr lang="en-GB" sz="1900" cap="none" dirty="0"/>
              <a:t> Stanchart failed to establish and maintain risk-sensitive policies and procedures, and failed </a:t>
            </a:r>
            <a:r>
              <a:rPr lang="en-GB" sz="1900" b="1" cap="none" dirty="0"/>
              <a:t>to ensure its UAE branches applied UK equivalent of AML and CTF controls</a:t>
            </a:r>
          </a:p>
          <a:p>
            <a:pPr>
              <a:buClr>
                <a:srgbClr val="F97E03"/>
              </a:buClr>
              <a:buFont typeface="Wingdings" panose="05000000000000000000" pitchFamily="2" charset="2"/>
              <a:buChar char="§"/>
            </a:pPr>
            <a:r>
              <a:rPr lang="en-GB" sz="1900" cap="none" dirty="0"/>
              <a:t>These failings exposed Stanchart to the risk of breaching sanctions and increased the risk of Stanchart receiving and/or laundering the proceeds of crime. Examples include:</a:t>
            </a:r>
          </a:p>
          <a:p>
            <a:pPr lvl="0">
              <a:buClr>
                <a:srgbClr val="F97E03"/>
              </a:buClr>
              <a:buFont typeface="Wingdings" panose="05000000000000000000" pitchFamily="2" charset="2"/>
              <a:buChar char="§"/>
            </a:pPr>
            <a:r>
              <a:rPr lang="en-GB" sz="1900" cap="none" dirty="0"/>
              <a:t>Opening an account with 3 million UAE dirham in cash in a suitcase (just over £500,000) with little evidence that the origin of the funds had been investigated. </a:t>
            </a:r>
            <a:r>
              <a:rPr lang="en-GB" sz="1900" b="1" cap="none" dirty="0"/>
              <a:t>(Source Funds ISSUE)</a:t>
            </a:r>
          </a:p>
        </p:txBody>
      </p:sp>
      <p:sp>
        <p:nvSpPr>
          <p:cNvPr id="5" name="Rectangle 4">
            <a:extLst>
              <a:ext uri="{FF2B5EF4-FFF2-40B4-BE49-F238E27FC236}">
                <a16:creationId xmlns:a16="http://schemas.microsoft.com/office/drawing/2014/main" id="{C38270ED-F3CF-41B6-AA8E-7715190A72A6}"/>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Tree>
    <p:extLst>
      <p:ext uri="{BB962C8B-B14F-4D97-AF65-F5344CB8AC3E}">
        <p14:creationId xmlns:p14="http://schemas.microsoft.com/office/powerpoint/2010/main" val="4120959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D55-D4D8-4462-8ED8-25A04FB4D6B8}"/>
              </a:ext>
            </a:extLst>
          </p:cNvPr>
          <p:cNvSpPr>
            <a:spLocks noGrp="1"/>
          </p:cNvSpPr>
          <p:nvPr>
            <p:ph type="title"/>
          </p:nvPr>
        </p:nvSpPr>
        <p:spPr/>
        <p:txBody>
          <a:bodyPr>
            <a:normAutofit fontScale="90000"/>
          </a:bodyPr>
          <a:lstStyle/>
          <a:p>
            <a:pPr algn="ctr"/>
            <a:r>
              <a:rPr lang="en-GB" cap="none" dirty="0"/>
              <a:t>Who are the Global Regulatory Bodies ?</a:t>
            </a:r>
            <a:br>
              <a:rPr lang="en-GB" cap="none" dirty="0"/>
            </a:br>
            <a:br>
              <a:rPr lang="en-GB" dirty="0"/>
            </a:br>
            <a:endParaRPr lang="en-GB" dirty="0"/>
          </a:p>
        </p:txBody>
      </p:sp>
      <p:sp>
        <p:nvSpPr>
          <p:cNvPr id="3" name="Content Placeholder 2">
            <a:extLst>
              <a:ext uri="{FF2B5EF4-FFF2-40B4-BE49-F238E27FC236}">
                <a16:creationId xmlns:a16="http://schemas.microsoft.com/office/drawing/2014/main" id="{E7939703-96F9-4B80-911E-076B1175CCD2}"/>
              </a:ext>
            </a:extLst>
          </p:cNvPr>
          <p:cNvSpPr>
            <a:spLocks noGrp="1"/>
          </p:cNvSpPr>
          <p:nvPr>
            <p:ph sz="quarter" idx="13"/>
          </p:nvPr>
        </p:nvSpPr>
        <p:spPr>
          <a:xfrm>
            <a:off x="4837814" y="2367092"/>
            <a:ext cx="6439786" cy="3424107"/>
          </a:xfrm>
        </p:spPr>
        <p:txBody>
          <a:bodyPr>
            <a:normAutofit/>
          </a:bodyPr>
          <a:lstStyle/>
          <a:p>
            <a:pPr marL="0" indent="0">
              <a:buNone/>
            </a:pPr>
            <a:endParaRPr lang="en-GB" dirty="0"/>
          </a:p>
          <a:p>
            <a:endParaRPr lang="en-GB" dirty="0"/>
          </a:p>
          <a:p>
            <a:pPr marL="0" indent="0" algn="ctr">
              <a:buNone/>
            </a:pPr>
            <a:r>
              <a:rPr lang="en-GB" dirty="0"/>
              <a:t>                        </a:t>
            </a:r>
            <a:endParaRPr lang="en-GB" sz="2400" dirty="0"/>
          </a:p>
        </p:txBody>
      </p:sp>
      <p:pic>
        <p:nvPicPr>
          <p:cNvPr id="6" name="Picture 5">
            <a:extLst>
              <a:ext uri="{FF2B5EF4-FFF2-40B4-BE49-F238E27FC236}">
                <a16:creationId xmlns:a16="http://schemas.microsoft.com/office/drawing/2014/main" id="{11C82D44-2CAF-4A8C-8A79-64A3C9289BDC}"/>
              </a:ext>
            </a:extLst>
          </p:cNvPr>
          <p:cNvPicPr>
            <a:picLocks noChangeAspect="1"/>
          </p:cNvPicPr>
          <p:nvPr/>
        </p:nvPicPr>
        <p:blipFill rotWithShape="1">
          <a:blip r:embed="rId2"/>
          <a:srcRect l="18658" r="2174" b="3"/>
          <a:stretch/>
        </p:blipFill>
        <p:spPr>
          <a:xfrm>
            <a:off x="1657350" y="1618714"/>
            <a:ext cx="8982076" cy="4010559"/>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5" name="Rectangle 4">
            <a:extLst>
              <a:ext uri="{FF2B5EF4-FFF2-40B4-BE49-F238E27FC236}">
                <a16:creationId xmlns:a16="http://schemas.microsoft.com/office/drawing/2014/main" id="{F27C67CD-4436-4C3D-9657-AB3812B2CE83}"/>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2400" dirty="0">
                <a:latin typeface="Abadi" panose="020B0604020202020204" pitchFamily="34" charset="0"/>
              </a:rPr>
              <a:t>Opsel</a:t>
            </a:r>
            <a:r>
              <a:rPr lang="en-US" dirty="0"/>
              <a:t>  </a:t>
            </a:r>
            <a:r>
              <a:rPr lang="en-US" sz="1600" dirty="0">
                <a:latin typeface="AR BERKLEY" panose="02000000000000000000" pitchFamily="2" charset="0"/>
              </a:rPr>
              <a:t>Passionate About Compliance</a:t>
            </a:r>
            <a:endParaRPr lang="en-US" sz="1600">
              <a:latin typeface="AR BERKLEY" panose="02000000000000000000" pitchFamily="2" charset="0"/>
            </a:endParaRPr>
          </a:p>
        </p:txBody>
      </p:sp>
    </p:spTree>
    <p:extLst>
      <p:ext uri="{BB962C8B-B14F-4D97-AF65-F5344CB8AC3E}">
        <p14:creationId xmlns:p14="http://schemas.microsoft.com/office/powerpoint/2010/main" val="1629816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4DF642A6-CE12-4165-BD46-C14E3FF3D449}"/>
              </a:ext>
            </a:extLst>
          </p:cNvPr>
          <p:cNvGraphicFramePr/>
          <p:nvPr>
            <p:extLst>
              <p:ext uri="{D42A27DB-BD31-4B8C-83A1-F6EECF244321}">
                <p14:modId xmlns:p14="http://schemas.microsoft.com/office/powerpoint/2010/main" val="1379043917"/>
              </p:ext>
            </p:extLst>
          </p:nvPr>
        </p:nvGraphicFramePr>
        <p:xfrm>
          <a:off x="506437" y="1175618"/>
          <a:ext cx="10747717" cy="46202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75C4AA12-814A-4907-A90D-4CB073E05893}"/>
              </a:ext>
            </a:extLst>
          </p:cNvPr>
          <p:cNvPicPr>
            <a:picLocks noChangeAspect="1"/>
          </p:cNvPicPr>
          <p:nvPr/>
        </p:nvPicPr>
        <p:blipFill>
          <a:blip r:embed="rId7"/>
          <a:stretch>
            <a:fillRect/>
          </a:stretch>
        </p:blipFill>
        <p:spPr>
          <a:xfrm>
            <a:off x="5983458" y="2204034"/>
            <a:ext cx="5733193" cy="1069666"/>
          </a:xfrm>
          <a:prstGeom prst="rect">
            <a:avLst/>
          </a:prstGeom>
        </p:spPr>
      </p:pic>
      <p:sp>
        <p:nvSpPr>
          <p:cNvPr id="6" name="TextBox 5">
            <a:extLst>
              <a:ext uri="{FF2B5EF4-FFF2-40B4-BE49-F238E27FC236}">
                <a16:creationId xmlns:a16="http://schemas.microsoft.com/office/drawing/2014/main" id="{18FBE93E-3EBD-4C94-94A6-5E98992103F9}"/>
              </a:ext>
            </a:extLst>
          </p:cNvPr>
          <p:cNvSpPr txBox="1"/>
          <p:nvPr/>
        </p:nvSpPr>
        <p:spPr>
          <a:xfrm>
            <a:off x="1786598" y="257175"/>
            <a:ext cx="8309902" cy="1015663"/>
          </a:xfrm>
          <a:prstGeom prst="rect">
            <a:avLst/>
          </a:prstGeom>
          <a:noFill/>
        </p:spPr>
        <p:txBody>
          <a:bodyPr wrap="square" rtlCol="0">
            <a:spAutoFit/>
          </a:bodyPr>
          <a:lstStyle/>
          <a:p>
            <a:pPr algn="ctr"/>
            <a:r>
              <a:rPr lang="en-GB" sz="3000" dirty="0"/>
              <a:t>Global Regulatory Bodies  </a:t>
            </a:r>
          </a:p>
          <a:p>
            <a:pPr algn="ctr"/>
            <a:endParaRPr lang="en-GB" sz="3000" dirty="0"/>
          </a:p>
        </p:txBody>
      </p:sp>
      <p:sp>
        <p:nvSpPr>
          <p:cNvPr id="8" name="Rectangle 7">
            <a:extLst>
              <a:ext uri="{FF2B5EF4-FFF2-40B4-BE49-F238E27FC236}">
                <a16:creationId xmlns:a16="http://schemas.microsoft.com/office/drawing/2014/main" id="{96AAEFDE-D88B-430E-B92A-FFE6C1B56670}"/>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2400" dirty="0">
                <a:latin typeface="Abadi" panose="020B0604020202020204" pitchFamily="34" charset="0"/>
              </a:rPr>
              <a:t>Opsel</a:t>
            </a:r>
            <a:r>
              <a:rPr lang="en-US" dirty="0"/>
              <a:t>  </a:t>
            </a:r>
            <a:r>
              <a:rPr lang="en-US" sz="1600" dirty="0">
                <a:latin typeface="AR BERKLEY" panose="02000000000000000000" pitchFamily="2" charset="0"/>
              </a:rPr>
              <a:t>Passionate About Compliance</a:t>
            </a:r>
            <a:endParaRPr lang="en-US" sz="1600">
              <a:latin typeface="AR BERKLEY" panose="02000000000000000000" pitchFamily="2" charset="0"/>
            </a:endParaRPr>
          </a:p>
        </p:txBody>
      </p:sp>
    </p:spTree>
    <p:extLst>
      <p:ext uri="{BB962C8B-B14F-4D97-AF65-F5344CB8AC3E}">
        <p14:creationId xmlns:p14="http://schemas.microsoft.com/office/powerpoint/2010/main" val="646860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D2C39BFA-73A0-4449-98AA-F0DBB6DA3F51}"/>
              </a:ext>
            </a:extLst>
          </p:cNvPr>
          <p:cNvGraphicFramePr/>
          <p:nvPr>
            <p:extLst>
              <p:ext uri="{D42A27DB-BD31-4B8C-83A1-F6EECF244321}">
                <p14:modId xmlns:p14="http://schemas.microsoft.com/office/powerpoint/2010/main" val="1476426261"/>
              </p:ext>
            </p:extLst>
          </p:nvPr>
        </p:nvGraphicFramePr>
        <p:xfrm>
          <a:off x="365760" y="781723"/>
          <a:ext cx="11169747" cy="48106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Arrow: Down 3">
            <a:extLst>
              <a:ext uri="{FF2B5EF4-FFF2-40B4-BE49-F238E27FC236}">
                <a16:creationId xmlns:a16="http://schemas.microsoft.com/office/drawing/2014/main" id="{B8175F50-EFE7-401F-B551-97340722A455}"/>
              </a:ext>
            </a:extLst>
          </p:cNvPr>
          <p:cNvSpPr/>
          <p:nvPr/>
        </p:nvSpPr>
        <p:spPr>
          <a:xfrm>
            <a:off x="10441131" y="2150705"/>
            <a:ext cx="749005" cy="2650436"/>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Rounded Corners 5">
            <a:extLst>
              <a:ext uri="{FF2B5EF4-FFF2-40B4-BE49-F238E27FC236}">
                <a16:creationId xmlns:a16="http://schemas.microsoft.com/office/drawing/2014/main" id="{696831B2-55B6-4240-AAE6-1000B6664F49}"/>
              </a:ext>
            </a:extLst>
          </p:cNvPr>
          <p:cNvSpPr/>
          <p:nvPr/>
        </p:nvSpPr>
        <p:spPr>
          <a:xfrm>
            <a:off x="6096000" y="4979963"/>
            <a:ext cx="5094136" cy="1040043"/>
          </a:xfrm>
          <a:prstGeom prst="roundRect">
            <a:avLst/>
          </a:prstGeom>
          <a:solidFill>
            <a:srgbClr val="C00000"/>
          </a:solidFill>
          <a:ln>
            <a:solidFill>
              <a:schemeClr val="tx1"/>
            </a:solidFill>
          </a:ln>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t>Mauritius – Bank of Mauritius</a:t>
            </a:r>
            <a:r>
              <a:rPr lang="en-GB" dirty="0"/>
              <a:t>; Guideline on Anti-Money Laundering and Combating the Financing of Terrorism &amp; Proliferation; Jan 2020</a:t>
            </a:r>
          </a:p>
        </p:txBody>
      </p:sp>
      <p:sp>
        <p:nvSpPr>
          <p:cNvPr id="5" name="TextBox 4">
            <a:extLst>
              <a:ext uri="{FF2B5EF4-FFF2-40B4-BE49-F238E27FC236}">
                <a16:creationId xmlns:a16="http://schemas.microsoft.com/office/drawing/2014/main" id="{846A9C30-265C-462C-B30F-8C81B7F67181}"/>
              </a:ext>
            </a:extLst>
          </p:cNvPr>
          <p:cNvSpPr txBox="1"/>
          <p:nvPr/>
        </p:nvSpPr>
        <p:spPr>
          <a:xfrm>
            <a:off x="2146851" y="196948"/>
            <a:ext cx="6251561" cy="584775"/>
          </a:xfrm>
          <a:prstGeom prst="rect">
            <a:avLst/>
          </a:prstGeom>
          <a:noFill/>
        </p:spPr>
        <p:txBody>
          <a:bodyPr wrap="square" rtlCol="0">
            <a:spAutoFit/>
          </a:bodyPr>
          <a:lstStyle/>
          <a:p>
            <a:pPr algn="ctr"/>
            <a:r>
              <a:rPr lang="en-GB" sz="3200" dirty="0"/>
              <a:t>AML Legislative Framework</a:t>
            </a:r>
          </a:p>
        </p:txBody>
      </p:sp>
      <p:sp>
        <p:nvSpPr>
          <p:cNvPr id="8" name="Rectangle 7">
            <a:extLst>
              <a:ext uri="{FF2B5EF4-FFF2-40B4-BE49-F238E27FC236}">
                <a16:creationId xmlns:a16="http://schemas.microsoft.com/office/drawing/2014/main" id="{8AAA84B1-FE18-4411-B4D8-D23F76EA4551}"/>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2400" dirty="0">
                <a:latin typeface="Abadi" panose="020B0604020202020204" pitchFamily="34" charset="0"/>
              </a:rPr>
              <a:t>Opsel</a:t>
            </a:r>
            <a:r>
              <a:rPr lang="en-US" dirty="0"/>
              <a:t>  </a:t>
            </a:r>
            <a:r>
              <a:rPr lang="en-US" sz="1600" dirty="0">
                <a:latin typeface="AR BERKLEY" panose="02000000000000000000" pitchFamily="2" charset="0"/>
              </a:rPr>
              <a:t>Passionate About Compliance</a:t>
            </a:r>
            <a:endParaRPr lang="en-US" sz="1600">
              <a:latin typeface="AR BERKLEY" panose="02000000000000000000" pitchFamily="2" charset="0"/>
            </a:endParaRPr>
          </a:p>
        </p:txBody>
      </p:sp>
    </p:spTree>
    <p:extLst>
      <p:ext uri="{BB962C8B-B14F-4D97-AF65-F5344CB8AC3E}">
        <p14:creationId xmlns:p14="http://schemas.microsoft.com/office/powerpoint/2010/main" val="252424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6AAFD8D-8264-47B3-8BF0-54F5B3B90B5B}"/>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
        <p:nvSpPr>
          <p:cNvPr id="3" name="TextBox 2">
            <a:extLst>
              <a:ext uri="{FF2B5EF4-FFF2-40B4-BE49-F238E27FC236}">
                <a16:creationId xmlns:a16="http://schemas.microsoft.com/office/drawing/2014/main" id="{259E9903-861F-41F5-86F5-DB5501EF2870}"/>
              </a:ext>
            </a:extLst>
          </p:cNvPr>
          <p:cNvSpPr txBox="1"/>
          <p:nvPr/>
        </p:nvSpPr>
        <p:spPr>
          <a:xfrm>
            <a:off x="2915478" y="569843"/>
            <a:ext cx="6135757"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600" b="0" i="0" u="none" strike="noStrike" kern="1200" cap="none" spc="0" normalizeH="0" baseline="0" noProof="0" dirty="0">
                <a:ln>
                  <a:noFill/>
                </a:ln>
                <a:solidFill>
                  <a:prstClr val="black"/>
                </a:solidFill>
                <a:effectLst/>
                <a:uLnTx/>
                <a:uFillTx/>
                <a:latin typeface="Tw Cen MT" panose="020B0602020104020603"/>
                <a:ea typeface="+mn-ea"/>
                <a:cs typeface="+mn-cs"/>
              </a:rPr>
              <a:t>Regulatory Structure</a:t>
            </a:r>
          </a:p>
        </p:txBody>
      </p:sp>
      <p:sp>
        <p:nvSpPr>
          <p:cNvPr id="4" name="TextBox 3">
            <a:extLst>
              <a:ext uri="{FF2B5EF4-FFF2-40B4-BE49-F238E27FC236}">
                <a16:creationId xmlns:a16="http://schemas.microsoft.com/office/drawing/2014/main" id="{835DBBBF-5005-4357-9C60-C07B87557EB9}"/>
              </a:ext>
            </a:extLst>
          </p:cNvPr>
          <p:cNvSpPr txBox="1"/>
          <p:nvPr/>
        </p:nvSpPr>
        <p:spPr>
          <a:xfrm>
            <a:off x="4185821" y="1802296"/>
            <a:ext cx="279620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solidFill>
                  <a:prstClr val="black"/>
                </a:solidFill>
                <a:effectLst/>
                <a:uLnTx/>
                <a:uFillTx/>
                <a:latin typeface="Tw Cen MT" panose="020B0602020104020603"/>
                <a:ea typeface="+mn-ea"/>
                <a:cs typeface="+mn-cs"/>
              </a:rPr>
              <a:t>Legislation</a:t>
            </a:r>
          </a:p>
        </p:txBody>
      </p:sp>
      <p:sp>
        <p:nvSpPr>
          <p:cNvPr id="5" name="TextBox 4">
            <a:extLst>
              <a:ext uri="{FF2B5EF4-FFF2-40B4-BE49-F238E27FC236}">
                <a16:creationId xmlns:a16="http://schemas.microsoft.com/office/drawing/2014/main" id="{DA5F365C-3A24-4DBD-B632-4110903980C1}"/>
              </a:ext>
            </a:extLst>
          </p:cNvPr>
          <p:cNvSpPr txBox="1"/>
          <p:nvPr/>
        </p:nvSpPr>
        <p:spPr>
          <a:xfrm>
            <a:off x="2915476" y="2766735"/>
            <a:ext cx="5323655"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400" dirty="0">
                <a:solidFill>
                  <a:prstClr val="black"/>
                </a:solidFill>
                <a:latin typeface="Tw Cen MT" panose="020B0602020104020603"/>
              </a:rPr>
              <a:t>Bank of Mauritius </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2400" dirty="0">
                <a:solidFill>
                  <a:prstClr val="black"/>
                </a:solidFill>
                <a:latin typeface="Tw Cen MT" panose="020B0602020104020603"/>
              </a:rPr>
              <a:t> </a:t>
            </a:r>
            <a:r>
              <a:rPr kumimoji="0" lang="en-GB" sz="2400" b="0" i="0" u="none" strike="noStrike" kern="1200" cap="none" spc="0" normalizeH="0" baseline="0" noProof="0" dirty="0">
                <a:ln>
                  <a:noFill/>
                </a:ln>
                <a:solidFill>
                  <a:prstClr val="black"/>
                </a:solidFill>
                <a:effectLst/>
                <a:uLnTx/>
                <a:uFillTx/>
                <a:latin typeface="Tw Cen MT" panose="020B0602020104020603"/>
                <a:ea typeface="+mn-ea"/>
                <a:cs typeface="+mn-cs"/>
              </a:rPr>
              <a:t>Regulation</a:t>
            </a:r>
          </a:p>
        </p:txBody>
      </p:sp>
      <p:sp>
        <p:nvSpPr>
          <p:cNvPr id="6" name="TextBox 5">
            <a:extLst>
              <a:ext uri="{FF2B5EF4-FFF2-40B4-BE49-F238E27FC236}">
                <a16:creationId xmlns:a16="http://schemas.microsoft.com/office/drawing/2014/main" id="{4C15E1D0-BCE9-4AD7-B994-CF8AAFAFA8F9}"/>
              </a:ext>
            </a:extLst>
          </p:cNvPr>
          <p:cNvSpPr txBox="1"/>
          <p:nvPr/>
        </p:nvSpPr>
        <p:spPr>
          <a:xfrm>
            <a:off x="3800479" y="4086377"/>
            <a:ext cx="4162422"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black"/>
                </a:solidFill>
                <a:effectLst/>
                <a:uLnTx/>
                <a:uFillTx/>
                <a:latin typeface="Tw Cen MT" panose="020B0602020104020603"/>
                <a:ea typeface="+mn-ea"/>
                <a:cs typeface="+mn-cs"/>
              </a:rPr>
              <a:t>FSC, Mauritius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black"/>
                </a:solidFill>
                <a:effectLst/>
                <a:uLnTx/>
                <a:uFillTx/>
                <a:latin typeface="Tw Cen MT" panose="020B0602020104020603"/>
                <a:ea typeface="+mn-ea"/>
                <a:cs typeface="+mn-cs"/>
              </a:rPr>
              <a:t>Code of Practice</a:t>
            </a:r>
          </a:p>
        </p:txBody>
      </p:sp>
      <p:sp>
        <p:nvSpPr>
          <p:cNvPr id="7" name="TextBox 6">
            <a:extLst>
              <a:ext uri="{FF2B5EF4-FFF2-40B4-BE49-F238E27FC236}">
                <a16:creationId xmlns:a16="http://schemas.microsoft.com/office/drawing/2014/main" id="{22FD3331-B238-4F23-B46B-5DC16C783DDC}"/>
              </a:ext>
            </a:extLst>
          </p:cNvPr>
          <p:cNvSpPr txBox="1"/>
          <p:nvPr/>
        </p:nvSpPr>
        <p:spPr>
          <a:xfrm>
            <a:off x="2915478" y="5728149"/>
            <a:ext cx="6561883"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srgbClr val="CE6633">
                    <a:lumMod val="75000"/>
                  </a:srgbClr>
                </a:solidFill>
                <a:effectLst/>
                <a:uLnTx/>
                <a:uFillTx/>
                <a:latin typeface="Tw Cen MT" panose="020B0602020104020603"/>
                <a:ea typeface="+mn-ea"/>
                <a:cs typeface="+mn-cs"/>
              </a:rPr>
              <a:t>Obliged Entities -  Internal Procedures</a:t>
            </a:r>
          </a:p>
        </p:txBody>
      </p:sp>
      <p:cxnSp>
        <p:nvCxnSpPr>
          <p:cNvPr id="9" name="Straight Arrow Connector 8">
            <a:extLst>
              <a:ext uri="{FF2B5EF4-FFF2-40B4-BE49-F238E27FC236}">
                <a16:creationId xmlns:a16="http://schemas.microsoft.com/office/drawing/2014/main" id="{FEB4E8DD-F2FC-46D8-A4A5-99CDB29E7821}"/>
              </a:ext>
            </a:extLst>
          </p:cNvPr>
          <p:cNvCxnSpPr>
            <a:cxnSpLocks/>
          </p:cNvCxnSpPr>
          <p:nvPr/>
        </p:nvCxnSpPr>
        <p:spPr>
          <a:xfrm flipH="1">
            <a:off x="5623664" y="2431896"/>
            <a:ext cx="3173" cy="318806"/>
          </a:xfrm>
          <a:prstGeom prst="straightConnector1">
            <a:avLst/>
          </a:prstGeom>
          <a:ln w="12700">
            <a:solidFill>
              <a:srgbClr val="F97E03"/>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57AC1691-256F-4E8C-8928-4052D27168F3}"/>
              </a:ext>
            </a:extLst>
          </p:cNvPr>
          <p:cNvSpPr/>
          <p:nvPr/>
        </p:nvSpPr>
        <p:spPr>
          <a:xfrm>
            <a:off x="1275193" y="1167177"/>
            <a:ext cx="2288111" cy="1645811"/>
          </a:xfrm>
          <a:prstGeom prst="ellipse">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Tw Cen MT" panose="020B0602020104020603"/>
                <a:ea typeface="+mn-ea"/>
                <a:cs typeface="+mn-cs"/>
              </a:rPr>
              <a:t>Global Influencers</a:t>
            </a:r>
          </a:p>
        </p:txBody>
      </p:sp>
      <p:sp>
        <p:nvSpPr>
          <p:cNvPr id="16" name="Oval 15">
            <a:extLst>
              <a:ext uri="{FF2B5EF4-FFF2-40B4-BE49-F238E27FC236}">
                <a16:creationId xmlns:a16="http://schemas.microsoft.com/office/drawing/2014/main" id="{EDC728E3-A73B-4913-8D9E-8512B075A3C2}"/>
              </a:ext>
            </a:extLst>
          </p:cNvPr>
          <p:cNvSpPr/>
          <p:nvPr/>
        </p:nvSpPr>
        <p:spPr>
          <a:xfrm>
            <a:off x="7693543" y="1167177"/>
            <a:ext cx="2164832" cy="1604446"/>
          </a:xfrm>
          <a:prstGeom prst="ellipse">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Tw Cen MT" panose="020B0602020104020603"/>
                <a:ea typeface="+mn-ea"/>
                <a:cs typeface="+mn-cs"/>
              </a:rPr>
              <a:t>Regional  Influencers</a:t>
            </a:r>
          </a:p>
        </p:txBody>
      </p:sp>
      <p:cxnSp>
        <p:nvCxnSpPr>
          <p:cNvPr id="21" name="Straight Arrow Connector 20">
            <a:extLst>
              <a:ext uri="{FF2B5EF4-FFF2-40B4-BE49-F238E27FC236}">
                <a16:creationId xmlns:a16="http://schemas.microsoft.com/office/drawing/2014/main" id="{12ED9701-A963-4B2A-AF8C-2E429CBEFFD0}"/>
              </a:ext>
            </a:extLst>
          </p:cNvPr>
          <p:cNvCxnSpPr>
            <a:cxnSpLocks/>
          </p:cNvCxnSpPr>
          <p:nvPr/>
        </p:nvCxnSpPr>
        <p:spPr>
          <a:xfrm>
            <a:off x="3627089" y="1990082"/>
            <a:ext cx="943721" cy="2745"/>
          </a:xfrm>
          <a:prstGeom prst="straightConnector1">
            <a:avLst/>
          </a:prstGeom>
          <a:ln w="12700">
            <a:solidFill>
              <a:srgbClr val="F97E03"/>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509AA3E-F098-42AB-B442-7863AE97D835}"/>
              </a:ext>
            </a:extLst>
          </p:cNvPr>
          <p:cNvCxnSpPr>
            <a:cxnSpLocks/>
          </p:cNvCxnSpPr>
          <p:nvPr/>
        </p:nvCxnSpPr>
        <p:spPr>
          <a:xfrm flipH="1">
            <a:off x="6556964" y="2054941"/>
            <a:ext cx="1024568" cy="0"/>
          </a:xfrm>
          <a:prstGeom prst="straightConnector1">
            <a:avLst/>
          </a:prstGeom>
          <a:ln w="12700">
            <a:solidFill>
              <a:srgbClr val="F97E03"/>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C182C6D-8D04-4096-A91A-D28E76A26204}"/>
              </a:ext>
            </a:extLst>
          </p:cNvPr>
          <p:cNvCxnSpPr>
            <a:cxnSpLocks/>
          </p:cNvCxnSpPr>
          <p:nvPr/>
        </p:nvCxnSpPr>
        <p:spPr>
          <a:xfrm>
            <a:off x="5549296" y="3779388"/>
            <a:ext cx="0" cy="306989"/>
          </a:xfrm>
          <a:prstGeom prst="straightConnector1">
            <a:avLst/>
          </a:prstGeom>
          <a:ln w="12700">
            <a:solidFill>
              <a:srgbClr val="F97E0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39F8E2F-9ACA-42DA-BB9E-494869BF9FDD}"/>
              </a:ext>
            </a:extLst>
          </p:cNvPr>
          <p:cNvCxnSpPr>
            <a:cxnSpLocks/>
          </p:cNvCxnSpPr>
          <p:nvPr/>
        </p:nvCxnSpPr>
        <p:spPr>
          <a:xfrm>
            <a:off x="5635156" y="5133837"/>
            <a:ext cx="0" cy="306989"/>
          </a:xfrm>
          <a:prstGeom prst="straightConnector1">
            <a:avLst/>
          </a:prstGeom>
          <a:ln w="12700">
            <a:solidFill>
              <a:srgbClr val="F97E0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1280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07AD5-4B08-4515-93A1-36D117A8B686}"/>
              </a:ext>
            </a:extLst>
          </p:cNvPr>
          <p:cNvSpPr>
            <a:spLocks noGrp="1"/>
          </p:cNvSpPr>
          <p:nvPr>
            <p:ph type="title"/>
          </p:nvPr>
        </p:nvSpPr>
        <p:spPr>
          <a:xfrm>
            <a:off x="913775" y="182882"/>
            <a:ext cx="10364451" cy="1089328"/>
          </a:xfrm>
        </p:spPr>
        <p:txBody>
          <a:bodyPr>
            <a:normAutofit/>
          </a:bodyPr>
          <a:lstStyle/>
          <a:p>
            <a:r>
              <a:rPr lang="en-GB" sz="3200" cap="none" dirty="0"/>
              <a:t>Regulations &amp; Guidance on Customer Due Diligence (CDD) </a:t>
            </a:r>
          </a:p>
        </p:txBody>
      </p:sp>
      <p:sp>
        <p:nvSpPr>
          <p:cNvPr id="3" name="Content Placeholder 2">
            <a:extLst>
              <a:ext uri="{FF2B5EF4-FFF2-40B4-BE49-F238E27FC236}">
                <a16:creationId xmlns:a16="http://schemas.microsoft.com/office/drawing/2014/main" id="{5CB183EB-B290-4491-B68A-719D9F746CA1}"/>
              </a:ext>
            </a:extLst>
          </p:cNvPr>
          <p:cNvSpPr>
            <a:spLocks noGrp="1"/>
          </p:cNvSpPr>
          <p:nvPr>
            <p:ph sz="quarter" idx="13"/>
          </p:nvPr>
        </p:nvSpPr>
        <p:spPr>
          <a:xfrm>
            <a:off x="913774" y="1159100"/>
            <a:ext cx="10363826" cy="5080384"/>
          </a:xfrm>
        </p:spPr>
        <p:txBody>
          <a:bodyPr>
            <a:normAutofit lnSpcReduction="10000"/>
          </a:bodyPr>
          <a:lstStyle/>
          <a:p>
            <a:pPr lvl="0">
              <a:buClr>
                <a:srgbClr val="F97E03"/>
              </a:buClr>
              <a:buFont typeface="Wingdings" panose="05000000000000000000" pitchFamily="2" charset="2"/>
              <a:buChar char="§"/>
            </a:pPr>
            <a:r>
              <a:rPr lang="en-GB" sz="2400" cap="none" dirty="0"/>
              <a:t>FATF International Standards on Combating ML/TF/Proliferation; The FATF Recommendations, updated June 2019;  Recommendation 10; Section A.</a:t>
            </a:r>
          </a:p>
          <a:p>
            <a:pPr lvl="0">
              <a:buClr>
                <a:srgbClr val="F97E03"/>
              </a:buClr>
              <a:buFont typeface="Wingdings" panose="05000000000000000000" pitchFamily="2" charset="2"/>
              <a:buChar char="§"/>
            </a:pPr>
            <a:r>
              <a:rPr lang="en-GB" sz="2400" cap="none" dirty="0"/>
              <a:t>JMLSG; Prevention of ML/CTF 2017; Revised Version; Part 1; Chapter 5; 5.2</a:t>
            </a:r>
          </a:p>
          <a:p>
            <a:pPr lvl="0">
              <a:buClr>
                <a:srgbClr val="F97E03"/>
              </a:buClr>
              <a:buFont typeface="Wingdings" panose="05000000000000000000" pitchFamily="2" charset="2"/>
              <a:buChar char="§"/>
            </a:pPr>
            <a:r>
              <a:rPr lang="en-GB" sz="2400" cap="none" dirty="0"/>
              <a:t>BCBS; Consultative Document; Customer Due Diligence  for Banks 2001; Part III; Section 19.</a:t>
            </a:r>
          </a:p>
          <a:p>
            <a:pPr lvl="0">
              <a:buClr>
                <a:srgbClr val="F97E03"/>
              </a:buClr>
              <a:buFont typeface="Wingdings" panose="05000000000000000000" pitchFamily="2" charset="2"/>
              <a:buChar char="§"/>
            </a:pPr>
            <a:r>
              <a:rPr lang="en-GB" sz="2400" cap="none" dirty="0"/>
              <a:t>Bank of Mauritius; </a:t>
            </a:r>
            <a:r>
              <a:rPr lang="en-GB" sz="2400" dirty="0"/>
              <a:t>G</a:t>
            </a:r>
            <a:r>
              <a:rPr lang="en-GB" sz="2400" cap="none" dirty="0"/>
              <a:t>uideline on Anti-Money Laundering and Combating the Financing of Terrorism &amp; Proliferation; Jan 2020, Chapter 6; 6.04 &amp; 6.05. </a:t>
            </a:r>
          </a:p>
          <a:p>
            <a:pPr>
              <a:buClr>
                <a:srgbClr val="F97E03"/>
              </a:buClr>
              <a:buFont typeface="Wingdings" panose="05000000000000000000" pitchFamily="2" charset="2"/>
              <a:buChar char="§"/>
            </a:pPr>
            <a:r>
              <a:rPr lang="en-GB" sz="2600" cap="none" dirty="0"/>
              <a:t>FSC Mauritius Anti-Money Laundering and Countering the Financing of Terrorism Handbook 2020; Chapter 5</a:t>
            </a:r>
          </a:p>
          <a:p>
            <a:pPr lvl="0">
              <a:buClr>
                <a:srgbClr val="F97E03"/>
              </a:buClr>
              <a:buFont typeface="Wingdings" panose="05000000000000000000" pitchFamily="2" charset="2"/>
              <a:buChar char="§"/>
            </a:pPr>
            <a:endParaRPr lang="en-GB" sz="2400" cap="none" dirty="0"/>
          </a:p>
          <a:p>
            <a:pPr lvl="0">
              <a:buClr>
                <a:srgbClr val="F97E03"/>
              </a:buClr>
              <a:buFont typeface="Wingdings" panose="05000000000000000000" pitchFamily="2" charset="2"/>
              <a:buChar char="§"/>
            </a:pPr>
            <a:endParaRPr lang="en-GB" sz="1200" cap="none" dirty="0"/>
          </a:p>
          <a:p>
            <a:pPr marL="0" indent="0" algn="ctr">
              <a:lnSpc>
                <a:spcPct val="110000"/>
              </a:lnSpc>
              <a:spcBef>
                <a:spcPts val="0"/>
              </a:spcBef>
              <a:buNone/>
            </a:pPr>
            <a:r>
              <a:rPr lang="en-GB" b="1" cap="none" dirty="0"/>
              <a:t>These regulations and guidance are to be read in conjunction </a:t>
            </a:r>
          </a:p>
          <a:p>
            <a:pPr marL="0" indent="0" algn="ctr">
              <a:lnSpc>
                <a:spcPct val="110000"/>
              </a:lnSpc>
              <a:spcBef>
                <a:spcPts val="0"/>
              </a:spcBef>
              <a:buNone/>
            </a:pPr>
            <a:r>
              <a:rPr lang="en-GB" b="1" cap="none" dirty="0"/>
              <a:t>with the banks internal policies &amp; procedures.</a:t>
            </a:r>
          </a:p>
          <a:p>
            <a:pPr marL="0" lvl="0" indent="0">
              <a:buNone/>
            </a:pPr>
            <a:endParaRPr lang="en-GB" dirty="0"/>
          </a:p>
          <a:p>
            <a:pPr lvl="0"/>
            <a:endParaRPr lang="en-GB" dirty="0"/>
          </a:p>
          <a:p>
            <a:endParaRPr lang="en-GB" dirty="0"/>
          </a:p>
        </p:txBody>
      </p:sp>
      <p:sp>
        <p:nvSpPr>
          <p:cNvPr id="4" name="Rectangle 3">
            <a:extLst>
              <a:ext uri="{FF2B5EF4-FFF2-40B4-BE49-F238E27FC236}">
                <a16:creationId xmlns:a16="http://schemas.microsoft.com/office/drawing/2014/main" id="{89FE0C9D-DAA7-44A7-813E-1FCD7E06B790}"/>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Tree>
    <p:extLst>
      <p:ext uri="{BB962C8B-B14F-4D97-AF65-F5344CB8AC3E}">
        <p14:creationId xmlns:p14="http://schemas.microsoft.com/office/powerpoint/2010/main" val="641998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large body of water with a city in the background&#10;&#10;Description automatically generated">
            <a:extLst>
              <a:ext uri="{FF2B5EF4-FFF2-40B4-BE49-F238E27FC236}">
                <a16:creationId xmlns:a16="http://schemas.microsoft.com/office/drawing/2014/main" id="{BB3FB081-D4ED-4DF8-B553-2461EF31D36E}"/>
              </a:ext>
            </a:extLst>
          </p:cNvPr>
          <p:cNvPicPr>
            <a:picLocks noChangeAspect="1"/>
          </p:cNvPicPr>
          <p:nvPr/>
        </p:nvPicPr>
        <p:blipFill rotWithShape="1">
          <a:blip r:embed="rId2">
            <a:extLst>
              <a:ext uri="{28A0092B-C50C-407E-A947-70E740481C1C}">
                <a14:useLocalDpi xmlns:a14="http://schemas.microsoft.com/office/drawing/2010/main" val="0"/>
              </a:ext>
            </a:extLst>
          </a:blip>
          <a:srcRect t="10714"/>
          <a:stretch/>
        </p:blipFill>
        <p:spPr>
          <a:xfrm>
            <a:off x="20" y="10"/>
            <a:ext cx="12191980" cy="6857990"/>
          </a:xfrm>
          <a:prstGeom prst="rect">
            <a:avLst/>
          </a:prstGeom>
        </p:spPr>
      </p:pic>
      <p:sp>
        <p:nvSpPr>
          <p:cNvPr id="5" name="Rectangle 4">
            <a:extLst>
              <a:ext uri="{FF2B5EF4-FFF2-40B4-BE49-F238E27FC236}">
                <a16:creationId xmlns:a16="http://schemas.microsoft.com/office/drawing/2014/main" id="{57861EAB-4AB3-4358-8084-A2CAAD59F040}"/>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2400" dirty="0">
                <a:latin typeface="Abadi" panose="020B0604020202020204" pitchFamily="34" charset="0"/>
              </a:rPr>
              <a:t>Opsel</a:t>
            </a:r>
            <a:r>
              <a:rPr lang="en-US" dirty="0"/>
              <a:t>  </a:t>
            </a:r>
            <a:r>
              <a:rPr lang="en-US" sz="1600" dirty="0">
                <a:latin typeface="AR BERKLEY" panose="02000000000000000000" pitchFamily="2" charset="0"/>
              </a:rPr>
              <a:t>Passionate About Compliance</a:t>
            </a:r>
            <a:endParaRPr lang="en-US" sz="1600">
              <a:latin typeface="AR BERKLEY" panose="02000000000000000000" pitchFamily="2" charset="0"/>
            </a:endParaRPr>
          </a:p>
        </p:txBody>
      </p:sp>
      <p:sp>
        <p:nvSpPr>
          <p:cNvPr id="7" name="TextBox 6">
            <a:extLst>
              <a:ext uri="{FF2B5EF4-FFF2-40B4-BE49-F238E27FC236}">
                <a16:creationId xmlns:a16="http://schemas.microsoft.com/office/drawing/2014/main" id="{18BF2A15-9CCB-4C3F-8571-3F901B063845}"/>
              </a:ext>
            </a:extLst>
          </p:cNvPr>
          <p:cNvSpPr txBox="1"/>
          <p:nvPr/>
        </p:nvSpPr>
        <p:spPr>
          <a:xfrm>
            <a:off x="142874" y="142875"/>
            <a:ext cx="5238751" cy="861774"/>
          </a:xfrm>
          <a:prstGeom prst="rect">
            <a:avLst/>
          </a:prstGeom>
          <a:solidFill>
            <a:schemeClr val="accent2">
              <a:lumMod val="40000"/>
              <a:lumOff val="60000"/>
            </a:schemeClr>
          </a:solidFill>
        </p:spPr>
        <p:txBody>
          <a:bodyPr wrap="square" rtlCol="0">
            <a:spAutoFit/>
          </a:bodyPr>
          <a:lstStyle/>
          <a:p>
            <a:pPr algn="ctr">
              <a:defRPr/>
            </a:pPr>
            <a:r>
              <a:rPr lang="en-US" sz="3200" dirty="0">
                <a:solidFill>
                  <a:srgbClr val="ED7D31">
                    <a:lumMod val="50000"/>
                  </a:srgbClr>
                </a:solidFill>
                <a:latin typeface="Bodoni MT Condensed" panose="02070606080606020203" pitchFamily="18" charset="0"/>
              </a:rPr>
              <a:t>CDD &amp; EDD Workshop, Mauritius </a:t>
            </a:r>
          </a:p>
          <a:p>
            <a:pPr algn="ctr"/>
            <a:endParaRPr lang="en-GB" dirty="0"/>
          </a:p>
        </p:txBody>
      </p:sp>
    </p:spTree>
    <p:extLst>
      <p:ext uri="{BB962C8B-B14F-4D97-AF65-F5344CB8AC3E}">
        <p14:creationId xmlns:p14="http://schemas.microsoft.com/office/powerpoint/2010/main" val="1976052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B84A82-9D6E-49AD-B63E-2B2B262422B1}"/>
              </a:ext>
            </a:extLst>
          </p:cNvPr>
          <p:cNvSpPr txBox="1"/>
          <p:nvPr/>
        </p:nvSpPr>
        <p:spPr>
          <a:xfrm>
            <a:off x="357810" y="159026"/>
            <a:ext cx="11519452" cy="1015663"/>
          </a:xfrm>
          <a:prstGeom prst="rect">
            <a:avLst/>
          </a:prstGeom>
          <a:noFill/>
        </p:spPr>
        <p:txBody>
          <a:bodyPr wrap="square" rtlCol="0">
            <a:spAutoFit/>
          </a:bodyPr>
          <a:lstStyle/>
          <a:p>
            <a:r>
              <a:rPr lang="en-GB" sz="2400" b="1" dirty="0">
                <a:solidFill>
                  <a:srgbClr val="C00000"/>
                </a:solidFill>
              </a:rPr>
              <a:t>The FATF Recommendations;  Recommendation 10, Section A.</a:t>
            </a:r>
          </a:p>
          <a:p>
            <a:r>
              <a:rPr lang="en-GB" b="1" dirty="0"/>
              <a:t>What does it say?</a:t>
            </a:r>
          </a:p>
          <a:p>
            <a:endParaRPr lang="en-GB" dirty="0"/>
          </a:p>
        </p:txBody>
      </p:sp>
      <p:sp>
        <p:nvSpPr>
          <p:cNvPr id="4" name="TextBox 3">
            <a:extLst>
              <a:ext uri="{FF2B5EF4-FFF2-40B4-BE49-F238E27FC236}">
                <a16:creationId xmlns:a16="http://schemas.microsoft.com/office/drawing/2014/main" id="{61A633B6-37EF-4FF9-8A07-DADBC520221C}"/>
              </a:ext>
            </a:extLst>
          </p:cNvPr>
          <p:cNvSpPr txBox="1"/>
          <p:nvPr/>
        </p:nvSpPr>
        <p:spPr>
          <a:xfrm>
            <a:off x="1495425" y="1638300"/>
            <a:ext cx="9705975" cy="3785652"/>
          </a:xfrm>
          <a:prstGeom prst="rect">
            <a:avLst/>
          </a:prstGeom>
          <a:solidFill>
            <a:srgbClr val="C4BEBA"/>
          </a:solidFill>
        </p:spPr>
        <p:txBody>
          <a:bodyPr wrap="square" rtlCol="0">
            <a:spAutoFit/>
          </a:bodyPr>
          <a:lstStyle/>
          <a:p>
            <a:r>
              <a:rPr lang="en-GB" sz="8800" dirty="0"/>
              <a:t>‘‘ </a:t>
            </a:r>
            <a:r>
              <a:rPr lang="en-GB" sz="2400" i="1" dirty="0"/>
              <a:t>If, during the establishment or course of the customer relationship, or when conducting occasional transactions, a financial institution suspects that transactions relate to money laundering or terrorist financing, then the institution should:(a) normally seek to identify and verify the identity of the customer and the beneficial owner, whether permanent or occasional, …. </a:t>
            </a:r>
            <a:r>
              <a:rPr lang="en-GB" sz="8000" dirty="0"/>
              <a:t>’’</a:t>
            </a:r>
            <a:endParaRPr lang="en-GB" sz="8000" i="1" dirty="0"/>
          </a:p>
        </p:txBody>
      </p:sp>
      <p:sp>
        <p:nvSpPr>
          <p:cNvPr id="5" name="Rectangle 4">
            <a:extLst>
              <a:ext uri="{FF2B5EF4-FFF2-40B4-BE49-F238E27FC236}">
                <a16:creationId xmlns:a16="http://schemas.microsoft.com/office/drawing/2014/main" id="{F351685F-4149-4F02-972A-6C2F6B1C9FBC}"/>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
        <p:nvSpPr>
          <p:cNvPr id="6" name="TextBox 5">
            <a:extLst>
              <a:ext uri="{FF2B5EF4-FFF2-40B4-BE49-F238E27FC236}">
                <a16:creationId xmlns:a16="http://schemas.microsoft.com/office/drawing/2014/main" id="{33CAF170-74AD-4B87-B8A3-D550D31AEF82}"/>
              </a:ext>
            </a:extLst>
          </p:cNvPr>
          <p:cNvSpPr txBox="1"/>
          <p:nvPr/>
        </p:nvSpPr>
        <p:spPr>
          <a:xfrm flipH="1">
            <a:off x="1445893" y="5705475"/>
            <a:ext cx="9898381" cy="646331"/>
          </a:xfrm>
          <a:prstGeom prst="rect">
            <a:avLst/>
          </a:prstGeom>
          <a:noFill/>
        </p:spPr>
        <p:txBody>
          <a:bodyPr wrap="square" rtlCol="0">
            <a:spAutoFit/>
          </a:bodyPr>
          <a:lstStyle/>
          <a:p>
            <a:pPr algn="ctr"/>
            <a:r>
              <a:rPr lang="en-GB" dirty="0">
                <a:solidFill>
                  <a:srgbClr val="C00000"/>
                </a:solidFill>
              </a:rPr>
              <a:t>FATF International Standards on Combating ML/TF/Proliferation; The FATF Recommendations, </a:t>
            </a:r>
          </a:p>
          <a:p>
            <a:pPr algn="ctr"/>
            <a:r>
              <a:rPr lang="en-GB" dirty="0">
                <a:solidFill>
                  <a:srgbClr val="C00000"/>
                </a:solidFill>
              </a:rPr>
              <a:t>updated June 2019.</a:t>
            </a:r>
            <a:endParaRPr lang="en-GB" dirty="0"/>
          </a:p>
        </p:txBody>
      </p:sp>
    </p:spTree>
    <p:extLst>
      <p:ext uri="{BB962C8B-B14F-4D97-AF65-F5344CB8AC3E}">
        <p14:creationId xmlns:p14="http://schemas.microsoft.com/office/powerpoint/2010/main" val="1127415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B84A82-9D6E-49AD-B63E-2B2B262422B1}"/>
              </a:ext>
            </a:extLst>
          </p:cNvPr>
          <p:cNvSpPr txBox="1"/>
          <p:nvPr/>
        </p:nvSpPr>
        <p:spPr>
          <a:xfrm>
            <a:off x="357810" y="159026"/>
            <a:ext cx="11519452" cy="1015663"/>
          </a:xfrm>
          <a:prstGeom prst="rect">
            <a:avLst/>
          </a:prstGeom>
          <a:noFill/>
        </p:spPr>
        <p:txBody>
          <a:bodyPr wrap="square" rtlCol="0">
            <a:spAutoFit/>
          </a:bodyPr>
          <a:lstStyle/>
          <a:p>
            <a:r>
              <a:rPr lang="en-GB" sz="2400" b="1" dirty="0">
                <a:solidFill>
                  <a:srgbClr val="C00000"/>
                </a:solidFill>
              </a:rPr>
              <a:t>JMLSG Guidance; Chapter 5; </a:t>
            </a:r>
            <a:r>
              <a:rPr lang="en-GB" sz="2400" b="1" i="1" dirty="0">
                <a:solidFill>
                  <a:srgbClr val="C00000"/>
                </a:solidFill>
              </a:rPr>
              <a:t>5.2</a:t>
            </a:r>
          </a:p>
          <a:p>
            <a:r>
              <a:rPr lang="en-GB" b="1" dirty="0"/>
              <a:t>What does it say?</a:t>
            </a:r>
          </a:p>
          <a:p>
            <a:endParaRPr lang="en-GB" dirty="0"/>
          </a:p>
        </p:txBody>
      </p:sp>
      <p:sp>
        <p:nvSpPr>
          <p:cNvPr id="4" name="TextBox 3">
            <a:extLst>
              <a:ext uri="{FF2B5EF4-FFF2-40B4-BE49-F238E27FC236}">
                <a16:creationId xmlns:a16="http://schemas.microsoft.com/office/drawing/2014/main" id="{61A633B6-37EF-4FF9-8A07-DADBC520221C}"/>
              </a:ext>
            </a:extLst>
          </p:cNvPr>
          <p:cNvSpPr txBox="1"/>
          <p:nvPr/>
        </p:nvSpPr>
        <p:spPr>
          <a:xfrm>
            <a:off x="1495425" y="1638300"/>
            <a:ext cx="9705975" cy="3785652"/>
          </a:xfrm>
          <a:prstGeom prst="rect">
            <a:avLst/>
          </a:prstGeom>
          <a:solidFill>
            <a:srgbClr val="C4BEBA"/>
          </a:solidFill>
        </p:spPr>
        <p:txBody>
          <a:bodyPr wrap="square" rtlCol="0">
            <a:spAutoFit/>
          </a:bodyPr>
          <a:lstStyle/>
          <a:p>
            <a:r>
              <a:rPr lang="en-GB" sz="8800" dirty="0"/>
              <a:t>‘‘ </a:t>
            </a:r>
            <a:r>
              <a:rPr lang="en-GB" i="1" dirty="0"/>
              <a:t>A </a:t>
            </a:r>
            <a:r>
              <a:rPr lang="en-GB" sz="2400" i="1" dirty="0"/>
              <a:t>firm must apply CDD measures when it does any of the following: (a) establishes a business relationship; (b) carries out an occasional transaction; (c) suspects money laundering or terrorist financing; or (d) doubts the veracity of documents or information previously obtained</a:t>
            </a:r>
            <a:br>
              <a:rPr lang="en-GB" sz="2400" i="1" dirty="0"/>
            </a:br>
            <a:r>
              <a:rPr lang="en-GB" sz="2400" i="1" dirty="0"/>
              <a:t>for the purpose of identification or verification</a:t>
            </a:r>
            <a:r>
              <a:rPr lang="en-GB" i="1" dirty="0"/>
              <a:t>.</a:t>
            </a:r>
            <a:r>
              <a:rPr lang="en-GB" sz="2400" i="1" dirty="0"/>
              <a:t> </a:t>
            </a:r>
            <a:r>
              <a:rPr lang="en-GB" sz="8000" dirty="0"/>
              <a:t>’’</a:t>
            </a:r>
            <a:endParaRPr lang="en-GB" sz="8000" i="1" dirty="0"/>
          </a:p>
        </p:txBody>
      </p:sp>
      <p:sp>
        <p:nvSpPr>
          <p:cNvPr id="5" name="Rectangle 4">
            <a:extLst>
              <a:ext uri="{FF2B5EF4-FFF2-40B4-BE49-F238E27FC236}">
                <a16:creationId xmlns:a16="http://schemas.microsoft.com/office/drawing/2014/main" id="{F351685F-4149-4F02-972A-6C2F6B1C9FBC}"/>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
        <p:nvSpPr>
          <p:cNvPr id="6" name="TextBox 5">
            <a:extLst>
              <a:ext uri="{FF2B5EF4-FFF2-40B4-BE49-F238E27FC236}">
                <a16:creationId xmlns:a16="http://schemas.microsoft.com/office/drawing/2014/main" id="{33CAF170-74AD-4B87-B8A3-D550D31AEF82}"/>
              </a:ext>
            </a:extLst>
          </p:cNvPr>
          <p:cNvSpPr txBox="1"/>
          <p:nvPr/>
        </p:nvSpPr>
        <p:spPr>
          <a:xfrm flipH="1">
            <a:off x="1445893" y="5705475"/>
            <a:ext cx="9898381" cy="646331"/>
          </a:xfrm>
          <a:prstGeom prst="rect">
            <a:avLst/>
          </a:prstGeom>
          <a:noFill/>
        </p:spPr>
        <p:txBody>
          <a:bodyPr wrap="square" rtlCol="0">
            <a:spAutoFit/>
          </a:bodyPr>
          <a:lstStyle/>
          <a:p>
            <a:pPr lvl="0" algn="ctr">
              <a:buClr>
                <a:srgbClr val="F97E03"/>
              </a:buClr>
            </a:pPr>
            <a:r>
              <a:rPr lang="en-GB" b="1" dirty="0">
                <a:solidFill>
                  <a:srgbClr val="C00000"/>
                </a:solidFill>
              </a:rPr>
              <a:t>JMLSG; Prevention of ML/CTF 2017;Guidance for the UK Financial Sector; Part 1, </a:t>
            </a:r>
          </a:p>
          <a:p>
            <a:pPr lvl="0" algn="ctr">
              <a:buClr>
                <a:srgbClr val="F97E03"/>
              </a:buClr>
            </a:pPr>
            <a:r>
              <a:rPr lang="en-GB" b="1" dirty="0">
                <a:solidFill>
                  <a:srgbClr val="C00000"/>
                </a:solidFill>
              </a:rPr>
              <a:t>June 2017 ( Amended 20117)</a:t>
            </a:r>
          </a:p>
        </p:txBody>
      </p:sp>
    </p:spTree>
    <p:extLst>
      <p:ext uri="{BB962C8B-B14F-4D97-AF65-F5344CB8AC3E}">
        <p14:creationId xmlns:p14="http://schemas.microsoft.com/office/powerpoint/2010/main" val="570058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B84A82-9D6E-49AD-B63E-2B2B262422B1}"/>
              </a:ext>
            </a:extLst>
          </p:cNvPr>
          <p:cNvSpPr txBox="1"/>
          <p:nvPr/>
        </p:nvSpPr>
        <p:spPr>
          <a:xfrm>
            <a:off x="357810" y="159026"/>
            <a:ext cx="11519452" cy="1508105"/>
          </a:xfrm>
          <a:prstGeom prst="rect">
            <a:avLst/>
          </a:prstGeom>
          <a:noFill/>
        </p:spPr>
        <p:txBody>
          <a:bodyPr wrap="square" rtlCol="0">
            <a:spAutoFit/>
          </a:bodyPr>
          <a:lstStyle/>
          <a:p>
            <a:r>
              <a:rPr lang="en-GB" sz="2800" dirty="0">
                <a:solidFill>
                  <a:srgbClr val="C00000"/>
                </a:solidFill>
              </a:rPr>
              <a:t>BCBS; Consultative Document; Customer Due Diligence  for Banks; </a:t>
            </a:r>
          </a:p>
          <a:p>
            <a:r>
              <a:rPr lang="en-GB" sz="2800" dirty="0">
                <a:solidFill>
                  <a:srgbClr val="C00000"/>
                </a:solidFill>
              </a:rPr>
              <a:t>Part III; 2 Section 19.</a:t>
            </a:r>
          </a:p>
          <a:p>
            <a:r>
              <a:rPr lang="en-GB" b="1" dirty="0"/>
              <a:t>What does it say?</a:t>
            </a:r>
          </a:p>
          <a:p>
            <a:endParaRPr lang="en-GB" dirty="0"/>
          </a:p>
        </p:txBody>
      </p:sp>
      <p:sp>
        <p:nvSpPr>
          <p:cNvPr id="4" name="TextBox 3">
            <a:extLst>
              <a:ext uri="{FF2B5EF4-FFF2-40B4-BE49-F238E27FC236}">
                <a16:creationId xmlns:a16="http://schemas.microsoft.com/office/drawing/2014/main" id="{61A633B6-37EF-4FF9-8A07-DADBC520221C}"/>
              </a:ext>
            </a:extLst>
          </p:cNvPr>
          <p:cNvSpPr txBox="1"/>
          <p:nvPr/>
        </p:nvSpPr>
        <p:spPr>
          <a:xfrm>
            <a:off x="1495425" y="1638300"/>
            <a:ext cx="9705975" cy="3970318"/>
          </a:xfrm>
          <a:prstGeom prst="rect">
            <a:avLst/>
          </a:prstGeom>
          <a:solidFill>
            <a:srgbClr val="C4BEBA"/>
          </a:solidFill>
        </p:spPr>
        <p:txBody>
          <a:bodyPr wrap="square" rtlCol="0">
            <a:spAutoFit/>
          </a:bodyPr>
          <a:lstStyle/>
          <a:p>
            <a:r>
              <a:rPr lang="en-GB" sz="8800" dirty="0"/>
              <a:t>‘‘ </a:t>
            </a:r>
            <a:r>
              <a:rPr lang="en-GB" sz="2800" dirty="0"/>
              <a:t>Banks should establish a systematic procedure for verifying the identity of new customers and should never enter a business relationship until the identity of a new customer is satisfactorily established.</a:t>
            </a:r>
          </a:p>
          <a:p>
            <a:r>
              <a:rPr lang="en-GB" sz="2400" i="1" dirty="0"/>
              <a:t>…… </a:t>
            </a:r>
            <a:r>
              <a:rPr lang="en-GB" sz="8000" dirty="0"/>
              <a:t>’’</a:t>
            </a:r>
            <a:endParaRPr lang="en-GB" sz="8000" i="1" dirty="0"/>
          </a:p>
        </p:txBody>
      </p:sp>
      <p:sp>
        <p:nvSpPr>
          <p:cNvPr id="5" name="Rectangle 4">
            <a:extLst>
              <a:ext uri="{FF2B5EF4-FFF2-40B4-BE49-F238E27FC236}">
                <a16:creationId xmlns:a16="http://schemas.microsoft.com/office/drawing/2014/main" id="{F351685F-4149-4F02-972A-6C2F6B1C9FBC}"/>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
        <p:nvSpPr>
          <p:cNvPr id="6" name="TextBox 5">
            <a:extLst>
              <a:ext uri="{FF2B5EF4-FFF2-40B4-BE49-F238E27FC236}">
                <a16:creationId xmlns:a16="http://schemas.microsoft.com/office/drawing/2014/main" id="{33CAF170-74AD-4B87-B8A3-D550D31AEF82}"/>
              </a:ext>
            </a:extLst>
          </p:cNvPr>
          <p:cNvSpPr txBox="1"/>
          <p:nvPr/>
        </p:nvSpPr>
        <p:spPr>
          <a:xfrm flipH="1">
            <a:off x="1445893" y="5705475"/>
            <a:ext cx="9898381" cy="369332"/>
          </a:xfrm>
          <a:prstGeom prst="rect">
            <a:avLst/>
          </a:prstGeom>
          <a:noFill/>
        </p:spPr>
        <p:txBody>
          <a:bodyPr wrap="square" rtlCol="0">
            <a:spAutoFit/>
          </a:bodyPr>
          <a:lstStyle/>
          <a:p>
            <a:pPr lvl="0" algn="ctr">
              <a:buClr>
                <a:srgbClr val="F97E03"/>
              </a:buClr>
            </a:pPr>
            <a:r>
              <a:rPr lang="en-GB" b="1" dirty="0">
                <a:solidFill>
                  <a:srgbClr val="C00000"/>
                </a:solidFill>
              </a:rPr>
              <a:t>BCBS; Consultative Document; Customer Due Diligence  for Banks 2001</a:t>
            </a:r>
          </a:p>
        </p:txBody>
      </p:sp>
    </p:spTree>
    <p:extLst>
      <p:ext uri="{BB962C8B-B14F-4D97-AF65-F5344CB8AC3E}">
        <p14:creationId xmlns:p14="http://schemas.microsoft.com/office/powerpoint/2010/main" val="3038564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B84A82-9D6E-49AD-B63E-2B2B262422B1}"/>
              </a:ext>
            </a:extLst>
          </p:cNvPr>
          <p:cNvSpPr txBox="1"/>
          <p:nvPr/>
        </p:nvSpPr>
        <p:spPr>
          <a:xfrm>
            <a:off x="357810" y="159026"/>
            <a:ext cx="11519452" cy="1508105"/>
          </a:xfrm>
          <a:prstGeom prst="rect">
            <a:avLst/>
          </a:prstGeom>
          <a:noFill/>
        </p:spPr>
        <p:txBody>
          <a:bodyPr wrap="square" rtlCol="0">
            <a:spAutoFit/>
          </a:bodyPr>
          <a:lstStyle/>
          <a:p>
            <a:r>
              <a:rPr lang="en-GB" sz="2800" dirty="0">
                <a:solidFill>
                  <a:srgbClr val="C00000"/>
                </a:solidFill>
              </a:rPr>
              <a:t>Bank of Mauritius Guideline on AML, Combating TF &amp; Proliferation</a:t>
            </a:r>
          </a:p>
          <a:p>
            <a:r>
              <a:rPr lang="en-GB" sz="2800" dirty="0">
                <a:solidFill>
                  <a:srgbClr val="C00000"/>
                </a:solidFill>
              </a:rPr>
              <a:t>Jan 2020, Chapter 6; 6.04 &amp; 6.05</a:t>
            </a:r>
          </a:p>
          <a:p>
            <a:r>
              <a:rPr lang="en-GB" b="1" dirty="0"/>
              <a:t>What does it say?</a:t>
            </a:r>
          </a:p>
          <a:p>
            <a:endParaRPr lang="en-GB" dirty="0"/>
          </a:p>
        </p:txBody>
      </p:sp>
      <p:sp>
        <p:nvSpPr>
          <p:cNvPr id="4" name="TextBox 3">
            <a:extLst>
              <a:ext uri="{FF2B5EF4-FFF2-40B4-BE49-F238E27FC236}">
                <a16:creationId xmlns:a16="http://schemas.microsoft.com/office/drawing/2014/main" id="{61A633B6-37EF-4FF9-8A07-DADBC520221C}"/>
              </a:ext>
            </a:extLst>
          </p:cNvPr>
          <p:cNvSpPr txBox="1"/>
          <p:nvPr/>
        </p:nvSpPr>
        <p:spPr>
          <a:xfrm>
            <a:off x="1495425" y="1638300"/>
            <a:ext cx="9705975" cy="3539430"/>
          </a:xfrm>
          <a:prstGeom prst="rect">
            <a:avLst/>
          </a:prstGeom>
          <a:solidFill>
            <a:srgbClr val="C4BEBA"/>
          </a:solidFill>
        </p:spPr>
        <p:txBody>
          <a:bodyPr wrap="square" rtlCol="0">
            <a:spAutoFit/>
          </a:bodyPr>
          <a:lstStyle/>
          <a:p>
            <a:r>
              <a:rPr lang="en-GB" sz="8800" dirty="0"/>
              <a:t>‘‘ </a:t>
            </a:r>
            <a:r>
              <a:rPr lang="en-GB" sz="2800" i="1" dirty="0"/>
              <a:t>…</a:t>
            </a:r>
            <a:r>
              <a:rPr lang="en-GB" dirty="0"/>
              <a:t> </a:t>
            </a:r>
            <a:r>
              <a:rPr lang="en-GB" sz="2800" dirty="0"/>
              <a:t>It is therefore mandatory for financial institutions to verify the true identity of their customers before opening any account, accepting any deposit of money and securities and renting a safe deposit box</a:t>
            </a:r>
            <a:r>
              <a:rPr lang="en-GB" sz="2800" i="1" dirty="0"/>
              <a:t>….</a:t>
            </a:r>
            <a:r>
              <a:rPr lang="en-GB" sz="2400" i="1" dirty="0"/>
              <a:t>…… </a:t>
            </a:r>
            <a:r>
              <a:rPr lang="en-GB" sz="8000" dirty="0"/>
              <a:t>’’</a:t>
            </a:r>
            <a:endParaRPr lang="en-GB" sz="8000" i="1" dirty="0"/>
          </a:p>
        </p:txBody>
      </p:sp>
      <p:sp>
        <p:nvSpPr>
          <p:cNvPr id="5" name="Rectangle 4">
            <a:extLst>
              <a:ext uri="{FF2B5EF4-FFF2-40B4-BE49-F238E27FC236}">
                <a16:creationId xmlns:a16="http://schemas.microsoft.com/office/drawing/2014/main" id="{F351685F-4149-4F02-972A-6C2F6B1C9FBC}"/>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
        <p:nvSpPr>
          <p:cNvPr id="6" name="TextBox 5">
            <a:extLst>
              <a:ext uri="{FF2B5EF4-FFF2-40B4-BE49-F238E27FC236}">
                <a16:creationId xmlns:a16="http://schemas.microsoft.com/office/drawing/2014/main" id="{33CAF170-74AD-4B87-B8A3-D550D31AEF82}"/>
              </a:ext>
            </a:extLst>
          </p:cNvPr>
          <p:cNvSpPr txBox="1"/>
          <p:nvPr/>
        </p:nvSpPr>
        <p:spPr>
          <a:xfrm flipH="1">
            <a:off x="1445893" y="5705475"/>
            <a:ext cx="9898381" cy="646331"/>
          </a:xfrm>
          <a:prstGeom prst="rect">
            <a:avLst/>
          </a:prstGeom>
          <a:noFill/>
        </p:spPr>
        <p:txBody>
          <a:bodyPr wrap="square" rtlCol="0">
            <a:spAutoFit/>
          </a:bodyPr>
          <a:lstStyle/>
          <a:p>
            <a:pPr algn="ctr">
              <a:buClr>
                <a:srgbClr val="F97E03"/>
              </a:buClr>
            </a:pPr>
            <a:r>
              <a:rPr lang="en-GB" b="1" dirty="0">
                <a:solidFill>
                  <a:srgbClr val="C00000"/>
                </a:solidFill>
              </a:rPr>
              <a:t>Bank of Mauritius; Guideline on Anti-Money Laundering and Combating the </a:t>
            </a:r>
          </a:p>
          <a:p>
            <a:pPr algn="ctr">
              <a:buClr>
                <a:srgbClr val="F97E03"/>
              </a:buClr>
            </a:pPr>
            <a:r>
              <a:rPr lang="en-GB" b="1" dirty="0">
                <a:solidFill>
                  <a:srgbClr val="C00000"/>
                </a:solidFill>
              </a:rPr>
              <a:t>Financing of Terrorism &amp; Proliferation; Jan 2020</a:t>
            </a:r>
          </a:p>
        </p:txBody>
      </p:sp>
    </p:spTree>
    <p:extLst>
      <p:ext uri="{BB962C8B-B14F-4D97-AF65-F5344CB8AC3E}">
        <p14:creationId xmlns:p14="http://schemas.microsoft.com/office/powerpoint/2010/main" val="528313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B84A82-9D6E-49AD-B63E-2B2B262422B1}"/>
              </a:ext>
            </a:extLst>
          </p:cNvPr>
          <p:cNvSpPr txBox="1"/>
          <p:nvPr/>
        </p:nvSpPr>
        <p:spPr>
          <a:xfrm>
            <a:off x="357810" y="159026"/>
            <a:ext cx="11519452" cy="1508105"/>
          </a:xfrm>
          <a:prstGeom prst="rect">
            <a:avLst/>
          </a:prstGeom>
          <a:noFill/>
        </p:spPr>
        <p:txBody>
          <a:bodyPr wrap="square" rtlCol="0">
            <a:spAutoFit/>
          </a:bodyPr>
          <a:lstStyle/>
          <a:p>
            <a:r>
              <a:rPr lang="en-GB" sz="2800" dirty="0">
                <a:solidFill>
                  <a:srgbClr val="C00000"/>
                </a:solidFill>
              </a:rPr>
              <a:t>FSC Mauritius AML/CTF Handbook 2020 </a:t>
            </a:r>
          </a:p>
          <a:p>
            <a:r>
              <a:rPr lang="en-GB" sz="2800" dirty="0">
                <a:solidFill>
                  <a:srgbClr val="C00000"/>
                </a:solidFill>
              </a:rPr>
              <a:t>Chapter 5.</a:t>
            </a:r>
          </a:p>
          <a:p>
            <a:r>
              <a:rPr lang="en-GB" b="1" dirty="0"/>
              <a:t>What does it say?</a:t>
            </a:r>
          </a:p>
          <a:p>
            <a:endParaRPr lang="en-GB" dirty="0"/>
          </a:p>
        </p:txBody>
      </p:sp>
      <p:sp>
        <p:nvSpPr>
          <p:cNvPr id="4" name="TextBox 3">
            <a:extLst>
              <a:ext uri="{FF2B5EF4-FFF2-40B4-BE49-F238E27FC236}">
                <a16:creationId xmlns:a16="http://schemas.microsoft.com/office/drawing/2014/main" id="{61A633B6-37EF-4FF9-8A07-DADBC520221C}"/>
              </a:ext>
            </a:extLst>
          </p:cNvPr>
          <p:cNvSpPr txBox="1"/>
          <p:nvPr/>
        </p:nvSpPr>
        <p:spPr>
          <a:xfrm>
            <a:off x="1495425" y="1638300"/>
            <a:ext cx="9705975" cy="3970318"/>
          </a:xfrm>
          <a:prstGeom prst="rect">
            <a:avLst/>
          </a:prstGeom>
          <a:solidFill>
            <a:srgbClr val="C4BEBA"/>
          </a:solidFill>
        </p:spPr>
        <p:txBody>
          <a:bodyPr wrap="square" rtlCol="0">
            <a:spAutoFit/>
          </a:bodyPr>
          <a:lstStyle/>
          <a:p>
            <a:r>
              <a:rPr lang="en-GB" sz="8800" dirty="0"/>
              <a:t>‘‘ </a:t>
            </a:r>
            <a:r>
              <a:rPr lang="en-GB" sz="2800" i="1" dirty="0"/>
              <a:t>Financial institutions must identify their customers, and where applicable, their beneficial owners and then verify their identities, which is essential to the prevention of money laundering and combatting the financing of terrorism. </a:t>
            </a:r>
          </a:p>
          <a:p>
            <a:r>
              <a:rPr lang="en-GB" sz="2400" i="1" dirty="0"/>
              <a:t>…… </a:t>
            </a:r>
            <a:r>
              <a:rPr lang="en-GB" sz="8000" dirty="0"/>
              <a:t>’’</a:t>
            </a:r>
            <a:endParaRPr lang="en-GB" sz="8000" i="1" dirty="0"/>
          </a:p>
        </p:txBody>
      </p:sp>
      <p:sp>
        <p:nvSpPr>
          <p:cNvPr id="5" name="Rectangle 4">
            <a:extLst>
              <a:ext uri="{FF2B5EF4-FFF2-40B4-BE49-F238E27FC236}">
                <a16:creationId xmlns:a16="http://schemas.microsoft.com/office/drawing/2014/main" id="{F351685F-4149-4F02-972A-6C2F6B1C9FBC}"/>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
        <p:nvSpPr>
          <p:cNvPr id="6" name="TextBox 5">
            <a:extLst>
              <a:ext uri="{FF2B5EF4-FFF2-40B4-BE49-F238E27FC236}">
                <a16:creationId xmlns:a16="http://schemas.microsoft.com/office/drawing/2014/main" id="{33CAF170-74AD-4B87-B8A3-D550D31AEF82}"/>
              </a:ext>
            </a:extLst>
          </p:cNvPr>
          <p:cNvSpPr txBox="1"/>
          <p:nvPr/>
        </p:nvSpPr>
        <p:spPr>
          <a:xfrm flipH="1">
            <a:off x="1445893" y="5705475"/>
            <a:ext cx="9898381" cy="369332"/>
          </a:xfrm>
          <a:prstGeom prst="rect">
            <a:avLst/>
          </a:prstGeom>
          <a:noFill/>
        </p:spPr>
        <p:txBody>
          <a:bodyPr wrap="square" rtlCol="0">
            <a:spAutoFit/>
          </a:bodyPr>
          <a:lstStyle/>
          <a:p>
            <a:pPr algn="ctr">
              <a:buClr>
                <a:srgbClr val="F97E03"/>
              </a:buClr>
            </a:pPr>
            <a:r>
              <a:rPr lang="en-GB" b="1" dirty="0">
                <a:solidFill>
                  <a:srgbClr val="C00000"/>
                </a:solidFill>
              </a:rPr>
              <a:t>FSC Mauritius Anti-Money Laundering and Countering the Financing of Terrorism Handbook 2020</a:t>
            </a:r>
          </a:p>
        </p:txBody>
      </p:sp>
    </p:spTree>
    <p:extLst>
      <p:ext uri="{BB962C8B-B14F-4D97-AF65-F5344CB8AC3E}">
        <p14:creationId xmlns:p14="http://schemas.microsoft.com/office/powerpoint/2010/main" val="3386182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outdoor, grass, fence, plane&#10;&#10;Description automatically generated">
            <a:extLst>
              <a:ext uri="{FF2B5EF4-FFF2-40B4-BE49-F238E27FC236}">
                <a16:creationId xmlns:a16="http://schemas.microsoft.com/office/drawing/2014/main" id="{3CA101F1-470E-42BF-A990-A3D3A035735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6" name="Rectangle 5">
            <a:extLst>
              <a:ext uri="{FF2B5EF4-FFF2-40B4-BE49-F238E27FC236}">
                <a16:creationId xmlns:a16="http://schemas.microsoft.com/office/drawing/2014/main" id="{0EFFFA3D-ACFB-4B4A-B9E7-066050DC0ED6}"/>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
        <p:nvSpPr>
          <p:cNvPr id="7" name="TextBox 6">
            <a:extLst>
              <a:ext uri="{FF2B5EF4-FFF2-40B4-BE49-F238E27FC236}">
                <a16:creationId xmlns:a16="http://schemas.microsoft.com/office/drawing/2014/main" id="{EE1C1FDB-D489-4C5E-A2A2-36107FB1527C}"/>
              </a:ext>
            </a:extLst>
          </p:cNvPr>
          <p:cNvSpPr txBox="1"/>
          <p:nvPr/>
        </p:nvSpPr>
        <p:spPr>
          <a:xfrm>
            <a:off x="4638675" y="5111168"/>
            <a:ext cx="7292815" cy="684803"/>
          </a:xfrm>
          <a:prstGeom prst="rect">
            <a:avLst/>
          </a:prstGeom>
          <a:solidFill>
            <a:schemeClr val="bg2"/>
          </a:solidFill>
        </p:spPr>
        <p:txBody>
          <a:bodyPr wrap="square" rtlCol="0">
            <a:spAutoFit/>
          </a:bodyPr>
          <a:lstStyle/>
          <a:p>
            <a:pPr lvl="0">
              <a:defRPr/>
            </a:pPr>
            <a:r>
              <a:rPr lang="en-GB" sz="2800" b="1" dirty="0">
                <a:solidFill>
                  <a:prstClr val="black"/>
                </a:solidFill>
                <a:latin typeface="Tw Cen MT" panose="020B0602020104020603"/>
              </a:rPr>
              <a:t>Effective Customer Due Diligence Measures</a:t>
            </a:r>
          </a:p>
          <a:p>
            <a:pPr lvl="0">
              <a:defRPr/>
            </a:pPr>
            <a:endParaRPr lang="en-GB" sz="1050" dirty="0">
              <a:solidFill>
                <a:prstClr val="black"/>
              </a:solidFill>
              <a:latin typeface="Tw Cen MT" panose="020B0602020104020603"/>
            </a:endParaRPr>
          </a:p>
        </p:txBody>
      </p:sp>
      <p:sp>
        <p:nvSpPr>
          <p:cNvPr id="9" name="TextBox 8">
            <a:extLst>
              <a:ext uri="{FF2B5EF4-FFF2-40B4-BE49-F238E27FC236}">
                <a16:creationId xmlns:a16="http://schemas.microsoft.com/office/drawing/2014/main" id="{565E6AA7-51E1-4E6B-A0B8-09B8F847CD41}"/>
              </a:ext>
            </a:extLst>
          </p:cNvPr>
          <p:cNvSpPr txBox="1"/>
          <p:nvPr/>
        </p:nvSpPr>
        <p:spPr>
          <a:xfrm>
            <a:off x="451008" y="133350"/>
            <a:ext cx="2231708" cy="523220"/>
          </a:xfrm>
          <a:prstGeom prst="rect">
            <a:avLst/>
          </a:prstGeom>
          <a:solidFill>
            <a:schemeClr val="bg2"/>
          </a:solidFill>
        </p:spPr>
        <p:txBody>
          <a:bodyPr wrap="square" rtlCol="0">
            <a:spAutoFit/>
          </a:bodyPr>
          <a:lstStyle/>
          <a:p>
            <a:pPr algn="ctr"/>
            <a:r>
              <a:rPr lang="en-GB" sz="2800" b="1" dirty="0">
                <a:solidFill>
                  <a:prstClr val="black"/>
                </a:solidFill>
                <a:latin typeface="Tw Cen MT" panose="020B0602020104020603"/>
              </a:rPr>
              <a:t>SESSION 2</a:t>
            </a:r>
            <a:endParaRPr lang="en-GB" sz="2800" dirty="0"/>
          </a:p>
        </p:txBody>
      </p:sp>
    </p:spTree>
    <p:extLst>
      <p:ext uri="{BB962C8B-B14F-4D97-AF65-F5344CB8AC3E}">
        <p14:creationId xmlns:p14="http://schemas.microsoft.com/office/powerpoint/2010/main" val="3938408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5" name="Picture 14" descr="A person in a blue shirt&#10;&#10;Description automatically generated">
            <a:extLst>
              <a:ext uri="{FF2B5EF4-FFF2-40B4-BE49-F238E27FC236}">
                <a16:creationId xmlns:a16="http://schemas.microsoft.com/office/drawing/2014/main" id="{FB3B10DE-A87F-4DF7-9B09-9CC2851533F5}"/>
              </a:ext>
            </a:extLst>
          </p:cNvPr>
          <p:cNvPicPr>
            <a:picLocks noChangeAspect="1"/>
          </p:cNvPicPr>
          <p:nvPr/>
        </p:nvPicPr>
        <p:blipFill rotWithShape="1">
          <a:blip r:embed="rId2">
            <a:extLst>
              <a:ext uri="{28A0092B-C50C-407E-A947-70E740481C1C}">
                <a14:useLocalDpi xmlns:a14="http://schemas.microsoft.com/office/drawing/2010/main" val="0"/>
              </a:ext>
            </a:extLst>
          </a:blip>
          <a:srcRect l="22442" r="4761" b="-1"/>
          <a:stretch/>
        </p:blipFill>
        <p:spPr>
          <a:xfrm>
            <a:off x="1" y="-121913"/>
            <a:ext cx="7479160" cy="6857993"/>
          </a:xfrm>
          <a:prstGeom prst="rect">
            <a:avLst/>
          </a:prstGeom>
        </p:spPr>
      </p:pic>
      <p:sp>
        <p:nvSpPr>
          <p:cNvPr id="2" name="Title 1">
            <a:extLst>
              <a:ext uri="{FF2B5EF4-FFF2-40B4-BE49-F238E27FC236}">
                <a16:creationId xmlns:a16="http://schemas.microsoft.com/office/drawing/2014/main" id="{2724BCC3-8638-47D4-B20A-F14583DE4A3B}"/>
              </a:ext>
            </a:extLst>
          </p:cNvPr>
          <p:cNvSpPr>
            <a:spLocks noGrp="1"/>
          </p:cNvSpPr>
          <p:nvPr>
            <p:ph type="title"/>
          </p:nvPr>
        </p:nvSpPr>
        <p:spPr>
          <a:xfrm>
            <a:off x="7829550" y="104775"/>
            <a:ext cx="3718986" cy="1552575"/>
          </a:xfrm>
        </p:spPr>
        <p:txBody>
          <a:bodyPr vert="horz" lIns="91440" tIns="45720" rIns="91440" bIns="45720" rtlCol="0" anchor="ctr">
            <a:normAutofit/>
          </a:bodyPr>
          <a:lstStyle/>
          <a:p>
            <a:pPr lvl="0"/>
            <a:r>
              <a:rPr lang="en-US" dirty="0"/>
              <a:t>Know your customer</a:t>
            </a:r>
            <a:br>
              <a:rPr lang="en-US" dirty="0"/>
            </a:br>
            <a:endParaRPr lang="en-US" sz="1800" dirty="0"/>
          </a:p>
        </p:txBody>
      </p:sp>
      <p:sp>
        <p:nvSpPr>
          <p:cNvPr id="7" name="TextBox 6">
            <a:extLst>
              <a:ext uri="{FF2B5EF4-FFF2-40B4-BE49-F238E27FC236}">
                <a16:creationId xmlns:a16="http://schemas.microsoft.com/office/drawing/2014/main" id="{3A6690B9-E0E6-469C-86A3-CC1E2A2A8144}"/>
              </a:ext>
            </a:extLst>
          </p:cNvPr>
          <p:cNvSpPr txBox="1"/>
          <p:nvPr/>
        </p:nvSpPr>
        <p:spPr>
          <a:xfrm>
            <a:off x="8001000" y="2428876"/>
            <a:ext cx="3547536" cy="3819526"/>
          </a:xfrm>
          <a:prstGeom prst="rect">
            <a:avLst/>
          </a:prstGeom>
        </p:spPr>
        <p:txBody>
          <a:bodyPr vert="horz" lIns="91440" tIns="45720" rIns="91440" bIns="45720" rtlCol="0">
            <a:noAutofit/>
          </a:bodyPr>
          <a:lstStyle/>
          <a:p>
            <a:pPr>
              <a:lnSpc>
                <a:spcPct val="120000"/>
              </a:lnSpc>
              <a:spcAft>
                <a:spcPts val="600"/>
              </a:spcAft>
              <a:buClr>
                <a:schemeClr val="tx1"/>
              </a:buClr>
            </a:pPr>
            <a:r>
              <a:rPr lang="en-US" sz="2800" dirty="0"/>
              <a:t>Understand who you are (or might be) doing business with so you can prevent bad actors from gaining access to the financial system. </a:t>
            </a:r>
            <a:br>
              <a:rPr lang="en-US" sz="2800" dirty="0"/>
            </a:br>
            <a:endParaRPr lang="en-US" sz="2800" cap="all" dirty="0"/>
          </a:p>
        </p:txBody>
      </p:sp>
      <p:sp>
        <p:nvSpPr>
          <p:cNvPr id="5" name="Rectangle 4">
            <a:extLst>
              <a:ext uri="{FF2B5EF4-FFF2-40B4-BE49-F238E27FC236}">
                <a16:creationId xmlns:a16="http://schemas.microsoft.com/office/drawing/2014/main" id="{824DD7A5-0F0C-4E3E-BBF4-3BD62E2A8785}"/>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2400" b="0" i="0" u="none" strike="noStrike" kern="1200" cap="none" spc="0" normalizeH="0" baseline="0" noProof="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a:ln>
                  <a:noFill/>
                </a:ln>
                <a:solidFill>
                  <a:prstClr val="white"/>
                </a:solidFill>
                <a:effectLst/>
                <a:uLnTx/>
                <a:uFillTx/>
                <a:latin typeface="AR BERKLEY" panose="02000000000000000000" pitchFamily="2" charset="0"/>
                <a:ea typeface="+mn-ea"/>
                <a:cs typeface="+mn-cs"/>
              </a:rPr>
              <a:t>Passionate About Compliance</a:t>
            </a:r>
          </a:p>
        </p:txBody>
      </p:sp>
      <p:sp>
        <p:nvSpPr>
          <p:cNvPr id="3" name="TextBox 2">
            <a:extLst>
              <a:ext uri="{FF2B5EF4-FFF2-40B4-BE49-F238E27FC236}">
                <a16:creationId xmlns:a16="http://schemas.microsoft.com/office/drawing/2014/main" id="{0DA0F05A-734B-467B-BF90-602CA88A65FC}"/>
              </a:ext>
            </a:extLst>
          </p:cNvPr>
          <p:cNvSpPr txBox="1"/>
          <p:nvPr/>
        </p:nvSpPr>
        <p:spPr>
          <a:xfrm flipH="1">
            <a:off x="8001000" y="1762125"/>
            <a:ext cx="3467099" cy="461665"/>
          </a:xfrm>
          <a:prstGeom prst="rect">
            <a:avLst/>
          </a:prstGeom>
          <a:noFill/>
        </p:spPr>
        <p:txBody>
          <a:bodyPr wrap="square" rtlCol="0">
            <a:spAutoFit/>
          </a:bodyPr>
          <a:lstStyle/>
          <a:p>
            <a:r>
              <a:rPr lang="en-GB" sz="2400" b="1" dirty="0"/>
              <a:t>What does it mean?</a:t>
            </a:r>
          </a:p>
        </p:txBody>
      </p:sp>
    </p:spTree>
    <p:extLst>
      <p:ext uri="{BB962C8B-B14F-4D97-AF65-F5344CB8AC3E}">
        <p14:creationId xmlns:p14="http://schemas.microsoft.com/office/powerpoint/2010/main" val="34383523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extBox 10"/>
          <p:cNvSpPr txBox="1"/>
          <p:nvPr/>
        </p:nvSpPr>
        <p:spPr>
          <a:xfrm>
            <a:off x="966690" y="1862073"/>
            <a:ext cx="9950245" cy="369331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12" name="Rectangle 11"/>
          <p:cNvSpPr/>
          <p:nvPr/>
        </p:nvSpPr>
        <p:spPr>
          <a:xfrm>
            <a:off x="-1" y="6336224"/>
            <a:ext cx="12192001" cy="548280"/>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				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8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9" name="Title 8">
            <a:extLst>
              <a:ext uri="{FF2B5EF4-FFF2-40B4-BE49-F238E27FC236}">
                <a16:creationId xmlns:a16="http://schemas.microsoft.com/office/drawing/2014/main" id="{F0F4EF0A-974E-4B03-B8AA-BED72E68A5BA}"/>
              </a:ext>
            </a:extLst>
          </p:cNvPr>
          <p:cNvSpPr>
            <a:spLocks noGrp="1"/>
          </p:cNvSpPr>
          <p:nvPr>
            <p:ph type="title"/>
          </p:nvPr>
        </p:nvSpPr>
        <p:spPr>
          <a:xfrm>
            <a:off x="933450" y="295276"/>
            <a:ext cx="10344776" cy="857250"/>
          </a:xfrm>
          <a:ln>
            <a:solidFill>
              <a:srgbClr val="FA7E04"/>
            </a:solidFill>
          </a:ln>
        </p:spPr>
        <p:txBody>
          <a:bodyPr>
            <a:normAutofit/>
          </a:bodyPr>
          <a:lstStyle/>
          <a:p>
            <a:pPr algn="ctr"/>
            <a:r>
              <a:rPr lang="en-GB" sz="3200" cap="none" dirty="0"/>
              <a:t>The KYC Expectations</a:t>
            </a:r>
            <a:endParaRPr lang="en-GB" sz="3200" dirty="0"/>
          </a:p>
        </p:txBody>
      </p:sp>
      <p:sp>
        <p:nvSpPr>
          <p:cNvPr id="10" name="Content Placeholder 9">
            <a:extLst>
              <a:ext uri="{FF2B5EF4-FFF2-40B4-BE49-F238E27FC236}">
                <a16:creationId xmlns:a16="http://schemas.microsoft.com/office/drawing/2014/main" id="{FD0BB357-1410-47E0-BACB-266F44AE67CD}"/>
              </a:ext>
            </a:extLst>
          </p:cNvPr>
          <p:cNvSpPr>
            <a:spLocks noGrp="1"/>
          </p:cNvSpPr>
          <p:nvPr>
            <p:ph sz="quarter" idx="13"/>
          </p:nvPr>
        </p:nvSpPr>
        <p:spPr>
          <a:xfrm>
            <a:off x="913774" y="1957590"/>
            <a:ext cx="10363826" cy="3833610"/>
          </a:xfrm>
        </p:spPr>
        <p:txBody>
          <a:bodyPr>
            <a:normAutofit/>
          </a:bodyPr>
          <a:lstStyle/>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sz="2800" cap="none" dirty="0"/>
          </a:p>
          <a:p>
            <a:pPr marL="0" indent="0">
              <a:buNone/>
            </a:pPr>
            <a:endParaRPr lang="en-GB" sz="2800" cap="none" dirty="0"/>
          </a:p>
          <a:p>
            <a:pPr marL="0" indent="0" algn="ctr">
              <a:buNone/>
            </a:pPr>
            <a:r>
              <a:rPr lang="en-GB" sz="2800" cap="none" dirty="0"/>
              <a:t>Why Meeting the KYC Diligence expectations is so Important?</a:t>
            </a:r>
          </a:p>
        </p:txBody>
      </p:sp>
      <p:pic>
        <p:nvPicPr>
          <p:cNvPr id="3076" name="Picture 4" descr="Related image"/>
          <p:cNvPicPr>
            <a:picLocks noChangeAspect="1" noChangeArrowheads="1"/>
          </p:cNvPicPr>
          <p:nvPr/>
        </p:nvPicPr>
        <p:blipFill rotWithShape="1">
          <a:blip r:embed="rId2">
            <a:extLst>
              <a:ext uri="{28A0092B-C50C-407E-A947-70E740481C1C}">
                <a14:useLocalDpi xmlns:a14="http://schemas.microsoft.com/office/drawing/2010/main" val="0"/>
              </a:ext>
            </a:extLst>
          </a:blip>
          <a:srcRect l="13431"/>
          <a:stretch/>
        </p:blipFill>
        <p:spPr bwMode="auto">
          <a:xfrm>
            <a:off x="1095375" y="1862073"/>
            <a:ext cx="10129935" cy="2819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91835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E4F25-0451-4C34-BCBE-654B704B833D}"/>
              </a:ext>
            </a:extLst>
          </p:cNvPr>
          <p:cNvSpPr>
            <a:spLocks noGrp="1"/>
          </p:cNvSpPr>
          <p:nvPr>
            <p:ph type="title"/>
          </p:nvPr>
        </p:nvSpPr>
        <p:spPr>
          <a:xfrm>
            <a:off x="2000250" y="618518"/>
            <a:ext cx="7581900" cy="876907"/>
          </a:xfrm>
          <a:ln>
            <a:solidFill>
              <a:srgbClr val="F97E03"/>
            </a:solidFill>
          </a:ln>
        </p:spPr>
        <p:txBody>
          <a:bodyPr/>
          <a:lstStyle/>
          <a:p>
            <a:pPr algn="ctr"/>
            <a:r>
              <a:rPr lang="en-GB" cap="none" dirty="0"/>
              <a:t>The Importance of KYC  </a:t>
            </a:r>
          </a:p>
        </p:txBody>
      </p:sp>
      <p:sp>
        <p:nvSpPr>
          <p:cNvPr id="3" name="Content Placeholder 2">
            <a:extLst>
              <a:ext uri="{FF2B5EF4-FFF2-40B4-BE49-F238E27FC236}">
                <a16:creationId xmlns:a16="http://schemas.microsoft.com/office/drawing/2014/main" id="{AFC002E6-756E-4CDB-99D7-5A3B8B2F4FB0}"/>
              </a:ext>
            </a:extLst>
          </p:cNvPr>
          <p:cNvSpPr>
            <a:spLocks noGrp="1"/>
          </p:cNvSpPr>
          <p:nvPr>
            <p:ph sz="quarter" idx="13"/>
          </p:nvPr>
        </p:nvSpPr>
        <p:spPr>
          <a:xfrm>
            <a:off x="913774" y="1886744"/>
            <a:ext cx="10363826" cy="4490907"/>
          </a:xfrm>
        </p:spPr>
        <p:txBody>
          <a:bodyPr>
            <a:normAutofit fontScale="92500" lnSpcReduction="10000"/>
          </a:bodyPr>
          <a:lstStyle/>
          <a:p>
            <a:pPr marL="0" indent="0">
              <a:buNone/>
            </a:pPr>
            <a:r>
              <a:rPr lang="en-GB" sz="2400" cap="none" dirty="0"/>
              <a:t>KYC/CDD programs are designed to achieve the following objectives:</a:t>
            </a:r>
          </a:p>
          <a:p>
            <a:pPr>
              <a:buClr>
                <a:srgbClr val="F97E03"/>
              </a:buClr>
              <a:buFont typeface="Wingdings" panose="05000000000000000000" pitchFamily="2" charset="2"/>
              <a:buChar char="§"/>
            </a:pPr>
            <a:r>
              <a:rPr lang="en-GB" cap="none" dirty="0"/>
              <a:t>Identify the customer and verify the customer’s identity.</a:t>
            </a:r>
          </a:p>
          <a:p>
            <a:pPr>
              <a:buClr>
                <a:srgbClr val="F97E03"/>
              </a:buClr>
              <a:buFont typeface="Wingdings" panose="05000000000000000000" pitchFamily="2" charset="2"/>
              <a:buChar char="§"/>
            </a:pPr>
            <a:r>
              <a:rPr lang="en-GB" cap="none" dirty="0"/>
              <a:t>Understand the customer’s profile and associated financial crime risk.</a:t>
            </a:r>
          </a:p>
          <a:p>
            <a:pPr>
              <a:buClr>
                <a:srgbClr val="F97E03"/>
              </a:buClr>
              <a:buFont typeface="Wingdings" panose="05000000000000000000" pitchFamily="2" charset="2"/>
              <a:buChar char="§"/>
            </a:pPr>
            <a:r>
              <a:rPr lang="en-GB" cap="none" dirty="0"/>
              <a:t>Assign risk rating to the customer.</a:t>
            </a:r>
          </a:p>
          <a:p>
            <a:pPr>
              <a:buClr>
                <a:srgbClr val="F97E03"/>
              </a:buClr>
              <a:buFont typeface="Wingdings" panose="05000000000000000000" pitchFamily="2" charset="2"/>
              <a:buChar char="§"/>
            </a:pPr>
            <a:r>
              <a:rPr lang="en-GB" cap="none" dirty="0"/>
              <a:t>Allow the firm to perform additional due diligence on higher risk customers conducting ongoing monitoring of customer risk, and renew due diligence based on changes and activities that are different from what is expected.</a:t>
            </a:r>
          </a:p>
          <a:p>
            <a:pPr>
              <a:buClr>
                <a:srgbClr val="F97E03"/>
              </a:buClr>
              <a:buFont typeface="Wingdings" panose="05000000000000000000" pitchFamily="2" charset="2"/>
              <a:buChar char="§"/>
            </a:pPr>
            <a:r>
              <a:rPr lang="en-GB" cap="none" dirty="0"/>
              <a:t>Make informed decisions about customers based on perceived risk.</a:t>
            </a:r>
          </a:p>
          <a:p>
            <a:pPr marL="0" indent="0" algn="ctr">
              <a:buNone/>
            </a:pPr>
            <a:r>
              <a:rPr lang="en-GB" b="1" cap="none" dirty="0"/>
              <a:t>Because KYC is a core feature of firms’ risk management and control procedures.</a:t>
            </a:r>
          </a:p>
        </p:txBody>
      </p:sp>
      <p:sp>
        <p:nvSpPr>
          <p:cNvPr id="5" name="Rectangle 4">
            <a:extLst>
              <a:ext uri="{FF2B5EF4-FFF2-40B4-BE49-F238E27FC236}">
                <a16:creationId xmlns:a16="http://schemas.microsoft.com/office/drawing/2014/main" id="{048E4206-E10F-4716-AEBA-BE4D5A0364F9}"/>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Tree>
    <p:extLst>
      <p:ext uri="{BB962C8B-B14F-4D97-AF65-F5344CB8AC3E}">
        <p14:creationId xmlns:p14="http://schemas.microsoft.com/office/powerpoint/2010/main" val="1119751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68CB7-36C8-4E4F-AD94-005619AD9BB6}"/>
              </a:ext>
            </a:extLst>
          </p:cNvPr>
          <p:cNvSpPr>
            <a:spLocks noGrp="1"/>
          </p:cNvSpPr>
          <p:nvPr>
            <p:ph type="title"/>
          </p:nvPr>
        </p:nvSpPr>
        <p:spPr>
          <a:xfrm>
            <a:off x="1328056" y="576943"/>
            <a:ext cx="9525001" cy="914398"/>
          </a:xfrm>
          <a:ln>
            <a:solidFill>
              <a:srgbClr val="F97E03"/>
            </a:solidFill>
          </a:ln>
        </p:spPr>
        <p:txBody>
          <a:bodyPr>
            <a:normAutofit fontScale="90000"/>
          </a:bodyPr>
          <a:lstStyle/>
          <a:p>
            <a:pPr algn="ctr"/>
            <a:br>
              <a:rPr lang="en-GB" b="1" cap="none" dirty="0"/>
            </a:br>
            <a:r>
              <a:rPr lang="en-GB" b="1" cap="none" dirty="0"/>
              <a:t>When to undertake CDD Checks</a:t>
            </a:r>
            <a:br>
              <a:rPr lang="en-GB" cap="none" dirty="0"/>
            </a:br>
            <a:endParaRPr lang="en-GB" dirty="0"/>
          </a:p>
        </p:txBody>
      </p:sp>
      <p:sp>
        <p:nvSpPr>
          <p:cNvPr id="3" name="Content Placeholder 2">
            <a:extLst>
              <a:ext uri="{FF2B5EF4-FFF2-40B4-BE49-F238E27FC236}">
                <a16:creationId xmlns:a16="http://schemas.microsoft.com/office/drawing/2014/main" id="{EA27972A-2F56-4B28-B699-EE2B560D23E5}"/>
              </a:ext>
            </a:extLst>
          </p:cNvPr>
          <p:cNvSpPr>
            <a:spLocks noGrp="1"/>
          </p:cNvSpPr>
          <p:nvPr>
            <p:ph sz="quarter" idx="13"/>
          </p:nvPr>
        </p:nvSpPr>
        <p:spPr>
          <a:xfrm>
            <a:off x="913774" y="1828800"/>
            <a:ext cx="10363826" cy="4211392"/>
          </a:xfrm>
        </p:spPr>
        <p:txBody>
          <a:bodyPr>
            <a:normAutofit/>
          </a:bodyPr>
          <a:lstStyle/>
          <a:p>
            <a:pPr lvl="0">
              <a:buClr>
                <a:srgbClr val="F97E03"/>
              </a:buClr>
              <a:buFont typeface="Wingdings" panose="05000000000000000000" pitchFamily="2" charset="2"/>
              <a:buChar char="§"/>
            </a:pPr>
            <a:r>
              <a:rPr lang="en-GB" sz="2800" cap="none" dirty="0"/>
              <a:t>When establishing a new business relationship.</a:t>
            </a:r>
            <a:endParaRPr lang="en-GB" sz="2800" b="1" cap="none" dirty="0"/>
          </a:p>
          <a:p>
            <a:pPr>
              <a:buClr>
                <a:srgbClr val="F97E03"/>
              </a:buClr>
              <a:buFont typeface="Wingdings" panose="05000000000000000000" pitchFamily="2" charset="2"/>
              <a:buChar char="§"/>
            </a:pPr>
            <a:r>
              <a:rPr lang="en-GB" sz="2800" cap="none" dirty="0"/>
              <a:t>When carrying out an occasional transaction (usually large transaction that amounts to15,000€ or more for uk firms or high-risk transactions)</a:t>
            </a:r>
          </a:p>
          <a:p>
            <a:pPr lvl="0">
              <a:buClr>
                <a:srgbClr val="F97E03"/>
              </a:buClr>
              <a:buFont typeface="Wingdings" panose="05000000000000000000" pitchFamily="2" charset="2"/>
              <a:buChar char="§"/>
            </a:pPr>
            <a:r>
              <a:rPr lang="en-GB" sz="2800" cap="none" dirty="0"/>
              <a:t>When the firm has identified an activity deemed to be </a:t>
            </a:r>
            <a:r>
              <a:rPr lang="en-GB" sz="2800" b="1" cap="none" dirty="0"/>
              <a:t>suspicious</a:t>
            </a:r>
            <a:endParaRPr lang="en-GB" sz="2800" cap="none" dirty="0"/>
          </a:p>
          <a:p>
            <a:pPr lvl="0">
              <a:buClr>
                <a:srgbClr val="F97E03"/>
              </a:buClr>
              <a:buFont typeface="Wingdings" panose="05000000000000000000" pitchFamily="2" charset="2"/>
              <a:buChar char="§"/>
            </a:pPr>
            <a:r>
              <a:rPr lang="en-GB" sz="2800" cap="none" dirty="0"/>
              <a:t>Where the bank possesses news or information that brings </a:t>
            </a:r>
            <a:r>
              <a:rPr lang="en-GB" sz="2800" b="1" cap="none" dirty="0"/>
              <a:t>doubt</a:t>
            </a:r>
            <a:r>
              <a:rPr lang="en-GB" sz="2800" cap="none" dirty="0"/>
              <a:t> to the </a:t>
            </a:r>
            <a:r>
              <a:rPr lang="en-GB" sz="2800" b="1" cap="none" dirty="0"/>
              <a:t>accuracy</a:t>
            </a:r>
            <a:r>
              <a:rPr lang="en-GB" sz="2800" cap="none" dirty="0"/>
              <a:t> or adequacy of the current CDD information held. </a:t>
            </a:r>
            <a:endParaRPr lang="en-GB" dirty="0"/>
          </a:p>
        </p:txBody>
      </p:sp>
      <p:sp>
        <p:nvSpPr>
          <p:cNvPr id="4" name="Rectangle 3">
            <a:extLst>
              <a:ext uri="{FF2B5EF4-FFF2-40B4-BE49-F238E27FC236}">
                <a16:creationId xmlns:a16="http://schemas.microsoft.com/office/drawing/2014/main" id="{84C9C79D-D80D-4D7A-B256-83E87BAF9E8B}"/>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Tree>
    <p:extLst>
      <p:ext uri="{BB962C8B-B14F-4D97-AF65-F5344CB8AC3E}">
        <p14:creationId xmlns:p14="http://schemas.microsoft.com/office/powerpoint/2010/main" val="60817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CBF7F9-8B57-4013-87B9-FB2D529F94CE}"/>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
        <p:nvSpPr>
          <p:cNvPr id="3" name="TextBox 2">
            <a:extLst>
              <a:ext uri="{FF2B5EF4-FFF2-40B4-BE49-F238E27FC236}">
                <a16:creationId xmlns:a16="http://schemas.microsoft.com/office/drawing/2014/main" id="{9282E19D-B9DC-46A1-AD14-EDB268AFCCE8}"/>
              </a:ext>
            </a:extLst>
          </p:cNvPr>
          <p:cNvSpPr txBox="1"/>
          <p:nvPr/>
        </p:nvSpPr>
        <p:spPr>
          <a:xfrm>
            <a:off x="2279374" y="873491"/>
            <a:ext cx="5817705"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400" b="0" i="0" u="none" strike="noStrike" kern="1200" cap="none" spc="0" normalizeH="0" baseline="0" noProof="0" dirty="0">
                <a:ln>
                  <a:noFill/>
                </a:ln>
                <a:solidFill>
                  <a:srgbClr val="F97E03"/>
                </a:solidFill>
                <a:effectLst/>
                <a:uLnTx/>
                <a:uFillTx/>
                <a:latin typeface="Tw Cen MT" panose="020B0602020104020603"/>
                <a:ea typeface="+mn-ea"/>
                <a:cs typeface="+mn-cs"/>
              </a:rPr>
              <a:t>Welcome</a:t>
            </a:r>
          </a:p>
        </p:txBody>
      </p:sp>
      <p:sp>
        <p:nvSpPr>
          <p:cNvPr id="5" name="TextBox 4"/>
          <p:cNvSpPr txBox="1"/>
          <p:nvPr/>
        </p:nvSpPr>
        <p:spPr>
          <a:xfrm>
            <a:off x="765313" y="2345701"/>
            <a:ext cx="10247244" cy="403187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prstClr val="black"/>
                </a:solidFill>
                <a:effectLst/>
                <a:uLnTx/>
                <a:uFillTx/>
                <a:latin typeface="Tw Cen MT" panose="020B0602020104020603"/>
                <a:ea typeface="+mn-ea"/>
                <a:cs typeface="+mn-cs"/>
              </a:rPr>
              <a:t>Welcome to the first ever compliance workshop our company(Opsel) is organising in Mauritius. We are confident that the take outs from this workshop will be beneficial as you go back to implement what we teach and agree on during these great sessions.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36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solidFill>
                  <a:prstClr val="black"/>
                </a:solidFill>
                <a:effectLst/>
                <a:uLnTx/>
                <a:uFillTx/>
                <a:latin typeface="Tw Cen MT" panose="020B0602020104020603"/>
                <a:ea typeface="+mn-ea"/>
                <a:cs typeface="+mn-cs"/>
              </a:rPr>
              <a:t>Please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black"/>
                </a:solidFill>
                <a:effectLst/>
                <a:uLnTx/>
                <a:uFillTx/>
                <a:latin typeface="Tw Cen MT" panose="020B0602020104020603"/>
                <a:ea typeface="+mn-ea"/>
                <a:cs typeface="+mn-cs"/>
              </a:rPr>
              <a:t>Ask questions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black"/>
                </a:solidFill>
                <a:effectLst/>
                <a:uLnTx/>
                <a:uFillTx/>
                <a:latin typeface="Tw Cen MT" panose="020B0602020104020603"/>
                <a:ea typeface="+mn-ea"/>
                <a:cs typeface="+mn-cs"/>
              </a:rPr>
              <a:t>Keep it as interactive as possible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black"/>
                </a:solidFill>
                <a:effectLst/>
                <a:uLnTx/>
                <a:uFillTx/>
                <a:latin typeface="Tw Cen MT" panose="020B0602020104020603"/>
                <a:ea typeface="+mn-ea"/>
                <a:cs typeface="+mn-cs"/>
              </a:rPr>
              <a:t>Work together in break out sessions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black"/>
                </a:solidFill>
                <a:effectLst/>
                <a:uLnTx/>
                <a:uFillTx/>
                <a:latin typeface="Tw Cen MT" panose="020B0602020104020603"/>
                <a:ea typeface="+mn-ea"/>
                <a:cs typeface="+mn-cs"/>
              </a:rPr>
              <a:t>Mobile etc. on silent please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6395050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extBox 10"/>
          <p:cNvSpPr txBox="1"/>
          <p:nvPr/>
        </p:nvSpPr>
        <p:spPr>
          <a:xfrm>
            <a:off x="966690" y="1862073"/>
            <a:ext cx="9950245" cy="3693319"/>
          </a:xfrm>
          <a:prstGeom prst="rect">
            <a:avLst/>
          </a:prstGeom>
          <a:noFill/>
        </p:spPr>
        <p:txBody>
          <a:bodyPr wrap="square" rtlCol="0">
            <a:spAutoFit/>
          </a:bodyP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2" name="Rectangle 11"/>
          <p:cNvSpPr/>
          <p:nvPr/>
        </p:nvSpPr>
        <p:spPr>
          <a:xfrm>
            <a:off x="-1" y="6336224"/>
            <a:ext cx="12192001" cy="548280"/>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p>
          <a:p>
            <a:r>
              <a:rPr lang="en-US" sz="2800" dirty="0">
                <a:latin typeface="Abadi" panose="020B0604020202020204" pitchFamily="34" charset="0"/>
              </a:rPr>
              <a:t>				Opsel</a:t>
            </a:r>
            <a:r>
              <a:rPr lang="en-US" dirty="0"/>
              <a:t>  </a:t>
            </a:r>
            <a:r>
              <a:rPr lang="en-US" dirty="0">
                <a:latin typeface="AR BERKLEY" panose="02000000000000000000" pitchFamily="2" charset="0"/>
              </a:rPr>
              <a:t>Passionate About Compliance</a:t>
            </a:r>
          </a:p>
          <a:p>
            <a:endParaRPr lang="en-US" dirty="0"/>
          </a:p>
        </p:txBody>
      </p:sp>
      <p:sp>
        <p:nvSpPr>
          <p:cNvPr id="13" name="Rectangle 12"/>
          <p:cNvSpPr/>
          <p:nvPr/>
        </p:nvSpPr>
        <p:spPr>
          <a:xfrm>
            <a:off x="8259097" y="6336224"/>
            <a:ext cx="3932903" cy="548280"/>
          </a:xfrm>
          <a:prstGeom prst="rect">
            <a:avLst/>
          </a:prstGeom>
          <a:solidFill>
            <a:srgbClr val="4C2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F0F4EF0A-974E-4B03-B8AA-BED72E68A5BA}"/>
              </a:ext>
            </a:extLst>
          </p:cNvPr>
          <p:cNvSpPr>
            <a:spLocks noGrp="1"/>
          </p:cNvSpPr>
          <p:nvPr>
            <p:ph type="title"/>
          </p:nvPr>
        </p:nvSpPr>
        <p:spPr/>
        <p:txBody>
          <a:bodyPr/>
          <a:lstStyle/>
          <a:p>
            <a:pPr algn="ctr"/>
            <a:br>
              <a:rPr lang="en-GB" dirty="0"/>
            </a:br>
            <a:r>
              <a:rPr lang="en-GB" sz="3000" cap="none" dirty="0"/>
              <a:t>Meeting the Customer Due Diligence Expectations</a:t>
            </a:r>
            <a:endParaRPr lang="en-GB" sz="3000" dirty="0"/>
          </a:p>
        </p:txBody>
      </p:sp>
      <p:sp>
        <p:nvSpPr>
          <p:cNvPr id="10" name="Content Placeholder 9">
            <a:extLst>
              <a:ext uri="{FF2B5EF4-FFF2-40B4-BE49-F238E27FC236}">
                <a16:creationId xmlns:a16="http://schemas.microsoft.com/office/drawing/2014/main" id="{FD0BB357-1410-47E0-BACB-266F44AE67CD}"/>
              </a:ext>
            </a:extLst>
          </p:cNvPr>
          <p:cNvSpPr>
            <a:spLocks noGrp="1"/>
          </p:cNvSpPr>
          <p:nvPr>
            <p:ph sz="quarter" idx="13"/>
          </p:nvPr>
        </p:nvSpPr>
        <p:spPr/>
        <p:txBody>
          <a:bodyPr>
            <a:normAutofit fontScale="92500"/>
          </a:bodyPr>
          <a:lstStyle/>
          <a:p>
            <a:pPr marL="0" indent="0" algn="ctr">
              <a:buNone/>
            </a:pPr>
            <a:r>
              <a:rPr lang="en-GB" dirty="0"/>
              <a:t>What are the core</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cap="none" dirty="0"/>
              <a:t>Firms are expected to </a:t>
            </a:r>
            <a:r>
              <a:rPr lang="en-GB" b="1" cap="none" dirty="0"/>
              <a:t>demonstrate</a:t>
            </a:r>
            <a:r>
              <a:rPr lang="en-GB" cap="none" dirty="0"/>
              <a:t> that they </a:t>
            </a:r>
            <a:r>
              <a:rPr lang="en-GB" b="1" cap="none" dirty="0"/>
              <a:t>understand</a:t>
            </a:r>
            <a:r>
              <a:rPr lang="en-GB" cap="none" dirty="0"/>
              <a:t> their </a:t>
            </a:r>
            <a:r>
              <a:rPr lang="en-GB" b="1" cap="none" dirty="0"/>
              <a:t>customer base</a:t>
            </a:r>
            <a:r>
              <a:rPr lang="en-GB" cap="none" dirty="0"/>
              <a:t> and have considered the </a:t>
            </a:r>
            <a:r>
              <a:rPr lang="en-GB" b="1" cap="none" dirty="0"/>
              <a:t>associated risk</a:t>
            </a:r>
            <a:r>
              <a:rPr lang="en-GB" cap="none" dirty="0"/>
              <a:t> of their customers.</a:t>
            </a:r>
          </a:p>
        </p:txBody>
      </p:sp>
      <p:pic>
        <p:nvPicPr>
          <p:cNvPr id="1026" name="Picture 2" descr="Image result for expectations">
            <a:extLst>
              <a:ext uri="{FF2B5EF4-FFF2-40B4-BE49-F238E27FC236}">
                <a16:creationId xmlns:a16="http://schemas.microsoft.com/office/drawing/2014/main" id="{1C114B97-576C-4D70-A5AA-84A067504E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0" y="2968486"/>
            <a:ext cx="2667000" cy="1722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07062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4BCC3-8638-47D4-B20A-F14583DE4A3B}"/>
              </a:ext>
            </a:extLst>
          </p:cNvPr>
          <p:cNvSpPr>
            <a:spLocks noGrp="1"/>
          </p:cNvSpPr>
          <p:nvPr>
            <p:ph type="title"/>
          </p:nvPr>
        </p:nvSpPr>
        <p:spPr>
          <a:xfrm>
            <a:off x="999632" y="271124"/>
            <a:ext cx="10364451" cy="1100476"/>
          </a:xfrm>
          <a:ln>
            <a:solidFill>
              <a:srgbClr val="F97E03"/>
            </a:solidFill>
          </a:ln>
        </p:spPr>
        <p:txBody>
          <a:bodyPr>
            <a:normAutofit fontScale="90000"/>
          </a:bodyPr>
          <a:lstStyle/>
          <a:p>
            <a:pPr lvl="0"/>
            <a:br>
              <a:rPr lang="en-GB" cap="none" dirty="0"/>
            </a:br>
            <a:r>
              <a:rPr lang="en-GB" cap="none" dirty="0"/>
              <a:t>Customer Due Diligence-Firms Core Obligations</a:t>
            </a:r>
          </a:p>
        </p:txBody>
      </p:sp>
      <p:sp>
        <p:nvSpPr>
          <p:cNvPr id="5" name="Rectangle 4">
            <a:extLst>
              <a:ext uri="{FF2B5EF4-FFF2-40B4-BE49-F238E27FC236}">
                <a16:creationId xmlns:a16="http://schemas.microsoft.com/office/drawing/2014/main" id="{824DD7A5-0F0C-4E3E-BBF4-3BD62E2A8785}"/>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
        <p:nvSpPr>
          <p:cNvPr id="3" name="TextBox 2">
            <a:extLst>
              <a:ext uri="{FF2B5EF4-FFF2-40B4-BE49-F238E27FC236}">
                <a16:creationId xmlns:a16="http://schemas.microsoft.com/office/drawing/2014/main" id="{3289190F-591F-4416-B794-08C23C89653F}"/>
              </a:ext>
            </a:extLst>
          </p:cNvPr>
          <p:cNvSpPr txBox="1"/>
          <p:nvPr/>
        </p:nvSpPr>
        <p:spPr>
          <a:xfrm>
            <a:off x="999632" y="1552575"/>
            <a:ext cx="10011268" cy="2523768"/>
          </a:xfrm>
          <a:prstGeom prst="rect">
            <a:avLst/>
          </a:prstGeom>
          <a:noFill/>
        </p:spPr>
        <p:txBody>
          <a:bodyPr wrap="square" rtlCol="0">
            <a:spAutoFit/>
          </a:bodyPr>
          <a:lstStyle/>
          <a:p>
            <a:pPr lvl="0">
              <a:buClr>
                <a:srgbClr val="F97E03"/>
              </a:buClr>
            </a:pPr>
            <a:r>
              <a:rPr lang="en-GB" sz="2800" dirty="0">
                <a:solidFill>
                  <a:srgbClr val="C00000"/>
                </a:solidFill>
              </a:rPr>
              <a:t>The Firm must;</a:t>
            </a:r>
            <a:endParaRPr lang="en-GB" sz="2800" b="1" dirty="0"/>
          </a:p>
          <a:p>
            <a:pPr>
              <a:buClr>
                <a:srgbClr val="F97E03"/>
              </a:buClr>
              <a:buFont typeface="Wingdings" panose="05000000000000000000" pitchFamily="2" charset="2"/>
              <a:buChar char="§"/>
            </a:pPr>
            <a:endParaRPr lang="en-GB" sz="2800" dirty="0"/>
          </a:p>
          <a:p>
            <a:pPr>
              <a:buClr>
                <a:srgbClr val="F97E03"/>
              </a:buClr>
            </a:pPr>
            <a:endParaRPr lang="en-GB" dirty="0"/>
          </a:p>
          <a:p>
            <a:pPr lvl="0">
              <a:buClr>
                <a:srgbClr val="F97E03"/>
              </a:buClr>
            </a:pPr>
            <a:endParaRPr lang="en-GB" sz="2800" dirty="0"/>
          </a:p>
          <a:p>
            <a:pPr lvl="0"/>
            <a:endParaRPr lang="en-GB" sz="2800" dirty="0"/>
          </a:p>
          <a:p>
            <a:pPr lvl="0"/>
            <a:endParaRPr lang="en-GB" sz="2800" dirty="0"/>
          </a:p>
        </p:txBody>
      </p:sp>
      <p:graphicFrame>
        <p:nvGraphicFramePr>
          <p:cNvPr id="4" name="Diagram 3">
            <a:extLst>
              <a:ext uri="{FF2B5EF4-FFF2-40B4-BE49-F238E27FC236}">
                <a16:creationId xmlns:a16="http://schemas.microsoft.com/office/drawing/2014/main" id="{B455B819-7475-46CF-B13E-F94A7AB91AAA}"/>
              </a:ext>
            </a:extLst>
          </p:cNvPr>
          <p:cNvGraphicFramePr/>
          <p:nvPr>
            <p:extLst>
              <p:ext uri="{D42A27DB-BD31-4B8C-83A1-F6EECF244321}">
                <p14:modId xmlns:p14="http://schemas.microsoft.com/office/powerpoint/2010/main" val="830415991"/>
              </p:ext>
            </p:extLst>
          </p:nvPr>
        </p:nvGraphicFramePr>
        <p:xfrm>
          <a:off x="504825" y="2209799"/>
          <a:ext cx="11325225" cy="39285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048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4BCC3-8638-47D4-B20A-F14583DE4A3B}"/>
              </a:ext>
            </a:extLst>
          </p:cNvPr>
          <p:cNvSpPr>
            <a:spLocks noGrp="1"/>
          </p:cNvSpPr>
          <p:nvPr>
            <p:ph type="title"/>
          </p:nvPr>
        </p:nvSpPr>
        <p:spPr>
          <a:xfrm>
            <a:off x="999632" y="271124"/>
            <a:ext cx="10364451" cy="1100476"/>
          </a:xfrm>
          <a:ln>
            <a:solidFill>
              <a:srgbClr val="F97E03"/>
            </a:solidFill>
          </a:ln>
        </p:spPr>
        <p:txBody>
          <a:bodyPr>
            <a:normAutofit fontScale="90000"/>
          </a:bodyPr>
          <a:lstStyle/>
          <a:p>
            <a:pPr lvl="0"/>
            <a:br>
              <a:rPr lang="en-GB" cap="none" dirty="0"/>
            </a:br>
            <a:r>
              <a:rPr lang="en-GB" cap="none" dirty="0"/>
              <a:t>*Core Identification &amp; Verification Obligations</a:t>
            </a:r>
          </a:p>
        </p:txBody>
      </p:sp>
      <p:sp>
        <p:nvSpPr>
          <p:cNvPr id="5" name="Rectangle 4">
            <a:extLst>
              <a:ext uri="{FF2B5EF4-FFF2-40B4-BE49-F238E27FC236}">
                <a16:creationId xmlns:a16="http://schemas.microsoft.com/office/drawing/2014/main" id="{824DD7A5-0F0C-4E3E-BBF4-3BD62E2A8785}"/>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
        <p:nvSpPr>
          <p:cNvPr id="3" name="TextBox 2">
            <a:extLst>
              <a:ext uri="{FF2B5EF4-FFF2-40B4-BE49-F238E27FC236}">
                <a16:creationId xmlns:a16="http://schemas.microsoft.com/office/drawing/2014/main" id="{3289190F-591F-4416-B794-08C23C89653F}"/>
              </a:ext>
            </a:extLst>
          </p:cNvPr>
          <p:cNvSpPr txBox="1"/>
          <p:nvPr/>
        </p:nvSpPr>
        <p:spPr>
          <a:xfrm>
            <a:off x="999632" y="1552575"/>
            <a:ext cx="10011268" cy="5478423"/>
          </a:xfrm>
          <a:prstGeom prst="rect">
            <a:avLst/>
          </a:prstGeom>
          <a:noFill/>
        </p:spPr>
        <p:txBody>
          <a:bodyPr wrap="square" rtlCol="0">
            <a:spAutoFit/>
          </a:bodyPr>
          <a:lstStyle/>
          <a:p>
            <a:pPr lvl="0">
              <a:buClr>
                <a:srgbClr val="F97E03"/>
              </a:buClr>
            </a:pPr>
            <a:r>
              <a:rPr lang="en-GB" sz="2800" dirty="0">
                <a:solidFill>
                  <a:srgbClr val="C00000"/>
                </a:solidFill>
              </a:rPr>
              <a:t>The Firm must;</a:t>
            </a:r>
            <a:endParaRPr lang="en-GB" sz="2800" b="1" dirty="0"/>
          </a:p>
          <a:p>
            <a:pPr>
              <a:buClr>
                <a:srgbClr val="F97E03"/>
              </a:buClr>
              <a:buFont typeface="Wingdings" panose="05000000000000000000" pitchFamily="2" charset="2"/>
              <a:buChar char="§"/>
            </a:pPr>
            <a:r>
              <a:rPr lang="en-GB" sz="2000" dirty="0"/>
              <a:t>Verify customer’s identity based on a reliable independent source (such as a passport)</a:t>
            </a:r>
          </a:p>
          <a:p>
            <a:pPr lvl="0">
              <a:buClr>
                <a:srgbClr val="F97E03"/>
              </a:buClr>
              <a:buFont typeface="Wingdings" panose="05000000000000000000" pitchFamily="2" charset="2"/>
              <a:buChar char="§"/>
            </a:pPr>
            <a:r>
              <a:rPr lang="en-GB" sz="2000" dirty="0"/>
              <a:t>Obtain information on, the purpose and intended nature of the business relationship or transaction</a:t>
            </a:r>
          </a:p>
          <a:p>
            <a:pPr>
              <a:buClr>
                <a:srgbClr val="F97E03"/>
              </a:buClr>
              <a:buFont typeface="Wingdings" panose="05000000000000000000" pitchFamily="2" charset="2"/>
              <a:buChar char="§"/>
            </a:pPr>
            <a:r>
              <a:rPr lang="en-GB" sz="2000" dirty="0"/>
              <a:t>Take reasonable measures to identify and verify the identity any beneficial owner(s) and to understand the ownership and control structure of a legal person, e.g. trust, company, foundation etc (if appliable)</a:t>
            </a:r>
          </a:p>
          <a:p>
            <a:pPr>
              <a:buClr>
                <a:srgbClr val="F97E03"/>
              </a:buClr>
              <a:buFont typeface="Wingdings" panose="05000000000000000000" pitchFamily="2" charset="2"/>
              <a:buChar char="§"/>
            </a:pPr>
            <a:r>
              <a:rPr lang="en-GB" sz="2000" dirty="0"/>
              <a:t>Apply CDD procedures in a risk sensitive manner.</a:t>
            </a:r>
          </a:p>
          <a:p>
            <a:pPr>
              <a:buClr>
                <a:srgbClr val="F97E03"/>
              </a:buClr>
              <a:buFont typeface="Wingdings" panose="05000000000000000000" pitchFamily="2" charset="2"/>
              <a:buChar char="§"/>
            </a:pPr>
            <a:r>
              <a:rPr lang="en-GB" sz="2000" dirty="0"/>
              <a:t>Conduct sufficient CDD to provide sufficient understanding on the inherent risk associate with the customer.</a:t>
            </a:r>
          </a:p>
          <a:p>
            <a:pPr>
              <a:buClr>
                <a:srgbClr val="F97E03"/>
              </a:buClr>
              <a:buFont typeface="Wingdings" panose="05000000000000000000" pitchFamily="2" charset="2"/>
              <a:buChar char="§"/>
            </a:pPr>
            <a:r>
              <a:rPr lang="en-GB" sz="2000" dirty="0"/>
              <a:t>Have CDD procedures flexible enough to accommodate customers who can not  provide more common forms of IDs (socially excluded). </a:t>
            </a:r>
          </a:p>
          <a:p>
            <a:pPr>
              <a:buClr>
                <a:srgbClr val="F97E03"/>
              </a:buClr>
              <a:buFont typeface="Wingdings" panose="05000000000000000000" pitchFamily="2" charset="2"/>
              <a:buChar char="§"/>
            </a:pPr>
            <a:endParaRPr lang="en-GB" sz="2800" dirty="0"/>
          </a:p>
          <a:p>
            <a:pPr>
              <a:buClr>
                <a:srgbClr val="F97E03"/>
              </a:buClr>
            </a:pPr>
            <a:endParaRPr lang="en-GB" dirty="0"/>
          </a:p>
          <a:p>
            <a:pPr lvl="0">
              <a:buClr>
                <a:srgbClr val="F97E03"/>
              </a:buClr>
            </a:pPr>
            <a:endParaRPr lang="en-GB" sz="2800" dirty="0"/>
          </a:p>
          <a:p>
            <a:pPr lvl="0"/>
            <a:endParaRPr lang="en-GB" sz="2800" dirty="0"/>
          </a:p>
        </p:txBody>
      </p:sp>
    </p:spTree>
    <p:extLst>
      <p:ext uri="{BB962C8B-B14F-4D97-AF65-F5344CB8AC3E}">
        <p14:creationId xmlns:p14="http://schemas.microsoft.com/office/powerpoint/2010/main" val="10872304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191000" y="896394"/>
            <a:ext cx="1752600" cy="609600"/>
          </a:xfrm>
          <a:prstGeom prst="roundRect">
            <a:avLst/>
          </a:prstGeom>
          <a:solidFill>
            <a:schemeClr val="accent6">
              <a:lumMod val="20000"/>
              <a:lumOff val="80000"/>
            </a:schemeClr>
          </a:solidFill>
          <a:ln>
            <a:solidFill>
              <a:srgbClr val="FA7E04"/>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a:solidFill>
                  <a:prstClr val="black"/>
                </a:solidFill>
                <a:latin typeface="Calibri"/>
              </a:rPr>
              <a:t>1.</a:t>
            </a:r>
            <a:r>
              <a:rPr lang="en-US" sz="1200" dirty="0">
                <a:solidFill>
                  <a:prstClr val="black"/>
                </a:solidFill>
                <a:latin typeface="Calibri"/>
              </a:rPr>
              <a:t> RM Submits KYC for COB Team Review</a:t>
            </a:r>
          </a:p>
        </p:txBody>
      </p:sp>
      <p:sp>
        <p:nvSpPr>
          <p:cNvPr id="5" name="Rounded Rectangle 4"/>
          <p:cNvSpPr/>
          <p:nvPr/>
        </p:nvSpPr>
        <p:spPr>
          <a:xfrm>
            <a:off x="6470293" y="900730"/>
            <a:ext cx="1847938" cy="609600"/>
          </a:xfrm>
          <a:prstGeom prst="roundRect">
            <a:avLst>
              <a:gd name="adj" fmla="val 27604"/>
            </a:avLst>
          </a:prstGeom>
          <a:ln>
            <a:solidFill>
              <a:srgbClr val="FA7E04"/>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000" dirty="0">
                <a:solidFill>
                  <a:prstClr val="black"/>
                </a:solidFill>
                <a:latin typeface="Calibri"/>
              </a:rPr>
              <a:t>2. </a:t>
            </a:r>
            <a:r>
              <a:rPr lang="en-US" sz="1200" dirty="0">
                <a:solidFill>
                  <a:prstClr val="black"/>
                </a:solidFill>
                <a:latin typeface="Calibri"/>
              </a:rPr>
              <a:t>COB Team checks KYC Documents Obtained &amp; Logs  accordingly</a:t>
            </a:r>
          </a:p>
        </p:txBody>
      </p:sp>
      <p:sp>
        <p:nvSpPr>
          <p:cNvPr id="6" name="Rounded Rectangle 5"/>
          <p:cNvSpPr/>
          <p:nvPr/>
        </p:nvSpPr>
        <p:spPr>
          <a:xfrm>
            <a:off x="8943885" y="877283"/>
            <a:ext cx="1847939" cy="609599"/>
          </a:xfrm>
          <a:prstGeom prst="roundRect">
            <a:avLst/>
          </a:prstGeom>
          <a:ln>
            <a:solidFill>
              <a:srgbClr val="FA7E04"/>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a:solidFill>
                  <a:prstClr val="black"/>
                </a:solidFill>
                <a:latin typeface="Calibri"/>
              </a:rPr>
              <a:t>3. COB Team Creates Electronic KYC Validation Folder</a:t>
            </a:r>
          </a:p>
        </p:txBody>
      </p:sp>
      <p:sp>
        <p:nvSpPr>
          <p:cNvPr id="7" name="Rounded Rectangle 6"/>
          <p:cNvSpPr/>
          <p:nvPr/>
        </p:nvSpPr>
        <p:spPr>
          <a:xfrm>
            <a:off x="7524750" y="1674122"/>
            <a:ext cx="3333748" cy="1160744"/>
          </a:xfrm>
          <a:prstGeom prst="roundRect">
            <a:avLst>
              <a:gd name="adj" fmla="val 26514"/>
            </a:avLst>
          </a:prstGeom>
          <a:ln>
            <a:solidFill>
              <a:srgbClr val="FA7E04"/>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000" dirty="0">
              <a:solidFill>
                <a:prstClr val="black"/>
              </a:solidFill>
              <a:latin typeface="Calibri"/>
            </a:endParaRPr>
          </a:p>
          <a:p>
            <a:pPr algn="ctr"/>
            <a:r>
              <a:rPr lang="en-US" sz="1200" dirty="0">
                <a:solidFill>
                  <a:prstClr val="black"/>
                </a:solidFill>
                <a:latin typeface="Calibri"/>
              </a:rPr>
              <a:t>4. COB Team reviews KYCs form</a:t>
            </a:r>
            <a:br>
              <a:rPr lang="en-US" sz="1200" dirty="0">
                <a:solidFill>
                  <a:prstClr val="black"/>
                </a:solidFill>
                <a:latin typeface="Calibri"/>
              </a:rPr>
            </a:br>
            <a:r>
              <a:rPr lang="en-US" sz="1200" dirty="0">
                <a:solidFill>
                  <a:prstClr val="black"/>
                </a:solidFill>
                <a:latin typeface="Calibri"/>
              </a:rPr>
              <a:t>5. Sanctions, PEP &amp; Adverse Media  Screening</a:t>
            </a:r>
          </a:p>
          <a:p>
            <a:pPr algn="ctr"/>
            <a:r>
              <a:rPr lang="en-US" sz="1200" dirty="0">
                <a:solidFill>
                  <a:prstClr val="black"/>
                </a:solidFill>
                <a:latin typeface="Calibri"/>
              </a:rPr>
              <a:t>6. Client Identity verified using documents or verified electronically</a:t>
            </a:r>
            <a:br>
              <a:rPr lang="en-US" sz="1200" dirty="0">
                <a:solidFill>
                  <a:prstClr val="black"/>
                </a:solidFill>
                <a:latin typeface="Calibri"/>
              </a:rPr>
            </a:br>
            <a:endParaRPr lang="en-US" sz="1200" dirty="0">
              <a:solidFill>
                <a:prstClr val="black"/>
              </a:solidFill>
              <a:latin typeface="Calibri"/>
            </a:endParaRPr>
          </a:p>
          <a:p>
            <a:pPr algn="ctr"/>
            <a:endParaRPr lang="en-US" sz="1000" dirty="0">
              <a:solidFill>
                <a:prstClr val="black"/>
              </a:solidFill>
              <a:latin typeface="Calibri"/>
            </a:endParaRPr>
          </a:p>
        </p:txBody>
      </p:sp>
      <p:sp>
        <p:nvSpPr>
          <p:cNvPr id="13" name="Diamond 12"/>
          <p:cNvSpPr/>
          <p:nvPr/>
        </p:nvSpPr>
        <p:spPr>
          <a:xfrm>
            <a:off x="8436612" y="3205318"/>
            <a:ext cx="1447800" cy="1524000"/>
          </a:xfrm>
          <a:prstGeom prst="diamond">
            <a:avLst/>
          </a:prstGeom>
          <a:ln>
            <a:solidFill>
              <a:srgbClr val="FA7E04"/>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a:solidFill>
                  <a:prstClr val="black"/>
                </a:solidFill>
                <a:latin typeface="Calibri"/>
              </a:rPr>
              <a:t>If 4,5,  &amp; 6 steps are PASSED?</a:t>
            </a:r>
          </a:p>
        </p:txBody>
      </p:sp>
      <p:sp>
        <p:nvSpPr>
          <p:cNvPr id="17" name="Rounded Rectangle 16"/>
          <p:cNvSpPr/>
          <p:nvPr/>
        </p:nvSpPr>
        <p:spPr>
          <a:xfrm>
            <a:off x="6096000" y="3602654"/>
            <a:ext cx="1261570" cy="609600"/>
          </a:xfrm>
          <a:prstGeom prst="roundRect">
            <a:avLst/>
          </a:prstGeom>
          <a:ln>
            <a:solidFill>
              <a:srgbClr val="FA7E04"/>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000" b="1" dirty="0">
                <a:solidFill>
                  <a:prstClr val="black"/>
                </a:solidFill>
                <a:latin typeface="Calibri"/>
              </a:rPr>
              <a:t> </a:t>
            </a:r>
            <a:r>
              <a:rPr lang="en-US" sz="1400" b="1" dirty="0">
                <a:solidFill>
                  <a:prstClr val="black"/>
                </a:solidFill>
                <a:latin typeface="Calibri"/>
              </a:rPr>
              <a:t>Assess Risk</a:t>
            </a:r>
            <a:endParaRPr lang="en-US" sz="1400" dirty="0">
              <a:solidFill>
                <a:prstClr val="black"/>
              </a:solidFill>
              <a:latin typeface="Calibri"/>
            </a:endParaRPr>
          </a:p>
        </p:txBody>
      </p:sp>
      <p:sp>
        <p:nvSpPr>
          <p:cNvPr id="18" name="Rounded Rectangle 17"/>
          <p:cNvSpPr/>
          <p:nvPr/>
        </p:nvSpPr>
        <p:spPr>
          <a:xfrm>
            <a:off x="4000499" y="5150925"/>
            <a:ext cx="2009771" cy="1097475"/>
          </a:xfrm>
          <a:prstGeom prst="roundRect">
            <a:avLst/>
          </a:prstGeom>
          <a:ln>
            <a:solidFill>
              <a:srgbClr val="FA7E04"/>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a:solidFill>
                  <a:prstClr val="black"/>
                </a:solidFill>
                <a:latin typeface="Calibri"/>
              </a:rPr>
              <a:t>Cases Reporting Material Negative News Information / High Risk segment / PEP Escalated to Compliance  for validation EDD checks.</a:t>
            </a:r>
          </a:p>
        </p:txBody>
      </p:sp>
      <p:sp>
        <p:nvSpPr>
          <p:cNvPr id="19" name="Rounded Rectangle 18"/>
          <p:cNvSpPr/>
          <p:nvPr/>
        </p:nvSpPr>
        <p:spPr>
          <a:xfrm>
            <a:off x="8318231" y="5200927"/>
            <a:ext cx="2071059" cy="1019293"/>
          </a:xfrm>
          <a:prstGeom prst="roundRect">
            <a:avLst/>
          </a:prstGeom>
          <a:ln>
            <a:solidFill>
              <a:srgbClr val="FA7E04"/>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a:solidFill>
                  <a:prstClr val="black"/>
                </a:solidFill>
                <a:latin typeface="Calibri"/>
              </a:rPr>
              <a:t> If NOT PASSED send </a:t>
            </a:r>
            <a:r>
              <a:rPr lang="en-US" sz="1200" b="1" dirty="0">
                <a:solidFill>
                  <a:prstClr val="black"/>
                </a:solidFill>
                <a:latin typeface="Calibri"/>
              </a:rPr>
              <a:t>Observation</a:t>
            </a:r>
            <a:r>
              <a:rPr lang="en-US" sz="1200" dirty="0">
                <a:solidFill>
                  <a:prstClr val="black"/>
                </a:solidFill>
                <a:latin typeface="Calibri"/>
              </a:rPr>
              <a:t> email to RM/Business highlighting all Issues .</a:t>
            </a:r>
          </a:p>
          <a:p>
            <a:pPr algn="ctr"/>
            <a:endParaRPr lang="en-US" sz="1000" dirty="0">
              <a:solidFill>
                <a:prstClr val="black"/>
              </a:solidFill>
              <a:latin typeface="Calibri"/>
            </a:endParaRPr>
          </a:p>
        </p:txBody>
      </p:sp>
      <p:cxnSp>
        <p:nvCxnSpPr>
          <p:cNvPr id="85" name="Straight Arrow Connector 84"/>
          <p:cNvCxnSpPr>
            <a:endCxn id="13" idx="0"/>
          </p:cNvCxnSpPr>
          <p:nvPr/>
        </p:nvCxnSpPr>
        <p:spPr>
          <a:xfrm>
            <a:off x="9160512" y="2804202"/>
            <a:ext cx="0" cy="401117"/>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93" name="Straight Arrow Connector 92"/>
          <p:cNvCxnSpPr/>
          <p:nvPr/>
        </p:nvCxnSpPr>
        <p:spPr>
          <a:xfrm flipH="1">
            <a:off x="7380154" y="3967318"/>
            <a:ext cx="938077" cy="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95" name="Straight Arrow Connector 94"/>
          <p:cNvCxnSpPr>
            <a:cxnSpLocks/>
          </p:cNvCxnSpPr>
          <p:nvPr/>
        </p:nvCxnSpPr>
        <p:spPr>
          <a:xfrm flipV="1">
            <a:off x="10038725" y="3022105"/>
            <a:ext cx="0" cy="205546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05" name="TextBox 104"/>
          <p:cNvSpPr txBox="1"/>
          <p:nvPr/>
        </p:nvSpPr>
        <p:spPr>
          <a:xfrm>
            <a:off x="7732131" y="3739014"/>
            <a:ext cx="622032" cy="307777"/>
          </a:xfrm>
          <a:prstGeom prst="rect">
            <a:avLst/>
          </a:prstGeom>
          <a:noFill/>
        </p:spPr>
        <p:txBody>
          <a:bodyPr wrap="square" rtlCol="0">
            <a:spAutoFit/>
          </a:bodyPr>
          <a:lstStyle/>
          <a:p>
            <a:r>
              <a:rPr lang="en-US" sz="1400" dirty="0">
                <a:solidFill>
                  <a:prstClr val="black"/>
                </a:solidFill>
                <a:latin typeface="Calibri"/>
              </a:rPr>
              <a:t>Yes</a:t>
            </a:r>
          </a:p>
        </p:txBody>
      </p:sp>
      <p:sp>
        <p:nvSpPr>
          <p:cNvPr id="106" name="TextBox 105"/>
          <p:cNvSpPr txBox="1"/>
          <p:nvPr/>
        </p:nvSpPr>
        <p:spPr>
          <a:xfrm>
            <a:off x="8672186" y="4800308"/>
            <a:ext cx="399107" cy="307777"/>
          </a:xfrm>
          <a:prstGeom prst="rect">
            <a:avLst/>
          </a:prstGeom>
          <a:noFill/>
        </p:spPr>
        <p:txBody>
          <a:bodyPr wrap="square" rtlCol="0">
            <a:spAutoFit/>
          </a:bodyPr>
          <a:lstStyle/>
          <a:p>
            <a:r>
              <a:rPr lang="en-US" sz="1400" dirty="0">
                <a:solidFill>
                  <a:prstClr val="black"/>
                </a:solidFill>
                <a:latin typeface="Calibri"/>
              </a:rPr>
              <a:t>No</a:t>
            </a:r>
          </a:p>
        </p:txBody>
      </p:sp>
      <p:sp>
        <p:nvSpPr>
          <p:cNvPr id="108" name="Diamond 107"/>
          <p:cNvSpPr/>
          <p:nvPr/>
        </p:nvSpPr>
        <p:spPr>
          <a:xfrm>
            <a:off x="3962400" y="3048000"/>
            <a:ext cx="1828800" cy="1711598"/>
          </a:xfrm>
          <a:prstGeom prst="diamond">
            <a:avLst/>
          </a:prstGeom>
          <a:ln>
            <a:solidFill>
              <a:srgbClr val="FA7E04"/>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000" b="1" u="sng" dirty="0">
                <a:solidFill>
                  <a:prstClr val="black"/>
                </a:solidFill>
                <a:latin typeface="Calibri"/>
              </a:rPr>
              <a:t>Determine Risk Level</a:t>
            </a:r>
            <a:endParaRPr lang="en-US" sz="1000" dirty="0">
              <a:solidFill>
                <a:prstClr val="black"/>
              </a:solidFill>
              <a:latin typeface="Calibri"/>
            </a:endParaRPr>
          </a:p>
          <a:p>
            <a:pPr algn="ctr"/>
            <a:br>
              <a:rPr lang="en-US" sz="1000" b="1" dirty="0">
                <a:solidFill>
                  <a:prstClr val="black"/>
                </a:solidFill>
                <a:latin typeface="Calibri"/>
              </a:rPr>
            </a:br>
            <a:r>
              <a:rPr lang="en-US" sz="1000" b="1" dirty="0">
                <a:solidFill>
                  <a:prstClr val="black"/>
                </a:solidFill>
                <a:latin typeface="Calibri"/>
              </a:rPr>
              <a:t>Low Risk</a:t>
            </a:r>
          </a:p>
          <a:p>
            <a:pPr algn="ctr"/>
            <a:endParaRPr lang="en-US" sz="1000" dirty="0">
              <a:solidFill>
                <a:prstClr val="black"/>
              </a:solidFill>
              <a:latin typeface="Calibri"/>
            </a:endParaRPr>
          </a:p>
          <a:p>
            <a:pPr algn="ctr"/>
            <a:r>
              <a:rPr lang="en-US" sz="1000" b="1" dirty="0">
                <a:solidFill>
                  <a:srgbClr val="FF0000"/>
                </a:solidFill>
                <a:latin typeface="Calibri"/>
              </a:rPr>
              <a:t>Medium Risk</a:t>
            </a:r>
          </a:p>
          <a:p>
            <a:pPr algn="ctr"/>
            <a:r>
              <a:rPr lang="en-US" sz="1000" b="1" dirty="0">
                <a:solidFill>
                  <a:srgbClr val="FF0000"/>
                </a:solidFill>
                <a:latin typeface="Calibri"/>
              </a:rPr>
              <a:t>High Risk</a:t>
            </a:r>
          </a:p>
          <a:p>
            <a:pPr algn="ctr"/>
            <a:endParaRPr lang="en-US" sz="1000" dirty="0">
              <a:solidFill>
                <a:prstClr val="black"/>
              </a:solidFill>
              <a:latin typeface="Calibri"/>
            </a:endParaRPr>
          </a:p>
        </p:txBody>
      </p:sp>
      <p:cxnSp>
        <p:nvCxnSpPr>
          <p:cNvPr id="109" name="Straight Arrow Connector 108"/>
          <p:cNvCxnSpPr/>
          <p:nvPr/>
        </p:nvCxnSpPr>
        <p:spPr>
          <a:xfrm flipH="1">
            <a:off x="5791200" y="3886200"/>
            <a:ext cx="304800" cy="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10" name="Rounded Rectangle 109"/>
          <p:cNvSpPr/>
          <p:nvPr/>
        </p:nvSpPr>
        <p:spPr>
          <a:xfrm>
            <a:off x="1997653" y="3612179"/>
            <a:ext cx="1491095" cy="457200"/>
          </a:xfrm>
          <a:prstGeom prst="roundRect">
            <a:avLst/>
          </a:prstGeom>
          <a:ln>
            <a:solidFill>
              <a:srgbClr val="FA7E04"/>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b="1" dirty="0">
                <a:solidFill>
                  <a:prstClr val="black"/>
                </a:solidFill>
                <a:latin typeface="Calibri"/>
              </a:rPr>
              <a:t>KYC Approved </a:t>
            </a:r>
          </a:p>
          <a:p>
            <a:pPr algn="ctr"/>
            <a:r>
              <a:rPr lang="en-US" sz="1200" b="1" dirty="0">
                <a:solidFill>
                  <a:prstClr val="black"/>
                </a:solidFill>
                <a:latin typeface="Calibri"/>
              </a:rPr>
              <a:t>and sent to RM </a:t>
            </a:r>
            <a:endParaRPr lang="en-US" sz="1200" dirty="0">
              <a:solidFill>
                <a:prstClr val="black"/>
              </a:solidFill>
              <a:latin typeface="Calibri"/>
            </a:endParaRPr>
          </a:p>
        </p:txBody>
      </p:sp>
      <p:cxnSp>
        <p:nvCxnSpPr>
          <p:cNvPr id="111" name="Straight Arrow Connector 110"/>
          <p:cNvCxnSpPr>
            <a:stCxn id="108" idx="1"/>
          </p:cNvCxnSpPr>
          <p:nvPr/>
        </p:nvCxnSpPr>
        <p:spPr>
          <a:xfrm flipH="1">
            <a:off x="3488748" y="3903800"/>
            <a:ext cx="473653" cy="3655"/>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13" name="Straight Arrow Connector 112"/>
          <p:cNvCxnSpPr/>
          <p:nvPr/>
        </p:nvCxnSpPr>
        <p:spPr>
          <a:xfrm>
            <a:off x="4864761" y="4749809"/>
            <a:ext cx="0" cy="401117"/>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14" name="TextBox 113"/>
          <p:cNvSpPr txBox="1"/>
          <p:nvPr/>
        </p:nvSpPr>
        <p:spPr>
          <a:xfrm>
            <a:off x="3651384" y="3602655"/>
            <a:ext cx="622032" cy="276999"/>
          </a:xfrm>
          <a:prstGeom prst="rect">
            <a:avLst/>
          </a:prstGeom>
          <a:noFill/>
        </p:spPr>
        <p:txBody>
          <a:bodyPr wrap="square" rtlCol="0">
            <a:spAutoFit/>
          </a:bodyPr>
          <a:lstStyle/>
          <a:p>
            <a:r>
              <a:rPr lang="en-US" sz="1200" dirty="0">
                <a:solidFill>
                  <a:prstClr val="black"/>
                </a:solidFill>
                <a:latin typeface="Calibri"/>
              </a:rPr>
              <a:t>Low</a:t>
            </a:r>
          </a:p>
        </p:txBody>
      </p:sp>
      <p:sp>
        <p:nvSpPr>
          <p:cNvPr id="115" name="TextBox 114"/>
          <p:cNvSpPr txBox="1"/>
          <p:nvPr/>
        </p:nvSpPr>
        <p:spPr>
          <a:xfrm>
            <a:off x="6795547" y="4596499"/>
            <a:ext cx="1212463" cy="276999"/>
          </a:xfrm>
          <a:prstGeom prst="rect">
            <a:avLst/>
          </a:prstGeom>
          <a:noFill/>
        </p:spPr>
        <p:txBody>
          <a:bodyPr wrap="square" rtlCol="0">
            <a:spAutoFit/>
          </a:bodyPr>
          <a:lstStyle/>
          <a:p>
            <a:r>
              <a:rPr lang="en-US" sz="1200" b="1" dirty="0">
                <a:solidFill>
                  <a:srgbClr val="FF0000"/>
                </a:solidFill>
                <a:latin typeface="Calibri"/>
              </a:rPr>
              <a:t> High</a:t>
            </a:r>
          </a:p>
        </p:txBody>
      </p:sp>
      <p:sp>
        <p:nvSpPr>
          <p:cNvPr id="116" name="Rounded Rectangle 115"/>
          <p:cNvSpPr/>
          <p:nvPr/>
        </p:nvSpPr>
        <p:spPr>
          <a:xfrm>
            <a:off x="1152526" y="5150925"/>
            <a:ext cx="2223535" cy="1097475"/>
          </a:xfrm>
          <a:prstGeom prst="roundRect">
            <a:avLst/>
          </a:prstGeom>
          <a:ln>
            <a:solidFill>
              <a:srgbClr val="FA7E04"/>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000" dirty="0">
              <a:solidFill>
                <a:prstClr val="black"/>
              </a:solidFill>
              <a:latin typeface="Calibri"/>
            </a:endParaRPr>
          </a:p>
          <a:p>
            <a:pPr algn="ctr"/>
            <a:r>
              <a:rPr lang="en-US" sz="1200" dirty="0">
                <a:solidFill>
                  <a:prstClr val="black"/>
                </a:solidFill>
                <a:latin typeface="Calibri"/>
              </a:rPr>
              <a:t>Send  to senior management  for oversight review &amp; approval  and/or returns the file to COB Team for Processing</a:t>
            </a:r>
          </a:p>
          <a:p>
            <a:pPr algn="ctr"/>
            <a:endParaRPr lang="en-US" sz="1000" dirty="0">
              <a:solidFill>
                <a:prstClr val="black"/>
              </a:solidFill>
              <a:latin typeface="Calibri"/>
            </a:endParaRPr>
          </a:p>
        </p:txBody>
      </p:sp>
      <p:cxnSp>
        <p:nvCxnSpPr>
          <p:cNvPr id="117" name="Straight Arrow Connector 116"/>
          <p:cNvCxnSpPr>
            <a:cxnSpLocks/>
          </p:cNvCxnSpPr>
          <p:nvPr/>
        </p:nvCxnSpPr>
        <p:spPr>
          <a:xfrm flipH="1">
            <a:off x="3420127" y="5699663"/>
            <a:ext cx="462514" cy="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20" name="Straight Arrow Connector 119"/>
          <p:cNvCxnSpPr/>
          <p:nvPr/>
        </p:nvCxnSpPr>
        <p:spPr>
          <a:xfrm flipV="1">
            <a:off x="2667000" y="4059855"/>
            <a:ext cx="0" cy="1091071"/>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27" name="Rounded Rectangle 126"/>
          <p:cNvSpPr/>
          <p:nvPr/>
        </p:nvSpPr>
        <p:spPr>
          <a:xfrm>
            <a:off x="1993477" y="2202602"/>
            <a:ext cx="1491094" cy="513836"/>
          </a:xfrm>
          <a:prstGeom prst="roundRect">
            <a:avLst>
              <a:gd name="adj" fmla="val 50000"/>
            </a:avLst>
          </a:prstGeom>
          <a:solidFill>
            <a:schemeClr val="accent6">
              <a:lumMod val="20000"/>
              <a:lumOff val="80000"/>
            </a:schemeClr>
          </a:solidFill>
          <a:ln>
            <a:solidFill>
              <a:srgbClr val="FA7E04"/>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000" dirty="0">
              <a:solidFill>
                <a:prstClr val="black"/>
              </a:solidFill>
              <a:latin typeface="Calibri"/>
            </a:endParaRPr>
          </a:p>
          <a:p>
            <a:pPr algn="ctr"/>
            <a:r>
              <a:rPr lang="en-US" sz="1200" dirty="0">
                <a:solidFill>
                  <a:prstClr val="black"/>
                </a:solidFill>
                <a:latin typeface="Calibri"/>
              </a:rPr>
              <a:t>KYC Due Diligence Process Complete</a:t>
            </a:r>
          </a:p>
          <a:p>
            <a:endParaRPr lang="en-US" sz="1000" dirty="0">
              <a:solidFill>
                <a:prstClr val="black"/>
              </a:solidFill>
              <a:latin typeface="Calibri"/>
            </a:endParaRPr>
          </a:p>
        </p:txBody>
      </p:sp>
      <p:sp>
        <p:nvSpPr>
          <p:cNvPr id="128" name="Rounded Rectangle 127"/>
          <p:cNvSpPr/>
          <p:nvPr/>
        </p:nvSpPr>
        <p:spPr>
          <a:xfrm>
            <a:off x="1993477" y="2916854"/>
            <a:ext cx="1491095" cy="457200"/>
          </a:xfrm>
          <a:prstGeom prst="roundRect">
            <a:avLst/>
          </a:prstGeom>
          <a:solidFill>
            <a:schemeClr val="accent6">
              <a:lumMod val="20000"/>
              <a:lumOff val="80000"/>
            </a:schemeClr>
          </a:solidFill>
          <a:ln>
            <a:solidFill>
              <a:srgbClr val="FA7E04"/>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000" dirty="0">
              <a:solidFill>
                <a:prstClr val="black"/>
              </a:solidFill>
              <a:latin typeface="Calibri"/>
            </a:endParaRPr>
          </a:p>
          <a:p>
            <a:pPr algn="ctr"/>
            <a:r>
              <a:rPr lang="en-US" sz="1200" dirty="0">
                <a:solidFill>
                  <a:prstClr val="black"/>
                </a:solidFill>
                <a:latin typeface="Calibri"/>
              </a:rPr>
              <a:t>Update KYC Log / Report</a:t>
            </a:r>
          </a:p>
          <a:p>
            <a:endParaRPr lang="en-US" sz="1000" dirty="0">
              <a:solidFill>
                <a:prstClr val="black"/>
              </a:solidFill>
              <a:latin typeface="Calibri"/>
            </a:endParaRPr>
          </a:p>
        </p:txBody>
      </p:sp>
      <p:sp>
        <p:nvSpPr>
          <p:cNvPr id="129" name="Rounded Rectangle 128"/>
          <p:cNvSpPr/>
          <p:nvPr/>
        </p:nvSpPr>
        <p:spPr>
          <a:xfrm>
            <a:off x="1993476" y="1419672"/>
            <a:ext cx="1491095" cy="457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b="1" dirty="0">
                <a:solidFill>
                  <a:prstClr val="black"/>
                </a:solidFill>
                <a:latin typeface="Calibri"/>
              </a:rPr>
              <a:t>FILE CLOSED</a:t>
            </a:r>
          </a:p>
        </p:txBody>
      </p:sp>
      <p:cxnSp>
        <p:nvCxnSpPr>
          <p:cNvPr id="133" name="Straight Arrow Connector 132"/>
          <p:cNvCxnSpPr/>
          <p:nvPr/>
        </p:nvCxnSpPr>
        <p:spPr>
          <a:xfrm flipV="1">
            <a:off x="2636729" y="3374056"/>
            <a:ext cx="0" cy="22859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34" name="Straight Arrow Connector 133"/>
          <p:cNvCxnSpPr/>
          <p:nvPr/>
        </p:nvCxnSpPr>
        <p:spPr>
          <a:xfrm flipV="1">
            <a:off x="2636729" y="2688256"/>
            <a:ext cx="0" cy="22859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36" name="Straight Arrow Connector 135"/>
          <p:cNvCxnSpPr/>
          <p:nvPr/>
        </p:nvCxnSpPr>
        <p:spPr>
          <a:xfrm flipV="1">
            <a:off x="2725321" y="1991544"/>
            <a:ext cx="0" cy="17745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43" name="TextBox 142"/>
          <p:cNvSpPr txBox="1"/>
          <p:nvPr/>
        </p:nvSpPr>
        <p:spPr>
          <a:xfrm>
            <a:off x="2961090" y="122884"/>
            <a:ext cx="6014297" cy="461665"/>
          </a:xfrm>
          <a:prstGeom prst="rect">
            <a:avLst/>
          </a:prstGeom>
          <a:noFill/>
          <a:ln>
            <a:solidFill>
              <a:srgbClr val="FA7E04"/>
            </a:solidFill>
          </a:ln>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400" b="1" spc="50" dirty="0">
                <a:ln w="11430"/>
                <a:latin typeface="Calibri"/>
              </a:rPr>
              <a:t>KYC  Workflow</a:t>
            </a:r>
          </a:p>
        </p:txBody>
      </p:sp>
      <p:sp>
        <p:nvSpPr>
          <p:cNvPr id="40" name="Rounded Rectangle 39"/>
          <p:cNvSpPr/>
          <p:nvPr/>
        </p:nvSpPr>
        <p:spPr>
          <a:xfrm>
            <a:off x="6335514" y="4577052"/>
            <a:ext cx="1705469" cy="1671347"/>
          </a:xfrm>
          <a:prstGeom prst="roundRect">
            <a:avLst/>
          </a:prstGeom>
          <a:solidFill>
            <a:schemeClr val="accent6">
              <a:lumMod val="40000"/>
              <a:lumOff val="60000"/>
            </a:schemeClr>
          </a:solidFill>
          <a:ln>
            <a:solidFill>
              <a:srgbClr val="FA7E04"/>
            </a:solidFill>
          </a:ln>
        </p:spPr>
        <p:style>
          <a:lnRef idx="1">
            <a:schemeClr val="accent3"/>
          </a:lnRef>
          <a:fillRef idx="2">
            <a:schemeClr val="accent3"/>
          </a:fillRef>
          <a:effectRef idx="1">
            <a:schemeClr val="accent3"/>
          </a:effectRef>
          <a:fontRef idx="minor">
            <a:schemeClr val="dk1"/>
          </a:fontRef>
        </p:style>
        <p:txBody>
          <a:bodyPr rtlCol="0" anchor="ctr"/>
          <a:lstStyle/>
          <a:p>
            <a:r>
              <a:rPr lang="en-US" sz="1200" b="1" dirty="0">
                <a:solidFill>
                  <a:prstClr val="black"/>
                </a:solidFill>
                <a:latin typeface="Calibri"/>
              </a:rPr>
              <a:t>Note</a:t>
            </a:r>
          </a:p>
          <a:p>
            <a:r>
              <a:rPr lang="en-US" sz="1200" b="1" dirty="0">
                <a:solidFill>
                  <a:srgbClr val="FF0000"/>
                </a:solidFill>
                <a:latin typeface="Calibri"/>
              </a:rPr>
              <a:t>Medium Risk </a:t>
            </a:r>
            <a:r>
              <a:rPr lang="en-US" sz="1200" b="1" dirty="0">
                <a:solidFill>
                  <a:prstClr val="black"/>
                </a:solidFill>
                <a:latin typeface="Calibri"/>
              </a:rPr>
              <a:t>– Standard CDD Required </a:t>
            </a:r>
          </a:p>
          <a:p>
            <a:endParaRPr lang="en-US" sz="1200" b="1" dirty="0">
              <a:solidFill>
                <a:prstClr val="black"/>
              </a:solidFill>
              <a:latin typeface="Calibri"/>
            </a:endParaRPr>
          </a:p>
          <a:p>
            <a:r>
              <a:rPr lang="en-US" sz="1200" b="1" dirty="0">
                <a:solidFill>
                  <a:srgbClr val="FF0000"/>
                </a:solidFill>
                <a:latin typeface="Calibri"/>
              </a:rPr>
              <a:t>High Risk </a:t>
            </a:r>
            <a:r>
              <a:rPr lang="en-US" sz="1200" b="1" dirty="0">
                <a:solidFill>
                  <a:prstClr val="black"/>
                </a:solidFill>
                <a:latin typeface="Calibri"/>
              </a:rPr>
              <a:t>– Enhanced Due Diligence Required (EDD)</a:t>
            </a:r>
          </a:p>
        </p:txBody>
      </p:sp>
      <p:cxnSp>
        <p:nvCxnSpPr>
          <p:cNvPr id="41" name="Straight Arrow Connector 40">
            <a:extLst>
              <a:ext uri="{FF2B5EF4-FFF2-40B4-BE49-F238E27FC236}">
                <a16:creationId xmlns:a16="http://schemas.microsoft.com/office/drawing/2014/main" id="{F5C2BFE1-FDDE-448D-BF89-0834E0CE85BA}"/>
              </a:ext>
            </a:extLst>
          </p:cNvPr>
          <p:cNvCxnSpPr/>
          <p:nvPr/>
        </p:nvCxnSpPr>
        <p:spPr>
          <a:xfrm>
            <a:off x="6096000" y="1227988"/>
            <a:ext cx="297873" cy="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42" name="Rectangle 41">
            <a:extLst>
              <a:ext uri="{FF2B5EF4-FFF2-40B4-BE49-F238E27FC236}">
                <a16:creationId xmlns:a16="http://schemas.microsoft.com/office/drawing/2014/main" id="{EEA3B647-92C3-4AD3-856A-9D26B6C720FD}"/>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cxnSp>
        <p:nvCxnSpPr>
          <p:cNvPr id="46" name="Straight Arrow Connector 45">
            <a:extLst>
              <a:ext uri="{FF2B5EF4-FFF2-40B4-BE49-F238E27FC236}">
                <a16:creationId xmlns:a16="http://schemas.microsoft.com/office/drawing/2014/main" id="{65823680-3036-4DBD-91B6-2AC5531FC18A}"/>
              </a:ext>
            </a:extLst>
          </p:cNvPr>
          <p:cNvCxnSpPr/>
          <p:nvPr/>
        </p:nvCxnSpPr>
        <p:spPr>
          <a:xfrm>
            <a:off x="9167523" y="4759598"/>
            <a:ext cx="0" cy="401117"/>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55" name="Straight Arrow Connector 54">
            <a:extLst>
              <a:ext uri="{FF2B5EF4-FFF2-40B4-BE49-F238E27FC236}">
                <a16:creationId xmlns:a16="http://schemas.microsoft.com/office/drawing/2014/main" id="{E3D0D159-0292-4B57-BA4F-FE3F705E4688}"/>
              </a:ext>
            </a:extLst>
          </p:cNvPr>
          <p:cNvCxnSpPr/>
          <p:nvPr/>
        </p:nvCxnSpPr>
        <p:spPr>
          <a:xfrm>
            <a:off x="8523249" y="1209982"/>
            <a:ext cx="297873" cy="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57" name="Straight Arrow Connector 56">
            <a:extLst>
              <a:ext uri="{FF2B5EF4-FFF2-40B4-BE49-F238E27FC236}">
                <a16:creationId xmlns:a16="http://schemas.microsoft.com/office/drawing/2014/main" id="{B5519B49-1992-4F3D-BE1A-3AA3068367EB}"/>
              </a:ext>
            </a:extLst>
          </p:cNvPr>
          <p:cNvCxnSpPr>
            <a:cxnSpLocks/>
          </p:cNvCxnSpPr>
          <p:nvPr/>
        </p:nvCxnSpPr>
        <p:spPr>
          <a:xfrm>
            <a:off x="9884412" y="1486882"/>
            <a:ext cx="0" cy="20055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8434814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4BCC3-8638-47D4-B20A-F14583DE4A3B}"/>
              </a:ext>
            </a:extLst>
          </p:cNvPr>
          <p:cNvSpPr>
            <a:spLocks noGrp="1"/>
          </p:cNvSpPr>
          <p:nvPr>
            <p:ph type="title"/>
          </p:nvPr>
        </p:nvSpPr>
        <p:spPr>
          <a:xfrm>
            <a:off x="999632" y="271124"/>
            <a:ext cx="10364451" cy="751558"/>
          </a:xfrm>
          <a:ln>
            <a:solidFill>
              <a:srgbClr val="F97E03"/>
            </a:solidFill>
          </a:ln>
        </p:spPr>
        <p:txBody>
          <a:bodyPr>
            <a:noAutofit/>
          </a:bodyPr>
          <a:lstStyle/>
          <a:p>
            <a:pPr lvl="0" algn="ctr"/>
            <a:r>
              <a:rPr lang="en-GB" sz="2800" cap="none" dirty="0"/>
              <a:t>*Risk Assessment Criteria &amp; Risk Categories</a:t>
            </a:r>
          </a:p>
        </p:txBody>
      </p:sp>
      <p:sp>
        <p:nvSpPr>
          <p:cNvPr id="5" name="Rectangle 4">
            <a:extLst>
              <a:ext uri="{FF2B5EF4-FFF2-40B4-BE49-F238E27FC236}">
                <a16:creationId xmlns:a16="http://schemas.microsoft.com/office/drawing/2014/main" id="{824DD7A5-0F0C-4E3E-BBF4-3BD62E2A8785}"/>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a:ln>
                  <a:noFill/>
                </a:ln>
                <a:solidFill>
                  <a:prstClr val="white"/>
                </a:solidFill>
                <a:effectLst/>
                <a:uLnTx/>
                <a:uFillTx/>
                <a:latin typeface="AR BERKLEY" panose="02000000000000000000" pitchFamily="2" charset="0"/>
                <a:ea typeface="+mn-ea"/>
                <a:cs typeface="+mn-cs"/>
              </a:rPr>
              <a:t>Passionate About Compliance</a:t>
            </a:r>
            <a:endPar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endParaRPr>
          </a:p>
        </p:txBody>
      </p:sp>
      <p:sp>
        <p:nvSpPr>
          <p:cNvPr id="3" name="TextBox 2">
            <a:extLst>
              <a:ext uri="{FF2B5EF4-FFF2-40B4-BE49-F238E27FC236}">
                <a16:creationId xmlns:a16="http://schemas.microsoft.com/office/drawing/2014/main" id="{F4C543B4-69A7-4878-B4D9-78A8D10E4F7A}"/>
              </a:ext>
            </a:extLst>
          </p:cNvPr>
          <p:cNvSpPr txBox="1"/>
          <p:nvPr/>
        </p:nvSpPr>
        <p:spPr>
          <a:xfrm>
            <a:off x="999632" y="1219200"/>
            <a:ext cx="10928208" cy="4893647"/>
          </a:xfrm>
          <a:prstGeom prst="rect">
            <a:avLst/>
          </a:prstGeom>
          <a:noFill/>
        </p:spPr>
        <p:txBody>
          <a:bodyPr wrap="square" rtlCol="0">
            <a:spAutoFit/>
          </a:bodyPr>
          <a:lstStyle/>
          <a:p>
            <a:pPr marL="285750" indent="-285750">
              <a:buFont typeface="Wingdings" panose="05000000000000000000" pitchFamily="2" charset="2"/>
              <a:buChar char="§"/>
            </a:pPr>
            <a:r>
              <a:rPr lang="en-GB" sz="2200" dirty="0"/>
              <a:t>The type of customer and any other connected beneficial owner</a:t>
            </a:r>
          </a:p>
          <a:p>
            <a:pPr marL="285750" indent="-285750">
              <a:buFont typeface="Wingdings" panose="05000000000000000000" pitchFamily="2" charset="2"/>
              <a:buChar char="§"/>
            </a:pPr>
            <a:r>
              <a:rPr lang="en-GB" sz="2200" dirty="0"/>
              <a:t>Jurisdiction; connections to high –risk countries (through residency/occupation/nationality)</a:t>
            </a:r>
          </a:p>
          <a:p>
            <a:pPr marL="285750" indent="-285750">
              <a:buFont typeface="Wingdings" panose="05000000000000000000" pitchFamily="2" charset="2"/>
              <a:buChar char="§"/>
            </a:pPr>
            <a:r>
              <a:rPr lang="en-GB" sz="2200" dirty="0"/>
              <a:t>Geographical area of operation</a:t>
            </a:r>
          </a:p>
          <a:p>
            <a:pPr marL="285750" indent="-285750">
              <a:buFont typeface="Wingdings" panose="05000000000000000000" pitchFamily="2" charset="2"/>
              <a:buChar char="§"/>
            </a:pPr>
            <a:r>
              <a:rPr lang="en-GB" sz="2200" dirty="0"/>
              <a:t>Distribution/delivery channels </a:t>
            </a:r>
          </a:p>
          <a:p>
            <a:pPr marL="285750" indent="-285750">
              <a:buFont typeface="Wingdings" panose="05000000000000000000" pitchFamily="2" charset="2"/>
              <a:buChar char="§"/>
            </a:pPr>
            <a:r>
              <a:rPr lang="en-GB" sz="2200" dirty="0"/>
              <a:t>Product/service sought / offered</a:t>
            </a:r>
          </a:p>
          <a:p>
            <a:pPr marL="285750" indent="-285750">
              <a:buFont typeface="Wingdings" panose="05000000000000000000" pitchFamily="2" charset="2"/>
              <a:buChar char="§"/>
            </a:pPr>
            <a:r>
              <a:rPr lang="en-GB" sz="2200" dirty="0"/>
              <a:t>Delivery channels</a:t>
            </a:r>
          </a:p>
          <a:p>
            <a:endParaRPr lang="en-GB" sz="2200" dirty="0"/>
          </a:p>
          <a:p>
            <a:r>
              <a:rPr lang="en-GB" sz="2200" dirty="0"/>
              <a:t>These factors impacts on the risk rating and, subsequent control such as;</a:t>
            </a:r>
          </a:p>
          <a:p>
            <a:pPr marL="342900" indent="-342900">
              <a:buFont typeface="Wingdings" panose="05000000000000000000" pitchFamily="2" charset="2"/>
              <a:buChar char="§"/>
            </a:pPr>
            <a:r>
              <a:rPr lang="en-GB" sz="2400" dirty="0"/>
              <a:t>Intensity of CDD </a:t>
            </a:r>
          </a:p>
          <a:p>
            <a:pPr marL="342900" indent="-342900">
              <a:buFont typeface="Wingdings" panose="05000000000000000000" pitchFamily="2" charset="2"/>
              <a:buChar char="§"/>
            </a:pPr>
            <a:r>
              <a:rPr lang="en-GB" sz="2400" dirty="0"/>
              <a:t>Sign off </a:t>
            </a:r>
          </a:p>
          <a:p>
            <a:pPr marL="342900" indent="-342900">
              <a:buFont typeface="Wingdings" panose="05000000000000000000" pitchFamily="2" charset="2"/>
              <a:buChar char="§"/>
            </a:pPr>
            <a:r>
              <a:rPr lang="en-GB" sz="2400" dirty="0"/>
              <a:t>Review frequency</a:t>
            </a:r>
          </a:p>
          <a:p>
            <a:pPr marL="342900" indent="-342900">
              <a:buFont typeface="Wingdings" panose="05000000000000000000" pitchFamily="2" charset="2"/>
              <a:buChar char="§"/>
            </a:pPr>
            <a:r>
              <a:rPr lang="en-GB" sz="2400" dirty="0"/>
              <a:t>Transaction monitoring</a:t>
            </a:r>
          </a:p>
          <a:p>
            <a:endParaRPr lang="en-GB" sz="2200" dirty="0"/>
          </a:p>
          <a:p>
            <a:endParaRPr lang="en-GB" dirty="0"/>
          </a:p>
        </p:txBody>
      </p:sp>
    </p:spTree>
    <p:extLst>
      <p:ext uri="{BB962C8B-B14F-4D97-AF65-F5344CB8AC3E}">
        <p14:creationId xmlns:p14="http://schemas.microsoft.com/office/powerpoint/2010/main" val="35601571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4BCC3-8638-47D4-B20A-F14583DE4A3B}"/>
              </a:ext>
            </a:extLst>
          </p:cNvPr>
          <p:cNvSpPr>
            <a:spLocks noGrp="1"/>
          </p:cNvSpPr>
          <p:nvPr>
            <p:ph type="title"/>
          </p:nvPr>
        </p:nvSpPr>
        <p:spPr>
          <a:xfrm>
            <a:off x="999632" y="271124"/>
            <a:ext cx="10364451" cy="751558"/>
          </a:xfrm>
          <a:ln>
            <a:solidFill>
              <a:srgbClr val="F97E03"/>
            </a:solidFill>
          </a:ln>
        </p:spPr>
        <p:txBody>
          <a:bodyPr>
            <a:noAutofit/>
          </a:bodyPr>
          <a:lstStyle/>
          <a:p>
            <a:pPr lvl="0"/>
            <a:r>
              <a:rPr lang="en-GB" sz="2800" cap="none" dirty="0"/>
              <a:t>*Risk Assessment Criteria (review later)</a:t>
            </a:r>
          </a:p>
        </p:txBody>
      </p:sp>
      <p:sp>
        <p:nvSpPr>
          <p:cNvPr id="5" name="Rectangle 4">
            <a:extLst>
              <a:ext uri="{FF2B5EF4-FFF2-40B4-BE49-F238E27FC236}">
                <a16:creationId xmlns:a16="http://schemas.microsoft.com/office/drawing/2014/main" id="{824DD7A5-0F0C-4E3E-BBF4-3BD62E2A8785}"/>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a:ln>
                  <a:noFill/>
                </a:ln>
                <a:solidFill>
                  <a:prstClr val="white"/>
                </a:solidFill>
                <a:effectLst/>
                <a:uLnTx/>
                <a:uFillTx/>
                <a:latin typeface="AR BERKLEY" panose="02000000000000000000" pitchFamily="2" charset="0"/>
                <a:ea typeface="+mn-ea"/>
                <a:cs typeface="+mn-cs"/>
              </a:rPr>
              <a:t>Passionate About Compliance</a:t>
            </a:r>
            <a:endPar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endParaRPr>
          </a:p>
        </p:txBody>
      </p:sp>
      <p:sp>
        <p:nvSpPr>
          <p:cNvPr id="3" name="TextBox 2">
            <a:extLst>
              <a:ext uri="{FF2B5EF4-FFF2-40B4-BE49-F238E27FC236}">
                <a16:creationId xmlns:a16="http://schemas.microsoft.com/office/drawing/2014/main" id="{F4C543B4-69A7-4878-B4D9-78A8D10E4F7A}"/>
              </a:ext>
            </a:extLst>
          </p:cNvPr>
          <p:cNvSpPr txBox="1"/>
          <p:nvPr/>
        </p:nvSpPr>
        <p:spPr>
          <a:xfrm>
            <a:off x="999632" y="1219200"/>
            <a:ext cx="10928208" cy="4770537"/>
          </a:xfrm>
          <a:prstGeom prst="rect">
            <a:avLst/>
          </a:prstGeom>
          <a:noFill/>
        </p:spPr>
        <p:txBody>
          <a:bodyPr wrap="square" rtlCol="0">
            <a:spAutoFit/>
          </a:bodyPr>
          <a:lstStyle/>
          <a:p>
            <a:pPr marL="285750" indent="-285750">
              <a:buFont typeface="Wingdings" panose="05000000000000000000" pitchFamily="2" charset="2"/>
              <a:buChar char="§"/>
            </a:pPr>
            <a:r>
              <a:rPr lang="en-GB" sz="2200" dirty="0"/>
              <a:t>The type of customer (background/employment status/ or customer base)</a:t>
            </a:r>
          </a:p>
          <a:p>
            <a:pPr marL="285750" indent="-285750">
              <a:buFont typeface="Wingdings" panose="05000000000000000000" pitchFamily="2" charset="2"/>
              <a:buChar char="§"/>
            </a:pPr>
            <a:r>
              <a:rPr lang="en-GB" sz="2200" dirty="0"/>
              <a:t>Jurisdiction; connections to high –risk countries (through residency/occupation/nationality and geographical area of operation</a:t>
            </a:r>
            <a:r>
              <a:rPr lang="en-GB" sz="2200" b="1" dirty="0"/>
              <a:t> </a:t>
            </a:r>
            <a:r>
              <a:rPr lang="en-GB" sz="2200" dirty="0"/>
              <a:t>of its customers</a:t>
            </a:r>
            <a:r>
              <a:rPr lang="en-GB" sz="2200" b="1" dirty="0"/>
              <a:t>.</a:t>
            </a:r>
            <a:r>
              <a:rPr lang="en-GB" sz="2200" dirty="0"/>
              <a:t>)</a:t>
            </a:r>
          </a:p>
          <a:p>
            <a:pPr marL="285750" indent="-285750">
              <a:buFont typeface="Wingdings" panose="05000000000000000000" pitchFamily="2" charset="2"/>
              <a:buChar char="§"/>
            </a:pPr>
            <a:r>
              <a:rPr lang="en-GB" sz="2200" dirty="0"/>
              <a:t>Distribution/delivery channels </a:t>
            </a:r>
          </a:p>
          <a:p>
            <a:pPr marL="285750" indent="-285750">
              <a:buFont typeface="Wingdings" panose="05000000000000000000" pitchFamily="2" charset="2"/>
              <a:buChar char="§"/>
            </a:pPr>
            <a:r>
              <a:rPr lang="en-GB" sz="2200" dirty="0"/>
              <a:t>Product/service sought / offered.</a:t>
            </a:r>
          </a:p>
          <a:p>
            <a:pPr marL="285750" indent="-285750">
              <a:buFont typeface="Wingdings" panose="05000000000000000000" pitchFamily="2" charset="2"/>
              <a:buChar char="§"/>
            </a:pPr>
            <a:r>
              <a:rPr lang="en-GB" sz="2200" dirty="0"/>
              <a:t>Proposed / expected Activity (type of transactions, volumes, amounts and the use of cash)</a:t>
            </a:r>
          </a:p>
          <a:p>
            <a:pPr marL="285750" indent="-285750">
              <a:buFont typeface="Wingdings" panose="05000000000000000000" pitchFamily="2" charset="2"/>
              <a:buChar char="§"/>
            </a:pPr>
            <a:r>
              <a:rPr lang="en-GB" sz="2200" dirty="0"/>
              <a:t>Purpose of business relationship/transaction.</a:t>
            </a:r>
          </a:p>
          <a:p>
            <a:pPr marL="285750" indent="-285750">
              <a:buFont typeface="Wingdings" panose="05000000000000000000" pitchFamily="2" charset="2"/>
              <a:buChar char="§"/>
            </a:pPr>
            <a:r>
              <a:rPr lang="en-GB" sz="2200" dirty="0"/>
              <a:t>Source of Funds (Initial account deposit/ source of regular funding, size of the assets or of the transactions to be undertaken).</a:t>
            </a:r>
          </a:p>
          <a:p>
            <a:pPr marL="285750" indent="-285750">
              <a:buFont typeface="Wingdings" panose="05000000000000000000" pitchFamily="2" charset="2"/>
              <a:buChar char="§"/>
            </a:pPr>
            <a:r>
              <a:rPr lang="en-GB" sz="2200" dirty="0"/>
              <a:t>Regularity and duration of the business relationship </a:t>
            </a:r>
          </a:p>
          <a:p>
            <a:pPr marL="285750" indent="-285750">
              <a:buFont typeface="Wingdings" panose="05000000000000000000" pitchFamily="2" charset="2"/>
              <a:buChar char="§"/>
            </a:pPr>
            <a:r>
              <a:rPr lang="en-GB" sz="2200" dirty="0"/>
              <a:t>Other AML Red flags (uncooperative or obstructive in providing CDD documentation, The source, structure and adequacy of information about our customer’s wealth, uncomfortable with explanation)</a:t>
            </a:r>
          </a:p>
          <a:p>
            <a:endParaRPr lang="en-GB" dirty="0"/>
          </a:p>
        </p:txBody>
      </p:sp>
    </p:spTree>
    <p:extLst>
      <p:ext uri="{BB962C8B-B14F-4D97-AF65-F5344CB8AC3E}">
        <p14:creationId xmlns:p14="http://schemas.microsoft.com/office/powerpoint/2010/main" val="28476133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68CB7-36C8-4E4F-AD94-005619AD9BB6}"/>
              </a:ext>
            </a:extLst>
          </p:cNvPr>
          <p:cNvSpPr>
            <a:spLocks noGrp="1"/>
          </p:cNvSpPr>
          <p:nvPr>
            <p:ph type="title"/>
          </p:nvPr>
        </p:nvSpPr>
        <p:spPr>
          <a:xfrm>
            <a:off x="1328056" y="576943"/>
            <a:ext cx="9525001" cy="914398"/>
          </a:xfrm>
          <a:ln>
            <a:solidFill>
              <a:srgbClr val="F97E03"/>
            </a:solidFill>
          </a:ln>
        </p:spPr>
        <p:txBody>
          <a:bodyPr>
            <a:normAutofit fontScale="90000"/>
          </a:bodyPr>
          <a:lstStyle/>
          <a:p>
            <a:pPr algn="ctr"/>
            <a:br>
              <a:rPr lang="en-GB" b="1" cap="none" dirty="0"/>
            </a:br>
            <a:r>
              <a:rPr lang="en-GB" b="1" cap="none" dirty="0"/>
              <a:t>Adopting Risk – Based Approach to CDD</a:t>
            </a:r>
            <a:br>
              <a:rPr lang="en-GB" cap="none" dirty="0"/>
            </a:br>
            <a:endParaRPr lang="en-GB" dirty="0"/>
          </a:p>
        </p:txBody>
      </p:sp>
      <p:sp>
        <p:nvSpPr>
          <p:cNvPr id="3" name="Content Placeholder 2">
            <a:extLst>
              <a:ext uri="{FF2B5EF4-FFF2-40B4-BE49-F238E27FC236}">
                <a16:creationId xmlns:a16="http://schemas.microsoft.com/office/drawing/2014/main" id="{EA27972A-2F56-4B28-B699-EE2B560D23E5}"/>
              </a:ext>
            </a:extLst>
          </p:cNvPr>
          <p:cNvSpPr>
            <a:spLocks noGrp="1"/>
          </p:cNvSpPr>
          <p:nvPr>
            <p:ph sz="quarter" idx="13"/>
          </p:nvPr>
        </p:nvSpPr>
        <p:spPr>
          <a:xfrm>
            <a:off x="913774" y="1828800"/>
            <a:ext cx="10363826" cy="4211392"/>
          </a:xfrm>
        </p:spPr>
        <p:txBody>
          <a:bodyPr>
            <a:normAutofit fontScale="92500" lnSpcReduction="20000"/>
          </a:bodyPr>
          <a:lstStyle/>
          <a:p>
            <a:pPr lvl="0">
              <a:buClr>
                <a:srgbClr val="F97E03"/>
              </a:buClr>
              <a:buFont typeface="Wingdings" panose="05000000000000000000" pitchFamily="2" charset="2"/>
              <a:buChar char="§"/>
            </a:pPr>
            <a:r>
              <a:rPr lang="en-GB" sz="2800" cap="none" dirty="0"/>
              <a:t>Firm must use a risk-based approach to determine the extent and quality of information required and the steps to be taken to meet the requirements.</a:t>
            </a:r>
          </a:p>
          <a:p>
            <a:pPr lvl="0">
              <a:buClr>
                <a:srgbClr val="F97E03"/>
              </a:buClr>
              <a:buFont typeface="Wingdings" panose="05000000000000000000" pitchFamily="2" charset="2"/>
              <a:buChar char="§"/>
            </a:pPr>
            <a:r>
              <a:rPr lang="en-GB" sz="2800" cap="none" dirty="0"/>
              <a:t>Firm must have differing levels of CDD procedures depending on whether customer/transaction is Low, Medium or High Risk</a:t>
            </a:r>
          </a:p>
          <a:p>
            <a:pPr marL="0" lvl="0" indent="0">
              <a:buClr>
                <a:srgbClr val="F97E03"/>
              </a:buClr>
              <a:buNone/>
            </a:pPr>
            <a:r>
              <a:rPr lang="en-GB" sz="2800" cap="none" dirty="0"/>
              <a:t>Risk Categories</a:t>
            </a:r>
          </a:p>
          <a:p>
            <a:pPr lvl="0">
              <a:buClr>
                <a:srgbClr val="F97E03"/>
              </a:buClr>
              <a:buFont typeface="Wingdings" panose="05000000000000000000" pitchFamily="2" charset="2"/>
              <a:buChar char="§"/>
            </a:pPr>
            <a:r>
              <a:rPr lang="en-GB" sz="2800" cap="none" dirty="0"/>
              <a:t>Low Risk = SDD</a:t>
            </a:r>
          </a:p>
          <a:p>
            <a:pPr lvl="0">
              <a:buClr>
                <a:srgbClr val="F97E03"/>
              </a:buClr>
              <a:buFont typeface="Wingdings" panose="05000000000000000000" pitchFamily="2" charset="2"/>
              <a:buChar char="§"/>
            </a:pPr>
            <a:r>
              <a:rPr lang="en-GB" sz="2800" cap="none" dirty="0"/>
              <a:t>Medium Risk = Standard CDD</a:t>
            </a:r>
          </a:p>
          <a:p>
            <a:pPr lvl="0">
              <a:buClr>
                <a:srgbClr val="F97E03"/>
              </a:buClr>
              <a:buFont typeface="Wingdings" panose="05000000000000000000" pitchFamily="2" charset="2"/>
              <a:buChar char="§"/>
            </a:pPr>
            <a:r>
              <a:rPr lang="en-GB" sz="2800" cap="none" dirty="0"/>
              <a:t>High Risk = EDD</a:t>
            </a:r>
          </a:p>
          <a:p>
            <a:pPr marL="0" indent="0" algn="ctr">
              <a:buClr>
                <a:srgbClr val="F97E03"/>
              </a:buClr>
              <a:buNone/>
            </a:pPr>
            <a:r>
              <a:rPr lang="en-GB" sz="2800" b="1" cap="none" dirty="0"/>
              <a:t>*Firms must vary their CDD procedures depending on the identified inherent risk associated with the customer/transaction. </a:t>
            </a:r>
          </a:p>
          <a:p>
            <a:pPr lvl="0">
              <a:buClr>
                <a:srgbClr val="F97E03"/>
              </a:buClr>
              <a:buFont typeface="Wingdings" panose="05000000000000000000" pitchFamily="2" charset="2"/>
              <a:buChar char="§"/>
            </a:pPr>
            <a:endParaRPr lang="en-GB" sz="2800" cap="none" dirty="0"/>
          </a:p>
          <a:p>
            <a:pPr marL="0" lvl="0" indent="0">
              <a:buClr>
                <a:srgbClr val="F97E03"/>
              </a:buClr>
              <a:buNone/>
            </a:pPr>
            <a:endParaRPr lang="en-GB" dirty="0"/>
          </a:p>
        </p:txBody>
      </p:sp>
      <p:sp>
        <p:nvSpPr>
          <p:cNvPr id="4" name="Rectangle 3">
            <a:extLst>
              <a:ext uri="{FF2B5EF4-FFF2-40B4-BE49-F238E27FC236}">
                <a16:creationId xmlns:a16="http://schemas.microsoft.com/office/drawing/2014/main" id="{84C9C79D-D80D-4D7A-B256-83E87BAF9E8B}"/>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Tree>
    <p:extLst>
      <p:ext uri="{BB962C8B-B14F-4D97-AF65-F5344CB8AC3E}">
        <p14:creationId xmlns:p14="http://schemas.microsoft.com/office/powerpoint/2010/main" val="26828215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4BCC3-8638-47D4-B20A-F14583DE4A3B}"/>
              </a:ext>
            </a:extLst>
          </p:cNvPr>
          <p:cNvSpPr>
            <a:spLocks noGrp="1"/>
          </p:cNvSpPr>
          <p:nvPr>
            <p:ph type="title"/>
          </p:nvPr>
        </p:nvSpPr>
        <p:spPr>
          <a:xfrm>
            <a:off x="999632" y="271124"/>
            <a:ext cx="10364451" cy="751558"/>
          </a:xfrm>
          <a:ln>
            <a:solidFill>
              <a:srgbClr val="F97E03"/>
            </a:solidFill>
          </a:ln>
        </p:spPr>
        <p:txBody>
          <a:bodyPr>
            <a:normAutofit/>
          </a:bodyPr>
          <a:lstStyle/>
          <a:p>
            <a:pPr lvl="0"/>
            <a:r>
              <a:rPr lang="en-GB" cap="none" dirty="0"/>
              <a:t>*Simplified due diligence checks</a:t>
            </a:r>
          </a:p>
        </p:txBody>
      </p:sp>
      <p:sp>
        <p:nvSpPr>
          <p:cNvPr id="5" name="Rectangle 4">
            <a:extLst>
              <a:ext uri="{FF2B5EF4-FFF2-40B4-BE49-F238E27FC236}">
                <a16:creationId xmlns:a16="http://schemas.microsoft.com/office/drawing/2014/main" id="{824DD7A5-0F0C-4E3E-BBF4-3BD62E2A8785}"/>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
        <p:nvSpPr>
          <p:cNvPr id="3" name="TextBox 2">
            <a:extLst>
              <a:ext uri="{FF2B5EF4-FFF2-40B4-BE49-F238E27FC236}">
                <a16:creationId xmlns:a16="http://schemas.microsoft.com/office/drawing/2014/main" id="{417027CD-D8D1-491E-BBED-588E2B8B800D}"/>
              </a:ext>
            </a:extLst>
          </p:cNvPr>
          <p:cNvSpPr txBox="1"/>
          <p:nvPr/>
        </p:nvSpPr>
        <p:spPr>
          <a:xfrm>
            <a:off x="323850" y="1095375"/>
            <a:ext cx="11610975" cy="6986528"/>
          </a:xfrm>
          <a:prstGeom prst="rect">
            <a:avLst/>
          </a:prstGeom>
          <a:noFill/>
        </p:spPr>
        <p:txBody>
          <a:bodyPr wrap="square" rtlCol="0">
            <a:spAutoFit/>
          </a:bodyPr>
          <a:lstStyle/>
          <a:p>
            <a:pPr algn="ctr"/>
            <a:r>
              <a:rPr lang="en-GB" sz="2800" dirty="0">
                <a:solidFill>
                  <a:srgbClr val="C00000"/>
                </a:solidFill>
              </a:rPr>
              <a:t>SDD Requirements under 4</a:t>
            </a:r>
            <a:r>
              <a:rPr lang="en-GB" sz="2800" baseline="30000" dirty="0">
                <a:solidFill>
                  <a:srgbClr val="C00000"/>
                </a:solidFill>
              </a:rPr>
              <a:t>th</a:t>
            </a:r>
            <a:r>
              <a:rPr lang="en-GB" sz="2800" dirty="0">
                <a:solidFill>
                  <a:srgbClr val="C00000"/>
                </a:solidFill>
              </a:rPr>
              <a:t> MLR Directive 2017</a:t>
            </a:r>
          </a:p>
          <a:p>
            <a:pPr algn="ctr"/>
            <a:endParaRPr lang="en-GB" sz="2800" dirty="0">
              <a:solidFill>
                <a:srgbClr val="C00000"/>
              </a:solidFill>
            </a:endParaRPr>
          </a:p>
          <a:p>
            <a:pPr marL="285750" indent="-285750">
              <a:buFont typeface="Wingdings" panose="05000000000000000000" pitchFamily="2" charset="2"/>
              <a:buChar char="§"/>
            </a:pPr>
            <a:r>
              <a:rPr lang="en-US" sz="2400" dirty="0"/>
              <a:t>The 4MLD removed the automatic entitlement to apply SDD for specific customers. </a:t>
            </a:r>
          </a:p>
          <a:p>
            <a:pPr marL="285750" indent="-285750">
              <a:buFont typeface="Wingdings" panose="05000000000000000000" pitchFamily="2" charset="2"/>
              <a:buChar char="§"/>
            </a:pPr>
            <a:r>
              <a:rPr lang="en-US" sz="2400" dirty="0"/>
              <a:t>Firms will instead need to determine the level of risk posed by a customer prior to applying SDD and provide </a:t>
            </a:r>
            <a:r>
              <a:rPr lang="en-US" sz="2400" b="1" dirty="0"/>
              <a:t>robust rationale and justification </a:t>
            </a:r>
            <a:r>
              <a:rPr lang="en-US" sz="2400" dirty="0"/>
              <a:t>for it.</a:t>
            </a:r>
            <a:endParaRPr lang="en-GB" sz="2400" dirty="0"/>
          </a:p>
          <a:p>
            <a:pPr marL="285750" indent="-285750">
              <a:buFont typeface="Wingdings" panose="05000000000000000000" pitchFamily="2" charset="2"/>
              <a:buChar char="§"/>
            </a:pPr>
            <a:r>
              <a:rPr lang="en-GB" sz="2400" dirty="0"/>
              <a:t>Firm must identify and verify a business relationship/occasional transaction customer in </a:t>
            </a:r>
            <a:r>
              <a:rPr lang="en-GB" sz="2400" b="1" dirty="0"/>
              <a:t>ALL</a:t>
            </a:r>
            <a:r>
              <a:rPr lang="en-GB" sz="2400" dirty="0"/>
              <a:t> circumstances; </a:t>
            </a:r>
            <a:r>
              <a:rPr lang="en-GB" sz="2400" b="1" dirty="0"/>
              <a:t>except</a:t>
            </a:r>
            <a:r>
              <a:rPr lang="en-GB" sz="2400" dirty="0"/>
              <a:t>, if it is an E-money firm and sticks to strict exemption</a:t>
            </a:r>
          </a:p>
          <a:p>
            <a:endParaRPr lang="en-GB" dirty="0"/>
          </a:p>
          <a:p>
            <a:pPr algn="ctr"/>
            <a:r>
              <a:rPr lang="en-GB" sz="2800" dirty="0">
                <a:solidFill>
                  <a:srgbClr val="C00000"/>
                </a:solidFill>
              </a:rPr>
              <a:t>SDD Under BOM; Guidance on AML/TF &amp; Proliferation 2020</a:t>
            </a:r>
          </a:p>
          <a:p>
            <a:endParaRPr lang="en-GB" sz="2800" dirty="0">
              <a:solidFill>
                <a:srgbClr val="C00000"/>
              </a:solidFill>
            </a:endParaRPr>
          </a:p>
          <a:p>
            <a:pPr marL="342900" indent="-342900">
              <a:buFont typeface="Wingdings" panose="05000000000000000000" pitchFamily="2" charset="2"/>
              <a:buChar char="§"/>
            </a:pPr>
            <a:r>
              <a:rPr lang="en-GB" sz="2400" dirty="0"/>
              <a:t> There is no provision for the application SDD procedures</a:t>
            </a:r>
          </a:p>
          <a:p>
            <a:pPr algn="ctr"/>
            <a:r>
              <a:rPr lang="en-GB" sz="2400" i="1" dirty="0"/>
              <a:t>‘’ the application of SDD measure does not arise in the current risk environment’’.</a:t>
            </a:r>
          </a:p>
          <a:p>
            <a:pPr algn="ctr"/>
            <a:r>
              <a:rPr lang="en-GB" sz="2400" i="1" dirty="0"/>
              <a:t>(Chapter 4, 4.45 &amp; 6.65)</a:t>
            </a:r>
          </a:p>
          <a:p>
            <a:pPr algn="ctr"/>
            <a:r>
              <a:rPr lang="en-GB" sz="2400" dirty="0"/>
              <a:t>( Subject to individual firm’s interpretation and internal policy)</a:t>
            </a:r>
          </a:p>
          <a:p>
            <a:pPr algn="ctr"/>
            <a:endParaRPr lang="en-GB" sz="2400" i="1" dirty="0"/>
          </a:p>
          <a:p>
            <a:endParaRPr lang="en-GB" sz="2400" dirty="0"/>
          </a:p>
          <a:p>
            <a:endParaRPr lang="en-GB" dirty="0"/>
          </a:p>
          <a:p>
            <a:endParaRPr lang="en-GB" dirty="0"/>
          </a:p>
          <a:p>
            <a:endParaRPr lang="en-GB" dirty="0"/>
          </a:p>
        </p:txBody>
      </p:sp>
    </p:spTree>
    <p:extLst>
      <p:ext uri="{BB962C8B-B14F-4D97-AF65-F5344CB8AC3E}">
        <p14:creationId xmlns:p14="http://schemas.microsoft.com/office/powerpoint/2010/main" val="10854030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4BCC3-8638-47D4-B20A-F14583DE4A3B}"/>
              </a:ext>
            </a:extLst>
          </p:cNvPr>
          <p:cNvSpPr>
            <a:spLocks noGrp="1"/>
          </p:cNvSpPr>
          <p:nvPr>
            <p:ph type="title"/>
          </p:nvPr>
        </p:nvSpPr>
        <p:spPr>
          <a:xfrm>
            <a:off x="999632" y="271124"/>
            <a:ext cx="10364451" cy="751558"/>
          </a:xfrm>
          <a:ln>
            <a:solidFill>
              <a:srgbClr val="F97E03"/>
            </a:solidFill>
          </a:ln>
        </p:spPr>
        <p:txBody>
          <a:bodyPr>
            <a:normAutofit/>
          </a:bodyPr>
          <a:lstStyle/>
          <a:p>
            <a:pPr lvl="0"/>
            <a:r>
              <a:rPr lang="en-GB" cap="none" dirty="0"/>
              <a:t>Simplified due diligence (SDD) Requirements</a:t>
            </a:r>
          </a:p>
        </p:txBody>
      </p:sp>
      <p:sp>
        <p:nvSpPr>
          <p:cNvPr id="5" name="Rectangle 4">
            <a:extLst>
              <a:ext uri="{FF2B5EF4-FFF2-40B4-BE49-F238E27FC236}">
                <a16:creationId xmlns:a16="http://schemas.microsoft.com/office/drawing/2014/main" id="{824DD7A5-0F0C-4E3E-BBF4-3BD62E2A8785}"/>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
        <p:nvSpPr>
          <p:cNvPr id="3" name="TextBox 2">
            <a:extLst>
              <a:ext uri="{FF2B5EF4-FFF2-40B4-BE49-F238E27FC236}">
                <a16:creationId xmlns:a16="http://schemas.microsoft.com/office/drawing/2014/main" id="{417027CD-D8D1-491E-BBED-588E2B8B800D}"/>
              </a:ext>
            </a:extLst>
          </p:cNvPr>
          <p:cNvSpPr txBox="1"/>
          <p:nvPr/>
        </p:nvSpPr>
        <p:spPr>
          <a:xfrm>
            <a:off x="323850" y="1095375"/>
            <a:ext cx="11610975" cy="5632311"/>
          </a:xfrm>
          <a:prstGeom prst="rect">
            <a:avLst/>
          </a:prstGeom>
          <a:noFill/>
        </p:spPr>
        <p:txBody>
          <a:bodyPr wrap="square" rtlCol="0">
            <a:spAutoFit/>
          </a:bodyPr>
          <a:lstStyle/>
          <a:p>
            <a:pPr lvl="0">
              <a:buClr>
                <a:srgbClr val="F97E03"/>
              </a:buClr>
            </a:pPr>
            <a:r>
              <a:rPr lang="en-GB" sz="2800" dirty="0"/>
              <a:t>Risk Category - Low Risk = SDD</a:t>
            </a:r>
          </a:p>
          <a:p>
            <a:endParaRPr lang="en-GB" sz="2800" dirty="0">
              <a:solidFill>
                <a:srgbClr val="C00000"/>
              </a:solidFill>
            </a:endParaRPr>
          </a:p>
          <a:p>
            <a:r>
              <a:rPr lang="en-GB" sz="2800" dirty="0">
                <a:solidFill>
                  <a:srgbClr val="C00000"/>
                </a:solidFill>
              </a:rPr>
              <a:t>SDD Requirements; </a:t>
            </a:r>
          </a:p>
          <a:p>
            <a:pPr marL="342900" indent="-342900">
              <a:buFont typeface="Wingdings" panose="05000000000000000000" pitchFamily="2" charset="2"/>
              <a:buChar char="§"/>
            </a:pPr>
            <a:r>
              <a:rPr lang="en-GB" sz="2400" dirty="0"/>
              <a:t>Firm verifies ID</a:t>
            </a:r>
          </a:p>
          <a:p>
            <a:pPr marL="342900" indent="-342900">
              <a:buFont typeface="Wingdings" panose="05000000000000000000" pitchFamily="2" charset="2"/>
              <a:buChar char="§"/>
            </a:pPr>
            <a:r>
              <a:rPr lang="en-GB" sz="2400" dirty="0"/>
              <a:t>Screen client and all parties for Sanctions, PEP and adverse media status.</a:t>
            </a:r>
          </a:p>
          <a:p>
            <a:pPr marL="342900" indent="-342900">
              <a:buFont typeface="Wingdings" panose="05000000000000000000" pitchFamily="2" charset="2"/>
              <a:buChar char="§"/>
            </a:pPr>
            <a:r>
              <a:rPr lang="en-GB" sz="2400" dirty="0"/>
              <a:t>Firm obtains details on nature of business relationship.</a:t>
            </a:r>
          </a:p>
          <a:p>
            <a:pPr marL="342900" indent="-342900">
              <a:buFont typeface="Wingdings" panose="05000000000000000000" pitchFamily="2" charset="2"/>
              <a:buChar char="§"/>
            </a:pPr>
            <a:r>
              <a:rPr lang="en-GB" sz="2400" dirty="0"/>
              <a:t>Record the reasons for rating the business relationship/transaction as low.</a:t>
            </a:r>
          </a:p>
          <a:p>
            <a:pPr marL="342900" indent="-342900">
              <a:buFont typeface="Wingdings" panose="05000000000000000000" pitchFamily="2" charset="2"/>
              <a:buChar char="§"/>
            </a:pPr>
            <a:r>
              <a:rPr lang="en-GB" sz="2400" dirty="0"/>
              <a:t>Indicate how the relationship must be monitored on ongoing basis. (Review/Transaction monitoring frequency)</a:t>
            </a:r>
          </a:p>
          <a:p>
            <a:pPr marL="342900" indent="-342900">
              <a:buFont typeface="Wingdings" panose="05000000000000000000" pitchFamily="2" charset="2"/>
              <a:buChar char="§"/>
            </a:pPr>
            <a:endParaRPr lang="en-GB" sz="2400" dirty="0"/>
          </a:p>
          <a:p>
            <a:r>
              <a:rPr lang="en-GB" dirty="0"/>
              <a:t>Note Under 4MLD Regulation 38.</a:t>
            </a:r>
          </a:p>
          <a:p>
            <a:r>
              <a:rPr lang="en-GB" dirty="0"/>
              <a:t>Firm must identify and verify a business relationship/occasional transaction customer in </a:t>
            </a:r>
            <a:r>
              <a:rPr lang="en-GB" b="1" dirty="0"/>
              <a:t>ALL</a:t>
            </a:r>
            <a:r>
              <a:rPr lang="en-GB" dirty="0"/>
              <a:t> circumstances; </a:t>
            </a:r>
            <a:r>
              <a:rPr lang="en-GB" b="1" dirty="0"/>
              <a:t>except</a:t>
            </a:r>
            <a:r>
              <a:rPr lang="en-GB" dirty="0"/>
              <a:t>, if it is an E-money firm and sticks to strict exemption (Limit Eur250 &amp; Non reloadable)</a:t>
            </a:r>
          </a:p>
          <a:p>
            <a:endParaRPr lang="en-GB" dirty="0"/>
          </a:p>
          <a:p>
            <a:endParaRPr lang="en-GB" dirty="0"/>
          </a:p>
          <a:p>
            <a:endParaRPr lang="en-GB" dirty="0"/>
          </a:p>
        </p:txBody>
      </p:sp>
    </p:spTree>
    <p:extLst>
      <p:ext uri="{BB962C8B-B14F-4D97-AF65-F5344CB8AC3E}">
        <p14:creationId xmlns:p14="http://schemas.microsoft.com/office/powerpoint/2010/main" val="40509995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AF19-8F7C-4789-BC33-75A6A8BFDA6B}"/>
              </a:ext>
            </a:extLst>
          </p:cNvPr>
          <p:cNvSpPr>
            <a:spLocks noGrp="1"/>
          </p:cNvSpPr>
          <p:nvPr>
            <p:ph type="title"/>
          </p:nvPr>
        </p:nvSpPr>
        <p:spPr>
          <a:xfrm>
            <a:off x="1504950" y="285750"/>
            <a:ext cx="8039100" cy="781051"/>
          </a:xfrm>
          <a:ln>
            <a:solidFill>
              <a:srgbClr val="FA7E04"/>
            </a:solidFill>
          </a:ln>
        </p:spPr>
        <p:txBody>
          <a:bodyPr>
            <a:normAutofit fontScale="90000"/>
          </a:bodyPr>
          <a:lstStyle/>
          <a:p>
            <a:r>
              <a:rPr lang="en-GB" cap="none" dirty="0"/>
              <a:t>Standard Due Diligence -Requirements for Corporate Client</a:t>
            </a:r>
          </a:p>
        </p:txBody>
      </p:sp>
      <p:sp>
        <p:nvSpPr>
          <p:cNvPr id="3" name="Content Placeholder 2">
            <a:extLst>
              <a:ext uri="{FF2B5EF4-FFF2-40B4-BE49-F238E27FC236}">
                <a16:creationId xmlns:a16="http://schemas.microsoft.com/office/drawing/2014/main" id="{3D8BF0A4-CC99-4E65-8544-FCF8C8335403}"/>
              </a:ext>
            </a:extLst>
          </p:cNvPr>
          <p:cNvSpPr>
            <a:spLocks noGrp="1"/>
          </p:cNvSpPr>
          <p:nvPr>
            <p:ph sz="quarter" idx="13"/>
          </p:nvPr>
        </p:nvSpPr>
        <p:spPr>
          <a:xfrm>
            <a:off x="913773" y="1238250"/>
            <a:ext cx="10697202" cy="4895850"/>
          </a:xfrm>
        </p:spPr>
        <p:txBody>
          <a:bodyPr>
            <a:normAutofit fontScale="85000" lnSpcReduction="10000"/>
          </a:bodyPr>
          <a:lstStyle/>
          <a:p>
            <a:pPr>
              <a:buClr>
                <a:srgbClr val="F97E03"/>
              </a:buClr>
              <a:buFont typeface="Wingdings" panose="05000000000000000000" pitchFamily="2" charset="2"/>
              <a:buChar char="§"/>
            </a:pPr>
            <a:r>
              <a:rPr lang="en-GB" sz="3800" cap="none" dirty="0"/>
              <a:t>Name of entity </a:t>
            </a:r>
          </a:p>
          <a:p>
            <a:pPr>
              <a:buClr>
                <a:srgbClr val="F97E03"/>
              </a:buClr>
              <a:buFont typeface="Wingdings" panose="05000000000000000000" pitchFamily="2" charset="2"/>
              <a:buChar char="§"/>
            </a:pPr>
            <a:r>
              <a:rPr lang="en-GB" sz="3800" cap="none" dirty="0"/>
              <a:t>Type of entity (partnership, limited liability corporation, corporation,  trust,  private investment company)</a:t>
            </a:r>
          </a:p>
          <a:p>
            <a:pPr>
              <a:buClr>
                <a:srgbClr val="F97E03"/>
              </a:buClr>
              <a:buFont typeface="Wingdings" panose="05000000000000000000" pitchFamily="2" charset="2"/>
              <a:buChar char="§"/>
            </a:pPr>
            <a:r>
              <a:rPr lang="en-GB" sz="3800" cap="none" dirty="0"/>
              <a:t>Registered business address or principle place of business.</a:t>
            </a:r>
          </a:p>
          <a:p>
            <a:pPr>
              <a:buClr>
                <a:srgbClr val="F97E03"/>
              </a:buClr>
              <a:buFont typeface="Wingdings" panose="05000000000000000000" pitchFamily="2" charset="2"/>
              <a:buChar char="§"/>
            </a:pPr>
            <a:r>
              <a:rPr lang="en-GB" sz="3800" cap="none" dirty="0"/>
              <a:t>Registration number</a:t>
            </a:r>
          </a:p>
          <a:p>
            <a:pPr>
              <a:buClr>
                <a:srgbClr val="F97E03"/>
              </a:buClr>
              <a:buFont typeface="Wingdings" panose="05000000000000000000" pitchFamily="2" charset="2"/>
              <a:buChar char="§"/>
            </a:pPr>
            <a:r>
              <a:rPr lang="en-GB" sz="3800" cap="none" dirty="0"/>
              <a:t>Mandate for the account opening</a:t>
            </a:r>
          </a:p>
          <a:p>
            <a:pPr>
              <a:buClr>
                <a:srgbClr val="F97E03"/>
              </a:buClr>
              <a:buFont typeface="Wingdings" panose="05000000000000000000" pitchFamily="2" charset="2"/>
              <a:buChar char="§"/>
            </a:pPr>
            <a:r>
              <a:rPr lang="en-GB" sz="3800" cap="none" dirty="0"/>
              <a:t>Certificate of registration/Licence (if applicable)</a:t>
            </a:r>
          </a:p>
          <a:p>
            <a:pPr>
              <a:buClr>
                <a:srgbClr val="F97E03"/>
              </a:buClr>
              <a:buFont typeface="Wingdings" panose="05000000000000000000" pitchFamily="2" charset="2"/>
              <a:buChar char="§"/>
            </a:pPr>
            <a:r>
              <a:rPr lang="en-GB" sz="3800" cap="none" dirty="0"/>
              <a:t>Ownership document/structure/shares register (including percentages, not applicable for entities listed on a regulated market) </a:t>
            </a:r>
          </a:p>
          <a:p>
            <a:pPr marL="0" indent="0">
              <a:buNone/>
            </a:pPr>
            <a:endParaRPr lang="en-GB" dirty="0"/>
          </a:p>
          <a:p>
            <a:endParaRPr lang="en-GB" dirty="0"/>
          </a:p>
        </p:txBody>
      </p:sp>
      <p:sp>
        <p:nvSpPr>
          <p:cNvPr id="4" name="Rectangle 3">
            <a:extLst>
              <a:ext uri="{FF2B5EF4-FFF2-40B4-BE49-F238E27FC236}">
                <a16:creationId xmlns:a16="http://schemas.microsoft.com/office/drawing/2014/main" id="{752561C6-6AB6-4A30-A8ED-7BDC015C6EC1}"/>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Tree>
    <p:extLst>
      <p:ext uri="{BB962C8B-B14F-4D97-AF65-F5344CB8AC3E}">
        <p14:creationId xmlns:p14="http://schemas.microsoft.com/office/powerpoint/2010/main" val="3173575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64808" y="269873"/>
            <a:ext cx="4833784" cy="6858000"/>
          </a:xfrm>
          <a:prstGeom prst="rect">
            <a:avLst/>
          </a:prstGeom>
        </p:spPr>
      </p:pic>
      <p:sp>
        <p:nvSpPr>
          <p:cNvPr id="7" name="TextBox 6"/>
          <p:cNvSpPr txBox="1"/>
          <p:nvPr/>
        </p:nvSpPr>
        <p:spPr>
          <a:xfrm>
            <a:off x="6334125" y="3190876"/>
            <a:ext cx="3439163" cy="1754326"/>
          </a:xfrm>
          <a:prstGeom prst="rect">
            <a:avLst/>
          </a:prstGeom>
          <a:noFill/>
        </p:spPr>
        <p:txBody>
          <a:bodyPr wrap="square" rtlCol="0">
            <a:spAutoFit/>
          </a:bodyPr>
          <a:lstStyle/>
          <a:p>
            <a:pPr>
              <a:defRPr/>
            </a:pPr>
            <a:r>
              <a:rPr lang="en-US" sz="3600" dirty="0">
                <a:solidFill>
                  <a:srgbClr val="ED7D31">
                    <a:lumMod val="50000"/>
                  </a:srgbClr>
                </a:solidFill>
                <a:latin typeface="Bodoni MT Condensed" panose="02070606080606020203" pitchFamily="18" charset="0"/>
              </a:rPr>
              <a:t>CDD &amp; EDD </a:t>
            </a:r>
          </a:p>
          <a:p>
            <a:pPr>
              <a:defRPr/>
            </a:pPr>
            <a:r>
              <a:rPr lang="en-US" sz="3600" dirty="0">
                <a:solidFill>
                  <a:srgbClr val="ED7D31">
                    <a:lumMod val="50000"/>
                  </a:srgbClr>
                </a:solidFill>
                <a:latin typeface="Bodoni MT Condensed" panose="02070606080606020203" pitchFamily="18" charset="0"/>
              </a:rPr>
              <a:t>Workshop </a:t>
            </a:r>
          </a:p>
          <a:p>
            <a:pPr>
              <a:defRPr/>
            </a:pPr>
            <a:endParaRPr lang="en-US" sz="3600" dirty="0">
              <a:solidFill>
                <a:srgbClr val="ED7D31">
                  <a:lumMod val="50000"/>
                </a:srgbClr>
              </a:solidFill>
              <a:latin typeface="Bodoni MT Condensed" panose="02070606080606020203" pitchFamily="18" charset="0"/>
            </a:endParaRPr>
          </a:p>
        </p:txBody>
      </p:sp>
      <p:sp>
        <p:nvSpPr>
          <p:cNvPr id="2" name="Footer Placeholder 1">
            <a:extLst>
              <a:ext uri="{FF2B5EF4-FFF2-40B4-BE49-F238E27FC236}">
                <a16:creationId xmlns:a16="http://schemas.microsoft.com/office/drawing/2014/main" id="{F03A673B-0B4C-43FA-9024-AA2327EC5484}"/>
              </a:ext>
            </a:extLst>
          </p:cNvPr>
          <p:cNvSpPr>
            <a:spLocks noGrp="1"/>
          </p:cNvSpPr>
          <p:nvPr>
            <p:ph type="ftr" sz="quarter" idx="11"/>
          </p:nvPr>
        </p:nvSpPr>
        <p:spPr>
          <a:xfrm>
            <a:off x="4424364" y="6675758"/>
            <a:ext cx="3343275" cy="315592"/>
          </a:xfrm>
        </p:spPr>
        <p:txBody>
          <a:bodyPr/>
          <a:lstStyle/>
          <a:p>
            <a:r>
              <a:rPr lang="en-US" sz="900" dirty="0">
                <a:solidFill>
                  <a:srgbClr val="C00000"/>
                </a:solidFill>
                <a:latin typeface="Calibri" panose="020F0502020204030204"/>
              </a:rPr>
              <a:t>Nana Mante, Lead Consultant , </a:t>
            </a:r>
          </a:p>
          <a:p>
            <a:r>
              <a:rPr lang="en-US" sz="900" dirty="0">
                <a:solidFill>
                  <a:srgbClr val="C00000"/>
                </a:solidFill>
                <a:latin typeface="Calibri" panose="020F0502020204030204"/>
              </a:rPr>
              <a:t>Tel: +44 7950377849, Email: nana.mante@opselcompliance.com</a:t>
            </a:r>
          </a:p>
        </p:txBody>
      </p:sp>
    </p:spTree>
    <p:extLst>
      <p:ext uri="{BB962C8B-B14F-4D97-AF65-F5344CB8AC3E}">
        <p14:creationId xmlns:p14="http://schemas.microsoft.com/office/powerpoint/2010/main" val="9016526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E7E9E-7FFC-4A80-9C4D-77912CA15D32}"/>
              </a:ext>
            </a:extLst>
          </p:cNvPr>
          <p:cNvSpPr>
            <a:spLocks noGrp="1"/>
          </p:cNvSpPr>
          <p:nvPr>
            <p:ph type="title"/>
          </p:nvPr>
        </p:nvSpPr>
        <p:spPr>
          <a:xfrm>
            <a:off x="1685925" y="190500"/>
            <a:ext cx="8039100" cy="885825"/>
          </a:xfrm>
          <a:ln>
            <a:solidFill>
              <a:srgbClr val="F97E03"/>
            </a:solidFill>
          </a:ln>
        </p:spPr>
        <p:txBody>
          <a:bodyPr>
            <a:normAutofit fontScale="90000"/>
          </a:bodyPr>
          <a:lstStyle/>
          <a:p>
            <a:r>
              <a:rPr lang="en-GB" cap="none" dirty="0"/>
              <a:t>Standard Due Diligence - Requirements for Corporate Client (Cont’d)</a:t>
            </a:r>
          </a:p>
        </p:txBody>
      </p:sp>
      <p:sp>
        <p:nvSpPr>
          <p:cNvPr id="3" name="Content Placeholder 2">
            <a:extLst>
              <a:ext uri="{FF2B5EF4-FFF2-40B4-BE49-F238E27FC236}">
                <a16:creationId xmlns:a16="http://schemas.microsoft.com/office/drawing/2014/main" id="{5461551B-C804-4953-9207-D49514DB2B50}"/>
              </a:ext>
            </a:extLst>
          </p:cNvPr>
          <p:cNvSpPr>
            <a:spLocks noGrp="1"/>
          </p:cNvSpPr>
          <p:nvPr>
            <p:ph sz="quarter" idx="13"/>
          </p:nvPr>
        </p:nvSpPr>
        <p:spPr>
          <a:xfrm>
            <a:off x="913774" y="1593273"/>
            <a:ext cx="10363826" cy="4571999"/>
          </a:xfrm>
        </p:spPr>
        <p:txBody>
          <a:bodyPr>
            <a:noAutofit/>
          </a:bodyPr>
          <a:lstStyle/>
          <a:p>
            <a:pPr>
              <a:buClr>
                <a:srgbClr val="F97E03"/>
              </a:buClr>
              <a:buFont typeface="Wingdings" panose="05000000000000000000" pitchFamily="2" charset="2"/>
              <a:buChar char="§"/>
            </a:pPr>
            <a:r>
              <a:rPr lang="en-GB" sz="2600" cap="none" dirty="0"/>
              <a:t>Latest audited financials (newly incorporated opening balance sheet signed by key principal)</a:t>
            </a:r>
          </a:p>
          <a:p>
            <a:pPr>
              <a:buClr>
                <a:srgbClr val="F97E03"/>
              </a:buClr>
              <a:buFont typeface="Wingdings" panose="05000000000000000000" pitchFamily="2" charset="2"/>
              <a:buChar char="§"/>
            </a:pPr>
            <a:r>
              <a:rPr lang="en-GB" sz="2600" cap="none" dirty="0"/>
              <a:t>List of authorised signatories </a:t>
            </a:r>
          </a:p>
          <a:p>
            <a:pPr>
              <a:buClr>
                <a:srgbClr val="F97E03"/>
              </a:buClr>
              <a:buFont typeface="Wingdings" panose="05000000000000000000" pitchFamily="2" charset="2"/>
              <a:buChar char="§"/>
            </a:pPr>
            <a:r>
              <a:rPr lang="en-GB" sz="2600" cap="none" dirty="0"/>
              <a:t>List of directors / trustees or beneficiary owners (names, IDs &amp; proof of address)</a:t>
            </a:r>
          </a:p>
          <a:p>
            <a:pPr>
              <a:buClr>
                <a:srgbClr val="F97E03"/>
              </a:buClr>
              <a:buFont typeface="Wingdings" panose="05000000000000000000" pitchFamily="2" charset="2"/>
              <a:buChar char="§"/>
            </a:pPr>
            <a:r>
              <a:rPr lang="en-GB" sz="2600" cap="none" dirty="0"/>
              <a:t>The law it’s subject to, its constitution or other governing documents</a:t>
            </a:r>
          </a:p>
          <a:p>
            <a:pPr>
              <a:buClr>
                <a:srgbClr val="F97E03"/>
              </a:buClr>
              <a:buFont typeface="Wingdings" panose="05000000000000000000" pitchFamily="2" charset="2"/>
              <a:buChar char="§"/>
            </a:pPr>
            <a:r>
              <a:rPr lang="en-GB" sz="2600" cap="none" dirty="0"/>
              <a:t>The purpose of the account</a:t>
            </a:r>
          </a:p>
        </p:txBody>
      </p:sp>
      <p:sp>
        <p:nvSpPr>
          <p:cNvPr id="4" name="Rectangle 3">
            <a:extLst>
              <a:ext uri="{FF2B5EF4-FFF2-40B4-BE49-F238E27FC236}">
                <a16:creationId xmlns:a16="http://schemas.microsoft.com/office/drawing/2014/main" id="{CD6CC725-89A4-44B0-848D-25CCC60CD11B}"/>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Tree>
    <p:extLst>
      <p:ext uri="{BB962C8B-B14F-4D97-AF65-F5344CB8AC3E}">
        <p14:creationId xmlns:p14="http://schemas.microsoft.com/office/powerpoint/2010/main" val="7214638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4BCC3-8638-47D4-B20A-F14583DE4A3B}"/>
              </a:ext>
            </a:extLst>
          </p:cNvPr>
          <p:cNvSpPr>
            <a:spLocks noGrp="1"/>
          </p:cNvSpPr>
          <p:nvPr>
            <p:ph type="title"/>
          </p:nvPr>
        </p:nvSpPr>
        <p:spPr>
          <a:xfrm>
            <a:off x="999632" y="271124"/>
            <a:ext cx="10364451" cy="751558"/>
          </a:xfrm>
          <a:ln>
            <a:solidFill>
              <a:srgbClr val="F97E03"/>
            </a:solidFill>
          </a:ln>
        </p:spPr>
        <p:txBody>
          <a:bodyPr>
            <a:noAutofit/>
          </a:bodyPr>
          <a:lstStyle/>
          <a:p>
            <a:pPr lvl="0"/>
            <a:r>
              <a:rPr lang="en-GB" sz="2800" cap="none" dirty="0"/>
              <a:t>Enhanced Due Diligence (EDD) Requirements</a:t>
            </a:r>
          </a:p>
        </p:txBody>
      </p:sp>
      <p:sp>
        <p:nvSpPr>
          <p:cNvPr id="5" name="Rectangle 4">
            <a:extLst>
              <a:ext uri="{FF2B5EF4-FFF2-40B4-BE49-F238E27FC236}">
                <a16:creationId xmlns:a16="http://schemas.microsoft.com/office/drawing/2014/main" id="{824DD7A5-0F0C-4E3E-BBF4-3BD62E2A8785}"/>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
        <p:nvSpPr>
          <p:cNvPr id="3" name="TextBox 2">
            <a:extLst>
              <a:ext uri="{FF2B5EF4-FFF2-40B4-BE49-F238E27FC236}">
                <a16:creationId xmlns:a16="http://schemas.microsoft.com/office/drawing/2014/main" id="{BDD25903-AE56-47CF-8435-01C46357A0A9}"/>
              </a:ext>
            </a:extLst>
          </p:cNvPr>
          <p:cNvSpPr txBox="1"/>
          <p:nvPr/>
        </p:nvSpPr>
        <p:spPr>
          <a:xfrm>
            <a:off x="1447799" y="1362075"/>
            <a:ext cx="10210801" cy="5416868"/>
          </a:xfrm>
          <a:prstGeom prst="rect">
            <a:avLst/>
          </a:prstGeom>
          <a:noFill/>
        </p:spPr>
        <p:txBody>
          <a:bodyPr wrap="square" rtlCol="0">
            <a:spAutoFit/>
          </a:bodyPr>
          <a:lstStyle/>
          <a:p>
            <a:pPr lvl="0">
              <a:buClr>
                <a:srgbClr val="F97E03"/>
              </a:buClr>
            </a:pPr>
            <a:r>
              <a:rPr lang="en-GB" sz="2400" dirty="0"/>
              <a:t>Risk Categories - High Risk = EDD</a:t>
            </a:r>
          </a:p>
          <a:p>
            <a:r>
              <a:rPr lang="en-GB" sz="2400" dirty="0">
                <a:solidFill>
                  <a:srgbClr val="C00000"/>
                </a:solidFill>
              </a:rPr>
              <a:t>EDD Requirements; </a:t>
            </a:r>
          </a:p>
          <a:p>
            <a:pPr marL="285750" lvl="0" indent="-285750">
              <a:buFont typeface="Wingdings" panose="05000000000000000000" pitchFamily="2" charset="2"/>
              <a:buChar char="§"/>
            </a:pPr>
            <a:r>
              <a:rPr lang="en-GB" sz="2400" dirty="0"/>
              <a:t>In addition to the above standard CDD requirement; take reasonable steps to identify and verify the following; </a:t>
            </a:r>
          </a:p>
          <a:p>
            <a:pPr marL="285750" lvl="0" indent="-285750">
              <a:buFont typeface="Wingdings" panose="05000000000000000000" pitchFamily="2" charset="2"/>
              <a:buChar char="§"/>
            </a:pPr>
            <a:r>
              <a:rPr lang="en-GB" sz="2400" dirty="0"/>
              <a:t>Source of Funds and Wealth (be satisfied its from legitimate source</a:t>
            </a:r>
          </a:p>
          <a:p>
            <a:pPr marL="285750" lvl="0" indent="-285750">
              <a:buFont typeface="Wingdings" panose="05000000000000000000" pitchFamily="2" charset="2"/>
              <a:buChar char="§"/>
            </a:pPr>
            <a:r>
              <a:rPr lang="en-GB" sz="2400" dirty="0"/>
              <a:t>Adverse news </a:t>
            </a:r>
          </a:p>
          <a:p>
            <a:pPr marL="285750" lvl="0" indent="-285750">
              <a:buFont typeface="Wingdings" panose="05000000000000000000" pitchFamily="2" charset="2"/>
              <a:buChar char="§"/>
            </a:pPr>
            <a:r>
              <a:rPr lang="en-GB" sz="2400" dirty="0"/>
              <a:t>Detailed evidence on nature of business relationship.</a:t>
            </a:r>
          </a:p>
          <a:p>
            <a:pPr marL="285750" lvl="0" indent="-285750">
              <a:buFont typeface="Wingdings" panose="05000000000000000000" pitchFamily="2" charset="2"/>
              <a:buChar char="§"/>
            </a:pPr>
            <a:r>
              <a:rPr lang="en-GB" sz="2400" dirty="0"/>
              <a:t>Obtained more information on the client and or its beneficial owners.</a:t>
            </a:r>
          </a:p>
          <a:p>
            <a:pPr marL="285750" lvl="0" indent="-285750">
              <a:buFont typeface="Wingdings" panose="05000000000000000000" pitchFamily="2" charset="2"/>
              <a:buChar char="§"/>
            </a:pPr>
            <a:r>
              <a:rPr lang="en-GB" sz="2400" dirty="0"/>
              <a:t>Conduct more robust verification of client/beneficial owners identity based on verifiable independent source.</a:t>
            </a:r>
          </a:p>
          <a:p>
            <a:pPr marL="285750" indent="-285750">
              <a:buFont typeface="Wingdings" panose="05000000000000000000" pitchFamily="2" charset="2"/>
              <a:buChar char="§"/>
            </a:pPr>
            <a:r>
              <a:rPr lang="en-GB" sz="2400" dirty="0"/>
              <a:t>Seek senior approval and signed off.</a:t>
            </a:r>
          </a:p>
          <a:p>
            <a:pPr marL="285750" lvl="0" indent="-285750">
              <a:buFont typeface="Wingdings" panose="05000000000000000000" pitchFamily="2" charset="2"/>
              <a:buChar char="§"/>
            </a:pPr>
            <a:r>
              <a:rPr lang="en-GB" sz="2400" dirty="0"/>
              <a:t>Establish enhanced ongoing monitoring controls (increased intensity in scrutinising transactions &amp; increased frequency of reviews/updates).</a:t>
            </a:r>
          </a:p>
          <a:p>
            <a:pPr marL="342900" indent="-342900">
              <a:buFont typeface="Wingdings" panose="05000000000000000000" pitchFamily="2" charset="2"/>
              <a:buChar char="§"/>
            </a:pPr>
            <a:endParaRPr lang="en-GB" sz="1600" dirty="0"/>
          </a:p>
          <a:p>
            <a:pPr lvl="0">
              <a:buClr>
                <a:srgbClr val="F97E03"/>
              </a:buClr>
            </a:pPr>
            <a:endParaRPr lang="en-GB" dirty="0"/>
          </a:p>
        </p:txBody>
      </p:sp>
    </p:spTree>
    <p:extLst>
      <p:ext uri="{BB962C8B-B14F-4D97-AF65-F5344CB8AC3E}">
        <p14:creationId xmlns:p14="http://schemas.microsoft.com/office/powerpoint/2010/main" val="15587840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4BCC3-8638-47D4-B20A-F14583DE4A3B}"/>
              </a:ext>
            </a:extLst>
          </p:cNvPr>
          <p:cNvSpPr>
            <a:spLocks noGrp="1"/>
          </p:cNvSpPr>
          <p:nvPr>
            <p:ph type="title"/>
          </p:nvPr>
        </p:nvSpPr>
        <p:spPr>
          <a:xfrm>
            <a:off x="999632" y="271124"/>
            <a:ext cx="10364451" cy="751558"/>
          </a:xfrm>
          <a:ln>
            <a:solidFill>
              <a:srgbClr val="F97E03"/>
            </a:solidFill>
          </a:ln>
        </p:spPr>
        <p:txBody>
          <a:bodyPr>
            <a:noAutofit/>
          </a:bodyPr>
          <a:lstStyle/>
          <a:p>
            <a:pPr lvl="0"/>
            <a:r>
              <a:rPr lang="en-GB" sz="2800" cap="none" dirty="0"/>
              <a:t>Enhanced Due Diligence (EDD) Requirements (Cont’d)</a:t>
            </a:r>
          </a:p>
        </p:txBody>
      </p:sp>
      <p:sp>
        <p:nvSpPr>
          <p:cNvPr id="5" name="Rectangle 4">
            <a:extLst>
              <a:ext uri="{FF2B5EF4-FFF2-40B4-BE49-F238E27FC236}">
                <a16:creationId xmlns:a16="http://schemas.microsoft.com/office/drawing/2014/main" id="{824DD7A5-0F0C-4E3E-BBF4-3BD62E2A8785}"/>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
        <p:nvSpPr>
          <p:cNvPr id="3" name="TextBox 2">
            <a:extLst>
              <a:ext uri="{FF2B5EF4-FFF2-40B4-BE49-F238E27FC236}">
                <a16:creationId xmlns:a16="http://schemas.microsoft.com/office/drawing/2014/main" id="{BDD25903-AE56-47CF-8435-01C46357A0A9}"/>
              </a:ext>
            </a:extLst>
          </p:cNvPr>
          <p:cNvSpPr txBox="1"/>
          <p:nvPr/>
        </p:nvSpPr>
        <p:spPr>
          <a:xfrm>
            <a:off x="1447799" y="1362075"/>
            <a:ext cx="10210801" cy="5909310"/>
          </a:xfrm>
          <a:prstGeom prst="rect">
            <a:avLst/>
          </a:prstGeom>
          <a:noFill/>
        </p:spPr>
        <p:txBody>
          <a:bodyPr wrap="square" rtlCol="0">
            <a:spAutoFit/>
          </a:bodyPr>
          <a:lstStyle/>
          <a:p>
            <a:pPr lvl="0">
              <a:buClr>
                <a:srgbClr val="F97E03"/>
              </a:buClr>
            </a:pPr>
            <a:r>
              <a:rPr lang="en-GB" sz="2400" b="1" dirty="0"/>
              <a:t>Note</a:t>
            </a:r>
            <a:r>
              <a:rPr lang="en-GB" sz="2400" dirty="0"/>
              <a:t>: there is no clear cut on EDD requirements, it must be looked at on case by case. The caution is the that EDD conducted must be </a:t>
            </a:r>
            <a:r>
              <a:rPr lang="en-GB" sz="2400" b="1" dirty="0"/>
              <a:t>commensurate </a:t>
            </a:r>
            <a:r>
              <a:rPr lang="en-GB" sz="2400" dirty="0"/>
              <a:t>with the </a:t>
            </a:r>
            <a:r>
              <a:rPr lang="en-GB" sz="2400" b="1" dirty="0"/>
              <a:t>risk identified</a:t>
            </a:r>
            <a:r>
              <a:rPr lang="en-GB" sz="2400" dirty="0"/>
              <a:t>. </a:t>
            </a:r>
          </a:p>
          <a:p>
            <a:endParaRPr lang="en-GB" sz="2400" dirty="0"/>
          </a:p>
          <a:p>
            <a:pPr marL="342900" indent="-342900">
              <a:buFont typeface="Wingdings" panose="05000000000000000000" pitchFamily="2" charset="2"/>
              <a:buChar char="§"/>
            </a:pPr>
            <a:r>
              <a:rPr lang="en-GB" sz="2400" dirty="0"/>
              <a:t>Demonstrate that EDD procedures differ from your standard CDD measures.</a:t>
            </a:r>
          </a:p>
          <a:p>
            <a:pPr marL="342900" indent="-342900">
              <a:buFont typeface="Wingdings" panose="05000000000000000000" pitchFamily="2" charset="2"/>
              <a:buChar char="§"/>
            </a:pPr>
            <a:r>
              <a:rPr lang="en-GB" sz="2400" dirty="0"/>
              <a:t>Evidence how EDD information is obtained, analysed, used and stored.</a:t>
            </a:r>
          </a:p>
          <a:p>
            <a:pPr marL="342900" indent="-342900">
              <a:buFont typeface="Wingdings" panose="05000000000000000000" pitchFamily="2" charset="2"/>
              <a:buChar char="§"/>
            </a:pPr>
            <a:r>
              <a:rPr lang="en-GB" sz="2400" dirty="0"/>
              <a:t>Independent information on clients/beneficial owners must be obtained from different verifiable sources and analysed objectively. </a:t>
            </a:r>
          </a:p>
          <a:p>
            <a:pPr marL="342900" indent="-342900">
              <a:buFont typeface="Wingdings" panose="05000000000000000000" pitchFamily="2" charset="2"/>
              <a:buChar char="§"/>
            </a:pPr>
            <a:r>
              <a:rPr lang="en-GB" sz="2400" dirty="0"/>
              <a:t>Evidence the challenging of obtained information and attempts to fill gaps during the EDD process. (follow phone discussions with email stating what was discussed and document all correspondence.</a:t>
            </a:r>
          </a:p>
          <a:p>
            <a:pPr marL="342900" indent="-342900">
              <a:buFont typeface="Wingdings" panose="05000000000000000000" pitchFamily="2" charset="2"/>
              <a:buChar char="§"/>
            </a:pPr>
            <a:r>
              <a:rPr lang="en-GB" sz="2400" dirty="0"/>
              <a:t>Have procedures in place to monitor the account closely to confirm consistence with the anticipated use of account and amend monitoring alert thresholds if required.</a:t>
            </a:r>
          </a:p>
          <a:p>
            <a:pPr marL="342900" indent="-342900">
              <a:buFont typeface="Wingdings" panose="05000000000000000000" pitchFamily="2" charset="2"/>
              <a:buChar char="§"/>
            </a:pPr>
            <a:endParaRPr lang="en-GB" sz="2400" dirty="0"/>
          </a:p>
          <a:p>
            <a:pPr lvl="0">
              <a:buClr>
                <a:srgbClr val="F97E03"/>
              </a:buClr>
            </a:pPr>
            <a:endParaRPr lang="en-GB" dirty="0"/>
          </a:p>
        </p:txBody>
      </p:sp>
    </p:spTree>
    <p:extLst>
      <p:ext uri="{BB962C8B-B14F-4D97-AF65-F5344CB8AC3E}">
        <p14:creationId xmlns:p14="http://schemas.microsoft.com/office/powerpoint/2010/main" val="25078480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4BCC3-8638-47D4-B20A-F14583DE4A3B}"/>
              </a:ext>
            </a:extLst>
          </p:cNvPr>
          <p:cNvSpPr>
            <a:spLocks noGrp="1"/>
          </p:cNvSpPr>
          <p:nvPr>
            <p:ph type="title"/>
          </p:nvPr>
        </p:nvSpPr>
        <p:spPr>
          <a:xfrm>
            <a:off x="999632" y="271124"/>
            <a:ext cx="10364451" cy="751558"/>
          </a:xfrm>
          <a:ln>
            <a:solidFill>
              <a:srgbClr val="F97E03"/>
            </a:solidFill>
          </a:ln>
        </p:spPr>
        <p:txBody>
          <a:bodyPr>
            <a:normAutofit/>
          </a:bodyPr>
          <a:lstStyle/>
          <a:p>
            <a:pPr lvl="0"/>
            <a:r>
              <a:rPr lang="en-GB" cap="none" dirty="0"/>
              <a:t>Understanding the Relationship</a:t>
            </a:r>
          </a:p>
        </p:txBody>
      </p:sp>
      <p:sp>
        <p:nvSpPr>
          <p:cNvPr id="5" name="Rectangle 4">
            <a:extLst>
              <a:ext uri="{FF2B5EF4-FFF2-40B4-BE49-F238E27FC236}">
                <a16:creationId xmlns:a16="http://schemas.microsoft.com/office/drawing/2014/main" id="{824DD7A5-0F0C-4E3E-BBF4-3BD62E2A8785}"/>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
        <p:nvSpPr>
          <p:cNvPr id="3" name="TextBox 2">
            <a:extLst>
              <a:ext uri="{FF2B5EF4-FFF2-40B4-BE49-F238E27FC236}">
                <a16:creationId xmlns:a16="http://schemas.microsoft.com/office/drawing/2014/main" id="{0DC9B110-70F1-4B71-AA60-88649C73B3AB}"/>
              </a:ext>
            </a:extLst>
          </p:cNvPr>
          <p:cNvSpPr txBox="1"/>
          <p:nvPr/>
        </p:nvSpPr>
        <p:spPr>
          <a:xfrm>
            <a:off x="1095376" y="1200150"/>
            <a:ext cx="8943974" cy="369332"/>
          </a:xfrm>
          <a:prstGeom prst="rect">
            <a:avLst/>
          </a:prstGeom>
          <a:noFill/>
        </p:spPr>
        <p:txBody>
          <a:bodyPr wrap="square" rtlCol="0">
            <a:spAutoFit/>
          </a:bodyPr>
          <a:lstStyle/>
          <a:p>
            <a:r>
              <a:rPr lang="en-GB" dirty="0">
                <a:solidFill>
                  <a:srgbClr val="FF0000"/>
                </a:solidFill>
              </a:rPr>
              <a:t>EDD- Obtain additional information to understand the business relationship in regards to;</a:t>
            </a:r>
          </a:p>
        </p:txBody>
      </p:sp>
      <p:sp>
        <p:nvSpPr>
          <p:cNvPr id="4" name="TextBox 3">
            <a:extLst>
              <a:ext uri="{FF2B5EF4-FFF2-40B4-BE49-F238E27FC236}">
                <a16:creationId xmlns:a16="http://schemas.microsoft.com/office/drawing/2014/main" id="{8AD7F83A-333A-4379-BE62-CAFABABD6857}"/>
              </a:ext>
            </a:extLst>
          </p:cNvPr>
          <p:cNvSpPr txBox="1"/>
          <p:nvPr/>
        </p:nvSpPr>
        <p:spPr>
          <a:xfrm>
            <a:off x="895350" y="1847850"/>
            <a:ext cx="10086975" cy="4093428"/>
          </a:xfrm>
          <a:prstGeom prst="rect">
            <a:avLst/>
          </a:prstGeom>
          <a:noFill/>
        </p:spPr>
        <p:txBody>
          <a:bodyPr wrap="square" rtlCol="0">
            <a:spAutoFit/>
          </a:bodyPr>
          <a:lstStyle/>
          <a:p>
            <a:pPr>
              <a:buClr>
                <a:srgbClr val="F97E03"/>
              </a:buClr>
              <a:buFont typeface="Wingdings" panose="05000000000000000000" pitchFamily="2" charset="2"/>
              <a:buChar char="§"/>
            </a:pPr>
            <a:r>
              <a:rPr lang="en-GB" sz="2800" dirty="0"/>
              <a:t>Expected account activity (Product usage)</a:t>
            </a:r>
          </a:p>
          <a:p>
            <a:pPr>
              <a:buClr>
                <a:srgbClr val="F97E03"/>
              </a:buClr>
              <a:buFont typeface="Wingdings" panose="05000000000000000000" pitchFamily="2" charset="2"/>
              <a:buChar char="§"/>
            </a:pPr>
            <a:r>
              <a:rPr lang="en-GB" sz="2800" dirty="0"/>
              <a:t>Nature and intended purpose of account (reason for the account)</a:t>
            </a:r>
          </a:p>
          <a:p>
            <a:pPr>
              <a:buClr>
                <a:srgbClr val="F97E03"/>
              </a:buClr>
              <a:buFont typeface="Wingdings" panose="05000000000000000000" pitchFamily="2" charset="2"/>
              <a:buChar char="§"/>
            </a:pPr>
            <a:r>
              <a:rPr lang="en-GB" sz="2800" dirty="0"/>
              <a:t>Frequency, volume &amp; value of transactions to be expected.</a:t>
            </a:r>
          </a:p>
          <a:p>
            <a:pPr>
              <a:buClr>
                <a:srgbClr val="F97E03"/>
              </a:buClr>
              <a:buFont typeface="Wingdings" panose="05000000000000000000" pitchFamily="2" charset="2"/>
              <a:buChar char="§"/>
            </a:pPr>
            <a:r>
              <a:rPr lang="en-GB" sz="2800" dirty="0"/>
              <a:t>Jurisdictions of source of transactions/funds</a:t>
            </a:r>
          </a:p>
          <a:p>
            <a:pPr>
              <a:buClr>
                <a:srgbClr val="F97E03"/>
              </a:buClr>
              <a:buFont typeface="Wingdings" panose="05000000000000000000" pitchFamily="2" charset="2"/>
              <a:buChar char="§"/>
            </a:pPr>
            <a:r>
              <a:rPr lang="en-GB" sz="2800" dirty="0"/>
              <a:t>Third parties that will be funding or contributing to account</a:t>
            </a:r>
          </a:p>
          <a:p>
            <a:pPr>
              <a:buClr>
                <a:srgbClr val="F97E03"/>
              </a:buClr>
              <a:buFont typeface="Wingdings" panose="05000000000000000000" pitchFamily="2" charset="2"/>
              <a:buChar char="§"/>
            </a:pPr>
            <a:r>
              <a:rPr lang="en-GB" sz="2800" dirty="0"/>
              <a:t>Description of customer’s line of business</a:t>
            </a:r>
          </a:p>
          <a:p>
            <a:pPr>
              <a:buClr>
                <a:srgbClr val="F97E03"/>
              </a:buClr>
              <a:buFont typeface="Wingdings" panose="05000000000000000000" pitchFamily="2" charset="2"/>
              <a:buChar char="§"/>
            </a:pPr>
            <a:r>
              <a:rPr lang="en-GB" sz="2800" dirty="0"/>
              <a:t>Its customers, products and activity profiles, distribution channels</a:t>
            </a:r>
          </a:p>
          <a:p>
            <a:pPr>
              <a:buClr>
                <a:srgbClr val="F97E03"/>
              </a:buClr>
              <a:buFont typeface="Wingdings" panose="05000000000000000000" pitchFamily="2" charset="2"/>
              <a:buChar char="§"/>
            </a:pPr>
            <a:r>
              <a:rPr lang="en-GB" sz="2800" dirty="0"/>
              <a:t>Type of transaction (wire, cash, cheque, internal transfer, etc)</a:t>
            </a:r>
          </a:p>
          <a:p>
            <a:pPr lvl="0">
              <a:buClr>
                <a:srgbClr val="F97E03"/>
              </a:buClr>
            </a:pPr>
            <a:endParaRPr lang="en-GB" b="1" dirty="0"/>
          </a:p>
          <a:p>
            <a:pPr>
              <a:buClr>
                <a:srgbClr val="F97E03"/>
              </a:buClr>
              <a:buFont typeface="Wingdings" panose="05000000000000000000" pitchFamily="2" charset="2"/>
              <a:buChar char="§"/>
            </a:pPr>
            <a:endParaRPr lang="en-GB" dirty="0"/>
          </a:p>
        </p:txBody>
      </p:sp>
    </p:spTree>
    <p:extLst>
      <p:ext uri="{BB962C8B-B14F-4D97-AF65-F5344CB8AC3E}">
        <p14:creationId xmlns:p14="http://schemas.microsoft.com/office/powerpoint/2010/main" val="9754139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4BCC3-8638-47D4-B20A-F14583DE4A3B}"/>
              </a:ext>
            </a:extLst>
          </p:cNvPr>
          <p:cNvSpPr>
            <a:spLocks noGrp="1"/>
          </p:cNvSpPr>
          <p:nvPr>
            <p:ph type="title"/>
          </p:nvPr>
        </p:nvSpPr>
        <p:spPr>
          <a:xfrm>
            <a:off x="999632" y="271124"/>
            <a:ext cx="10364451" cy="751558"/>
          </a:xfrm>
          <a:ln>
            <a:solidFill>
              <a:srgbClr val="F97E03"/>
            </a:solidFill>
          </a:ln>
        </p:spPr>
        <p:txBody>
          <a:bodyPr>
            <a:normAutofit/>
          </a:bodyPr>
          <a:lstStyle/>
          <a:p>
            <a:pPr lvl="0"/>
            <a:r>
              <a:rPr lang="en-GB" cap="none" dirty="0"/>
              <a:t>Understanding the Relationship (cont’d)</a:t>
            </a:r>
            <a:endParaRPr lang="en-GB" dirty="0"/>
          </a:p>
        </p:txBody>
      </p:sp>
      <p:sp>
        <p:nvSpPr>
          <p:cNvPr id="5" name="Rectangle 4">
            <a:extLst>
              <a:ext uri="{FF2B5EF4-FFF2-40B4-BE49-F238E27FC236}">
                <a16:creationId xmlns:a16="http://schemas.microsoft.com/office/drawing/2014/main" id="{824DD7A5-0F0C-4E3E-BBF4-3BD62E2A8785}"/>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
        <p:nvSpPr>
          <p:cNvPr id="3" name="TextBox 2">
            <a:extLst>
              <a:ext uri="{FF2B5EF4-FFF2-40B4-BE49-F238E27FC236}">
                <a16:creationId xmlns:a16="http://schemas.microsoft.com/office/drawing/2014/main" id="{0DC9B110-70F1-4B71-AA60-88649C73B3AB}"/>
              </a:ext>
            </a:extLst>
          </p:cNvPr>
          <p:cNvSpPr txBox="1"/>
          <p:nvPr/>
        </p:nvSpPr>
        <p:spPr>
          <a:xfrm>
            <a:off x="1095376" y="1200150"/>
            <a:ext cx="8943974" cy="369332"/>
          </a:xfrm>
          <a:prstGeom prst="rect">
            <a:avLst/>
          </a:prstGeom>
          <a:noFill/>
        </p:spPr>
        <p:txBody>
          <a:bodyPr wrap="square" rtlCol="0">
            <a:spAutoFit/>
          </a:bodyPr>
          <a:lstStyle/>
          <a:p>
            <a:r>
              <a:rPr lang="en-GB" dirty="0">
                <a:solidFill>
                  <a:srgbClr val="FF0000"/>
                </a:solidFill>
              </a:rPr>
              <a:t>EDD- Obtain additional information to understand the business relationship in regards to;</a:t>
            </a:r>
          </a:p>
        </p:txBody>
      </p:sp>
      <p:sp>
        <p:nvSpPr>
          <p:cNvPr id="4" name="TextBox 3">
            <a:extLst>
              <a:ext uri="{FF2B5EF4-FFF2-40B4-BE49-F238E27FC236}">
                <a16:creationId xmlns:a16="http://schemas.microsoft.com/office/drawing/2014/main" id="{8AD7F83A-333A-4379-BE62-CAFABABD6857}"/>
              </a:ext>
            </a:extLst>
          </p:cNvPr>
          <p:cNvSpPr txBox="1"/>
          <p:nvPr/>
        </p:nvSpPr>
        <p:spPr>
          <a:xfrm>
            <a:off x="895350" y="1847850"/>
            <a:ext cx="10086975" cy="4339650"/>
          </a:xfrm>
          <a:prstGeom prst="rect">
            <a:avLst/>
          </a:prstGeom>
          <a:noFill/>
        </p:spPr>
        <p:txBody>
          <a:bodyPr wrap="square" rtlCol="0">
            <a:spAutoFit/>
          </a:bodyPr>
          <a:lstStyle/>
          <a:p>
            <a:pPr lvl="0">
              <a:buClr>
                <a:srgbClr val="F97E03"/>
              </a:buClr>
              <a:buFont typeface="Wingdings" panose="05000000000000000000" pitchFamily="2" charset="2"/>
              <a:buChar char="§"/>
            </a:pPr>
            <a:r>
              <a:rPr lang="en-GB" sz="2400" dirty="0"/>
              <a:t>Related accounts authorized signatories, third parties</a:t>
            </a:r>
          </a:p>
          <a:p>
            <a:pPr>
              <a:buClr>
                <a:srgbClr val="F97E03"/>
              </a:buClr>
              <a:buFont typeface="Wingdings" panose="05000000000000000000" pitchFamily="2" charset="2"/>
              <a:buChar char="§"/>
            </a:pPr>
            <a:r>
              <a:rPr lang="en-GB" sz="2400" dirty="0"/>
              <a:t>Source of funds / Wealth (do not always rely on what is declared assess the reasonableness of amount, if in doubt request for evidential document).</a:t>
            </a:r>
          </a:p>
          <a:p>
            <a:pPr>
              <a:buClr>
                <a:srgbClr val="F97E03"/>
              </a:buClr>
              <a:buFont typeface="Wingdings" panose="05000000000000000000" pitchFamily="2" charset="2"/>
              <a:buChar char="§"/>
            </a:pPr>
            <a:r>
              <a:rPr lang="en-GB" sz="2400" dirty="0"/>
              <a:t>Nature of business/employment </a:t>
            </a:r>
          </a:p>
          <a:p>
            <a:pPr>
              <a:buClr>
                <a:srgbClr val="F97E03"/>
              </a:buClr>
              <a:buFont typeface="Wingdings" panose="05000000000000000000" pitchFamily="2" charset="2"/>
              <a:buChar char="§"/>
            </a:pPr>
            <a:r>
              <a:rPr lang="en-GB" sz="2400" dirty="0"/>
              <a:t>Key principals &amp; beneficiary ownership screening (if applicable)</a:t>
            </a:r>
          </a:p>
          <a:p>
            <a:pPr>
              <a:buClr>
                <a:srgbClr val="F97E03"/>
              </a:buClr>
              <a:buFont typeface="Wingdings" panose="05000000000000000000" pitchFamily="2" charset="2"/>
              <a:buChar char="§"/>
            </a:pPr>
            <a:r>
              <a:rPr lang="en-GB" sz="2400" dirty="0"/>
              <a:t>Sanctions, PEP Screening and Adverse Media (Anti-Bribery &amp; Corruption) screening (It is highly essential that searches conduct and how they have been analysed to inform the onboarding/review decision and also how that information will impact on the ongoing monitoring of the account are documented. </a:t>
            </a:r>
          </a:p>
          <a:p>
            <a:pPr>
              <a:buClr>
                <a:srgbClr val="F97E03"/>
              </a:buClr>
              <a:buFont typeface="Wingdings" panose="05000000000000000000" pitchFamily="2" charset="2"/>
              <a:buChar char="§"/>
            </a:pPr>
            <a:r>
              <a:rPr lang="en-GB" sz="2400" dirty="0"/>
              <a:t>Files must evidence a clear process for documenting decisions.</a:t>
            </a:r>
          </a:p>
          <a:p>
            <a:pPr lvl="0">
              <a:buClr>
                <a:srgbClr val="F97E03"/>
              </a:buClr>
            </a:pPr>
            <a:endParaRPr lang="en-GB" b="1" dirty="0"/>
          </a:p>
          <a:p>
            <a:pPr>
              <a:buClr>
                <a:srgbClr val="F97E03"/>
              </a:buClr>
              <a:buFont typeface="Wingdings" panose="05000000000000000000" pitchFamily="2" charset="2"/>
              <a:buChar char="§"/>
            </a:pPr>
            <a:endParaRPr lang="en-GB" dirty="0"/>
          </a:p>
        </p:txBody>
      </p:sp>
    </p:spTree>
    <p:extLst>
      <p:ext uri="{BB962C8B-B14F-4D97-AF65-F5344CB8AC3E}">
        <p14:creationId xmlns:p14="http://schemas.microsoft.com/office/powerpoint/2010/main" val="33350800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E9D0E-0CEF-4C0E-BBB9-CAC7EBC6A147}"/>
              </a:ext>
            </a:extLst>
          </p:cNvPr>
          <p:cNvSpPr>
            <a:spLocks noGrp="1"/>
          </p:cNvSpPr>
          <p:nvPr>
            <p:ph type="title"/>
          </p:nvPr>
        </p:nvSpPr>
        <p:spPr>
          <a:xfrm>
            <a:off x="2343150" y="618518"/>
            <a:ext cx="7410450" cy="988610"/>
          </a:xfrm>
          <a:ln>
            <a:solidFill>
              <a:srgbClr val="FA7E04"/>
            </a:solidFill>
          </a:ln>
        </p:spPr>
        <p:txBody>
          <a:bodyPr>
            <a:normAutofit/>
          </a:bodyPr>
          <a:lstStyle/>
          <a:p>
            <a:r>
              <a:rPr lang="en-GB" cap="none" dirty="0"/>
              <a:t>*Customer Data Screenings</a:t>
            </a:r>
          </a:p>
        </p:txBody>
      </p:sp>
      <p:sp>
        <p:nvSpPr>
          <p:cNvPr id="3" name="Content Placeholder 2">
            <a:extLst>
              <a:ext uri="{FF2B5EF4-FFF2-40B4-BE49-F238E27FC236}">
                <a16:creationId xmlns:a16="http://schemas.microsoft.com/office/drawing/2014/main" id="{FC4D3DCF-8884-4BC7-A22D-BA1AF7B357B1}"/>
              </a:ext>
            </a:extLst>
          </p:cNvPr>
          <p:cNvSpPr>
            <a:spLocks noGrp="1"/>
          </p:cNvSpPr>
          <p:nvPr>
            <p:ph sz="quarter" idx="13"/>
          </p:nvPr>
        </p:nvSpPr>
        <p:spPr>
          <a:xfrm>
            <a:off x="913774" y="2008910"/>
            <a:ext cx="10363826" cy="3782290"/>
          </a:xfrm>
        </p:spPr>
        <p:txBody>
          <a:bodyPr>
            <a:normAutofit fontScale="92500" lnSpcReduction="20000"/>
          </a:bodyPr>
          <a:lstStyle/>
          <a:p>
            <a:pPr>
              <a:buClr>
                <a:srgbClr val="F97E03"/>
              </a:buClr>
              <a:buFont typeface="Wingdings" panose="05000000000000000000" pitchFamily="2" charset="2"/>
              <a:buChar char="§"/>
            </a:pPr>
            <a:r>
              <a:rPr lang="en-GB" sz="2800" cap="none" dirty="0"/>
              <a:t>Name – individual (always probe further for other middle or previous names).</a:t>
            </a:r>
          </a:p>
          <a:p>
            <a:pPr>
              <a:buClr>
                <a:srgbClr val="F97E03"/>
              </a:buClr>
              <a:buFont typeface="Wingdings" panose="05000000000000000000" pitchFamily="2" charset="2"/>
              <a:buChar char="§"/>
            </a:pPr>
            <a:r>
              <a:rPr lang="en-GB" sz="2800" cap="none" dirty="0"/>
              <a:t>Address (full address; clarify the status of the address i.e. current, previous, residential, *Ghana Post GPS address system, and write down any relevant comment).</a:t>
            </a:r>
          </a:p>
          <a:p>
            <a:pPr lvl="0">
              <a:buClr>
                <a:srgbClr val="F97E03"/>
              </a:buClr>
              <a:buFont typeface="Wingdings" panose="05000000000000000000" pitchFamily="2" charset="2"/>
              <a:buChar char="§"/>
            </a:pPr>
            <a:r>
              <a:rPr lang="en-GB" sz="2800" cap="none" dirty="0"/>
              <a:t>Occupation or industry (sector/type).</a:t>
            </a:r>
          </a:p>
          <a:p>
            <a:pPr>
              <a:buClr>
                <a:srgbClr val="F97E03"/>
              </a:buClr>
              <a:buFont typeface="Wingdings" panose="05000000000000000000" pitchFamily="2" charset="2"/>
              <a:buChar char="§"/>
            </a:pPr>
            <a:r>
              <a:rPr lang="en-GB" sz="2800" cap="none" dirty="0"/>
              <a:t>Nationality/country of residence/trading (jurisdictions involved).</a:t>
            </a:r>
          </a:p>
          <a:p>
            <a:pPr lvl="0">
              <a:buClr>
                <a:srgbClr val="F97E03"/>
              </a:buClr>
              <a:buFont typeface="Wingdings" panose="05000000000000000000" pitchFamily="2" charset="2"/>
              <a:buChar char="§"/>
            </a:pPr>
            <a:r>
              <a:rPr lang="en-GB" sz="2800" cap="none" dirty="0"/>
              <a:t>Income (do not always rely on what is declared assess the reasonableness of amount, if in doubt request for evidential document).</a:t>
            </a:r>
          </a:p>
          <a:p>
            <a:pPr lvl="0">
              <a:buClr>
                <a:srgbClr val="F97E03"/>
              </a:buClr>
              <a:buFont typeface="Wingdings" panose="05000000000000000000" pitchFamily="2" charset="2"/>
              <a:buChar char="§"/>
            </a:pPr>
            <a:r>
              <a:rPr lang="en-GB" dirty="0"/>
              <a:t>Sanctions, PEP &amp; Adverse Media Screening.*</a:t>
            </a:r>
            <a:endParaRPr lang="en-GB" sz="2800" cap="none" dirty="0"/>
          </a:p>
          <a:p>
            <a:endParaRPr lang="en-GB" dirty="0"/>
          </a:p>
          <a:p>
            <a:pPr lvl="0"/>
            <a:endParaRPr lang="en-GB" dirty="0"/>
          </a:p>
          <a:p>
            <a:endParaRPr lang="en-GB" dirty="0"/>
          </a:p>
          <a:p>
            <a:endParaRPr lang="en-GB" dirty="0"/>
          </a:p>
        </p:txBody>
      </p:sp>
      <p:sp>
        <p:nvSpPr>
          <p:cNvPr id="4" name="Rectangle 3">
            <a:extLst>
              <a:ext uri="{FF2B5EF4-FFF2-40B4-BE49-F238E27FC236}">
                <a16:creationId xmlns:a16="http://schemas.microsoft.com/office/drawing/2014/main" id="{B0E04F57-58E6-4ED0-BF98-D21D76D291A0}"/>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Tree>
    <p:extLst>
      <p:ext uri="{BB962C8B-B14F-4D97-AF65-F5344CB8AC3E}">
        <p14:creationId xmlns:p14="http://schemas.microsoft.com/office/powerpoint/2010/main" val="32169372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2B2F97-3B84-4CDA-A970-B0A1BA05F8F3}"/>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
        <p:nvSpPr>
          <p:cNvPr id="4" name="TextBox 3">
            <a:extLst>
              <a:ext uri="{FF2B5EF4-FFF2-40B4-BE49-F238E27FC236}">
                <a16:creationId xmlns:a16="http://schemas.microsoft.com/office/drawing/2014/main" id="{0716FFC6-7560-4642-91DB-795A83A578FA}"/>
              </a:ext>
            </a:extLst>
          </p:cNvPr>
          <p:cNvSpPr txBox="1"/>
          <p:nvPr/>
        </p:nvSpPr>
        <p:spPr>
          <a:xfrm>
            <a:off x="1200150" y="509057"/>
            <a:ext cx="9337399" cy="584775"/>
          </a:xfrm>
          <a:prstGeom prst="rect">
            <a:avLst/>
          </a:prstGeom>
          <a:noFill/>
          <a:ln>
            <a:solidFill>
              <a:srgbClr val="F97E03"/>
            </a:solidFill>
          </a:ln>
        </p:spPr>
        <p:txBody>
          <a:bodyPr wrap="square" rtlCol="0">
            <a:spAutoFit/>
          </a:bodyPr>
          <a:lstStyle/>
          <a:p>
            <a:pPr lvl="0" algn="ctr">
              <a:defRPr/>
            </a:pPr>
            <a:r>
              <a:rPr lang="en-GB" sz="3200" dirty="0"/>
              <a:t>Source of Funds &amp; Source of Wealth </a:t>
            </a:r>
            <a:endParaRPr kumimoji="0" lang="en-GB" sz="32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7" name="Flowchart: Connector 6">
            <a:extLst>
              <a:ext uri="{FF2B5EF4-FFF2-40B4-BE49-F238E27FC236}">
                <a16:creationId xmlns:a16="http://schemas.microsoft.com/office/drawing/2014/main" id="{33C00CC4-7F1D-4632-8E5B-A0CB8B347011}"/>
              </a:ext>
            </a:extLst>
          </p:cNvPr>
          <p:cNvSpPr/>
          <p:nvPr/>
        </p:nvSpPr>
        <p:spPr>
          <a:xfrm>
            <a:off x="657226" y="1629933"/>
            <a:ext cx="3571874" cy="3155576"/>
          </a:xfrm>
          <a:prstGeom prst="flowChartConnector">
            <a:avLst/>
          </a:prstGeom>
          <a:solidFill>
            <a:srgbClr val="FA7E04"/>
          </a:solidFill>
          <a:ln>
            <a:solidFill>
              <a:srgbClr val="C00000"/>
            </a:solidFill>
          </a:ln>
          <a:effectLst>
            <a:glow rad="63500">
              <a:schemeClr val="accent2">
                <a:satMod val="175000"/>
                <a:alpha val="40000"/>
              </a:schemeClr>
            </a:glo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t>Source of Funds</a:t>
            </a:r>
          </a:p>
        </p:txBody>
      </p:sp>
      <p:sp>
        <p:nvSpPr>
          <p:cNvPr id="9" name="Flowchart: Connector 8">
            <a:extLst>
              <a:ext uri="{FF2B5EF4-FFF2-40B4-BE49-F238E27FC236}">
                <a16:creationId xmlns:a16="http://schemas.microsoft.com/office/drawing/2014/main" id="{75277EA3-5DDE-449C-9A65-07D041B9D134}"/>
              </a:ext>
            </a:extLst>
          </p:cNvPr>
          <p:cNvSpPr/>
          <p:nvPr/>
        </p:nvSpPr>
        <p:spPr>
          <a:xfrm>
            <a:off x="5638802" y="1543611"/>
            <a:ext cx="3709988" cy="3155577"/>
          </a:xfrm>
          <a:prstGeom prst="flowChartConnector">
            <a:avLst/>
          </a:prstGeom>
          <a:solidFill>
            <a:srgbClr val="FA7E04"/>
          </a:solidFill>
          <a:ln>
            <a:solidFill>
              <a:srgbClr val="C00000"/>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t>Source of Wealth</a:t>
            </a:r>
          </a:p>
        </p:txBody>
      </p:sp>
      <p:sp>
        <p:nvSpPr>
          <p:cNvPr id="11" name="Rectangle 10">
            <a:extLst>
              <a:ext uri="{FF2B5EF4-FFF2-40B4-BE49-F238E27FC236}">
                <a16:creationId xmlns:a16="http://schemas.microsoft.com/office/drawing/2014/main" id="{1253A519-B9FE-40FA-A60B-5DF20A095A8A}"/>
              </a:ext>
            </a:extLst>
          </p:cNvPr>
          <p:cNvSpPr/>
          <p:nvPr/>
        </p:nvSpPr>
        <p:spPr>
          <a:xfrm>
            <a:off x="1400176" y="3736600"/>
            <a:ext cx="4238626" cy="2612343"/>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Evidence for the current location of monies that are being used to fund the account. Current source of income generation for the account. Example salary from employment</a:t>
            </a:r>
          </a:p>
        </p:txBody>
      </p:sp>
      <p:sp>
        <p:nvSpPr>
          <p:cNvPr id="12" name="Rectangle 11">
            <a:extLst>
              <a:ext uri="{FF2B5EF4-FFF2-40B4-BE49-F238E27FC236}">
                <a16:creationId xmlns:a16="http://schemas.microsoft.com/office/drawing/2014/main" id="{E86B8192-7F1F-4752-9586-F1B705B95A66}"/>
              </a:ext>
            </a:extLst>
          </p:cNvPr>
          <p:cNvSpPr/>
          <p:nvPr/>
        </p:nvSpPr>
        <p:spPr>
          <a:xfrm>
            <a:off x="6867525" y="3571875"/>
            <a:ext cx="5057775" cy="2777068"/>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a:solidFill>
                  <a:schemeClr val="tx1"/>
                </a:solidFill>
              </a:rPr>
              <a:t>Evidence for the origination of how funds have been generated. Evidence of how the client has generated the total wealth. It relates to how the client came to have the funds in question. What he/she is worth and how it has been accumulated. Example it could be the entire employments history, investment activities &amp;inheritance.</a:t>
            </a:r>
          </a:p>
        </p:txBody>
      </p:sp>
      <p:sp>
        <p:nvSpPr>
          <p:cNvPr id="3" name="TextBox 2">
            <a:extLst>
              <a:ext uri="{FF2B5EF4-FFF2-40B4-BE49-F238E27FC236}">
                <a16:creationId xmlns:a16="http://schemas.microsoft.com/office/drawing/2014/main" id="{0B8D3412-E7B3-420F-99E0-0995436CAFAF}"/>
              </a:ext>
            </a:extLst>
          </p:cNvPr>
          <p:cNvSpPr txBox="1"/>
          <p:nvPr/>
        </p:nvSpPr>
        <p:spPr>
          <a:xfrm>
            <a:off x="1295400" y="1122540"/>
            <a:ext cx="4800600" cy="369332"/>
          </a:xfrm>
          <a:prstGeom prst="rect">
            <a:avLst/>
          </a:prstGeom>
          <a:noFill/>
        </p:spPr>
        <p:txBody>
          <a:bodyPr wrap="square" rtlCol="0">
            <a:spAutoFit/>
          </a:bodyPr>
          <a:lstStyle/>
          <a:p>
            <a:r>
              <a:rPr lang="en-GB" dirty="0">
                <a:solidFill>
                  <a:srgbClr val="FF0000"/>
                </a:solidFill>
              </a:rPr>
              <a:t>What is Source of Funds &amp; Source of Wealth?</a:t>
            </a:r>
          </a:p>
        </p:txBody>
      </p:sp>
    </p:spTree>
    <p:extLst>
      <p:ext uri="{BB962C8B-B14F-4D97-AF65-F5344CB8AC3E}">
        <p14:creationId xmlns:p14="http://schemas.microsoft.com/office/powerpoint/2010/main" val="30616218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2B2F97-3B84-4CDA-A970-B0A1BA05F8F3}"/>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
        <p:nvSpPr>
          <p:cNvPr id="4" name="TextBox 3">
            <a:extLst>
              <a:ext uri="{FF2B5EF4-FFF2-40B4-BE49-F238E27FC236}">
                <a16:creationId xmlns:a16="http://schemas.microsoft.com/office/drawing/2014/main" id="{0716FFC6-7560-4642-91DB-795A83A578FA}"/>
              </a:ext>
            </a:extLst>
          </p:cNvPr>
          <p:cNvSpPr txBox="1"/>
          <p:nvPr/>
        </p:nvSpPr>
        <p:spPr>
          <a:xfrm>
            <a:off x="1200150" y="509057"/>
            <a:ext cx="9337399" cy="584775"/>
          </a:xfrm>
          <a:prstGeom prst="rect">
            <a:avLst/>
          </a:prstGeom>
          <a:noFill/>
          <a:ln>
            <a:solidFill>
              <a:srgbClr val="F97E03"/>
            </a:solidFill>
          </a:ln>
        </p:spPr>
        <p:txBody>
          <a:bodyPr wrap="square" rtlCol="0">
            <a:spAutoFit/>
          </a:bodyPr>
          <a:lstStyle/>
          <a:p>
            <a:pPr lvl="0" algn="ctr">
              <a:defRPr/>
            </a:pPr>
            <a:r>
              <a:rPr lang="en-GB" sz="3200" dirty="0"/>
              <a:t>Source of Funds &amp; Source of Wealth (Cont’d)</a:t>
            </a:r>
            <a:endParaRPr kumimoji="0" lang="en-GB" sz="32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5" name="Oval 4">
            <a:extLst>
              <a:ext uri="{FF2B5EF4-FFF2-40B4-BE49-F238E27FC236}">
                <a16:creationId xmlns:a16="http://schemas.microsoft.com/office/drawing/2014/main" id="{6A5E7B2D-090C-4952-A533-73C807D37C82}"/>
              </a:ext>
            </a:extLst>
          </p:cNvPr>
          <p:cNvSpPr/>
          <p:nvPr/>
        </p:nvSpPr>
        <p:spPr>
          <a:xfrm>
            <a:off x="3781425" y="2583518"/>
            <a:ext cx="3238500" cy="2949262"/>
          </a:xfrm>
          <a:prstGeom prst="ellipse">
            <a:avLst/>
          </a:prstGeom>
          <a:solidFill>
            <a:srgbClr val="FA7E04"/>
          </a:solidFill>
          <a:ln>
            <a:noFill/>
          </a:ln>
          <a:effectLst>
            <a:glow rad="63500">
              <a:schemeClr val="accent5">
                <a:satMod val="175000"/>
                <a:alpha val="40000"/>
              </a:schemeClr>
            </a:glo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Tw Cen MT" panose="020B0602020104020603"/>
                <a:ea typeface="+mn-ea"/>
                <a:cs typeface="+mn-cs"/>
              </a:rPr>
              <a:t>Entire Client Lifecycle</a:t>
            </a:r>
          </a:p>
        </p:txBody>
      </p:sp>
      <p:sp>
        <p:nvSpPr>
          <p:cNvPr id="7" name="TextBox 6">
            <a:extLst>
              <a:ext uri="{FF2B5EF4-FFF2-40B4-BE49-F238E27FC236}">
                <a16:creationId xmlns:a16="http://schemas.microsoft.com/office/drawing/2014/main" id="{E3C048E2-3E39-41BD-A778-30571763A760}"/>
              </a:ext>
            </a:extLst>
          </p:cNvPr>
          <p:cNvSpPr txBox="1"/>
          <p:nvPr/>
        </p:nvSpPr>
        <p:spPr>
          <a:xfrm>
            <a:off x="1200150" y="1476375"/>
            <a:ext cx="7467600" cy="677108"/>
          </a:xfrm>
          <a:prstGeom prst="rect">
            <a:avLst/>
          </a:prstGeom>
          <a:noFill/>
        </p:spPr>
        <p:txBody>
          <a:bodyPr wrap="square" rtlCol="0">
            <a:spAutoFit/>
          </a:bodyPr>
          <a:lstStyle/>
          <a:p>
            <a:r>
              <a:rPr lang="en-GB" sz="2000" dirty="0">
                <a:solidFill>
                  <a:srgbClr val="FF0000"/>
                </a:solidFill>
              </a:rPr>
              <a:t>When to establish source of Funds &amp; source of wealth</a:t>
            </a:r>
          </a:p>
          <a:p>
            <a:endParaRPr lang="en-GB" dirty="0"/>
          </a:p>
        </p:txBody>
      </p:sp>
      <p:sp>
        <p:nvSpPr>
          <p:cNvPr id="8" name="Arrow: Curved Right 7">
            <a:extLst>
              <a:ext uri="{FF2B5EF4-FFF2-40B4-BE49-F238E27FC236}">
                <a16:creationId xmlns:a16="http://schemas.microsoft.com/office/drawing/2014/main" id="{3BE7D020-58AC-4DCC-9FF3-4DC517A23729}"/>
              </a:ext>
            </a:extLst>
          </p:cNvPr>
          <p:cNvSpPr/>
          <p:nvPr/>
        </p:nvSpPr>
        <p:spPr>
          <a:xfrm>
            <a:off x="2724150" y="3781425"/>
            <a:ext cx="45719" cy="4571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0" name="Arrow: Curved Right 9">
            <a:extLst>
              <a:ext uri="{FF2B5EF4-FFF2-40B4-BE49-F238E27FC236}">
                <a16:creationId xmlns:a16="http://schemas.microsoft.com/office/drawing/2014/main" id="{72F78BA9-1ECD-46F2-BFA0-E3D6E8CB4660}"/>
              </a:ext>
            </a:extLst>
          </p:cNvPr>
          <p:cNvSpPr/>
          <p:nvPr/>
        </p:nvSpPr>
        <p:spPr>
          <a:xfrm>
            <a:off x="2418396" y="2612094"/>
            <a:ext cx="1410654" cy="2949262"/>
          </a:xfrm>
          <a:prstGeom prst="curvedRigh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1" name="Arrow: Curved Left 10">
            <a:extLst>
              <a:ext uri="{FF2B5EF4-FFF2-40B4-BE49-F238E27FC236}">
                <a16:creationId xmlns:a16="http://schemas.microsoft.com/office/drawing/2014/main" id="{D3B2A6D7-1FBE-49A3-8F71-3BA3FE625D07}"/>
              </a:ext>
            </a:extLst>
          </p:cNvPr>
          <p:cNvSpPr/>
          <p:nvPr/>
        </p:nvSpPr>
        <p:spPr>
          <a:xfrm flipV="1">
            <a:off x="6886577" y="2536026"/>
            <a:ext cx="1600200" cy="2970219"/>
          </a:xfrm>
          <a:prstGeom prst="curvedLef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5553540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2B2F97-3B84-4CDA-A970-B0A1BA05F8F3}"/>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
        <p:nvSpPr>
          <p:cNvPr id="4" name="TextBox 3">
            <a:extLst>
              <a:ext uri="{FF2B5EF4-FFF2-40B4-BE49-F238E27FC236}">
                <a16:creationId xmlns:a16="http://schemas.microsoft.com/office/drawing/2014/main" id="{0716FFC6-7560-4642-91DB-795A83A578FA}"/>
              </a:ext>
            </a:extLst>
          </p:cNvPr>
          <p:cNvSpPr txBox="1"/>
          <p:nvPr/>
        </p:nvSpPr>
        <p:spPr>
          <a:xfrm>
            <a:off x="1200150" y="509057"/>
            <a:ext cx="9337399" cy="584775"/>
          </a:xfrm>
          <a:prstGeom prst="rect">
            <a:avLst/>
          </a:prstGeom>
          <a:noFill/>
          <a:ln>
            <a:solidFill>
              <a:srgbClr val="F97E03"/>
            </a:solidFill>
          </a:ln>
        </p:spPr>
        <p:txBody>
          <a:bodyPr wrap="square" rtlCol="0">
            <a:spAutoFit/>
          </a:bodyPr>
          <a:lstStyle/>
          <a:p>
            <a:pPr lvl="0" algn="ctr">
              <a:defRPr/>
            </a:pPr>
            <a:r>
              <a:rPr lang="en-GB" sz="3200" dirty="0"/>
              <a:t>Source of Funds &amp; Source of Wealth (Cont’d)</a:t>
            </a:r>
            <a:endParaRPr kumimoji="0" lang="en-GB" sz="32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3" name="TextBox 2">
            <a:extLst>
              <a:ext uri="{FF2B5EF4-FFF2-40B4-BE49-F238E27FC236}">
                <a16:creationId xmlns:a16="http://schemas.microsoft.com/office/drawing/2014/main" id="{8B819717-9FAB-40CD-BB4A-2E6D17C80E58}"/>
              </a:ext>
            </a:extLst>
          </p:cNvPr>
          <p:cNvSpPr txBox="1"/>
          <p:nvPr/>
        </p:nvSpPr>
        <p:spPr>
          <a:xfrm>
            <a:off x="1047750" y="2076449"/>
            <a:ext cx="9725026" cy="4524315"/>
          </a:xfrm>
          <a:prstGeom prst="rect">
            <a:avLst/>
          </a:prstGeom>
          <a:noFill/>
        </p:spPr>
        <p:txBody>
          <a:bodyPr wrap="square" rtlCol="0">
            <a:spAutoFit/>
          </a:bodyPr>
          <a:lstStyle/>
          <a:p>
            <a:pPr marL="342900" indent="-342900">
              <a:buFont typeface="Wingdings" panose="05000000000000000000" pitchFamily="2" charset="2"/>
              <a:buChar char="§"/>
            </a:pPr>
            <a:r>
              <a:rPr lang="en-GB" sz="2400" dirty="0"/>
              <a:t>It is relevant for gaining a better understanding of clients financial profile and to inform the ongoing monitoring controls required to monitor the account.</a:t>
            </a:r>
          </a:p>
          <a:p>
            <a:pPr marL="342900" indent="-342900">
              <a:buFont typeface="Wingdings" panose="05000000000000000000" pitchFamily="2" charset="2"/>
              <a:buChar char="§"/>
            </a:pPr>
            <a:endParaRPr lang="en-GB" sz="2400" dirty="0"/>
          </a:p>
          <a:p>
            <a:pPr marL="342900" indent="-342900">
              <a:buFont typeface="Wingdings" panose="05000000000000000000" pitchFamily="2" charset="2"/>
              <a:buChar char="§"/>
            </a:pPr>
            <a:r>
              <a:rPr lang="en-GB" sz="2400" dirty="0"/>
              <a:t>Inform onboarding decision and the comfort of  doing business with the  client. (you should be satisfied the funds are consistent with the risk profile of the client without raising any suspicions to money laundering and other financial crime ) .</a:t>
            </a:r>
          </a:p>
          <a:p>
            <a:endParaRPr lang="en-GB" sz="2400" dirty="0"/>
          </a:p>
          <a:p>
            <a:r>
              <a:rPr lang="en-GB" sz="2400" b="1" dirty="0"/>
              <a:t>Note </a:t>
            </a:r>
            <a:r>
              <a:rPr lang="en-GB" sz="2400" dirty="0"/>
              <a:t>Evidence the distinction between the clients’ source of funds and the source of wealth.</a:t>
            </a:r>
          </a:p>
          <a:p>
            <a:pPr marL="342900" indent="-342900">
              <a:buFont typeface="Wingdings" panose="05000000000000000000" pitchFamily="2" charset="2"/>
              <a:buChar char="§"/>
            </a:pPr>
            <a:endParaRPr lang="en-GB" sz="2400" dirty="0"/>
          </a:p>
        </p:txBody>
      </p:sp>
      <p:sp>
        <p:nvSpPr>
          <p:cNvPr id="7" name="TextBox 6">
            <a:extLst>
              <a:ext uri="{FF2B5EF4-FFF2-40B4-BE49-F238E27FC236}">
                <a16:creationId xmlns:a16="http://schemas.microsoft.com/office/drawing/2014/main" id="{A69B3210-D203-46EA-8D3B-DCEF5B016407}"/>
              </a:ext>
            </a:extLst>
          </p:cNvPr>
          <p:cNvSpPr txBox="1"/>
          <p:nvPr/>
        </p:nvSpPr>
        <p:spPr>
          <a:xfrm>
            <a:off x="1200150" y="1232357"/>
            <a:ext cx="6877050" cy="369332"/>
          </a:xfrm>
          <a:prstGeom prst="rect">
            <a:avLst/>
          </a:prstGeom>
          <a:noFill/>
        </p:spPr>
        <p:txBody>
          <a:bodyPr wrap="square" rtlCol="0">
            <a:spAutoFit/>
          </a:bodyPr>
          <a:lstStyle/>
          <a:p>
            <a:r>
              <a:rPr lang="en-GB" b="1" dirty="0">
                <a:solidFill>
                  <a:srgbClr val="FF0000"/>
                </a:solidFill>
              </a:rPr>
              <a:t>Why do we need to establish Source of funds &amp; Source of Wealth? </a:t>
            </a:r>
          </a:p>
        </p:txBody>
      </p:sp>
    </p:spTree>
    <p:extLst>
      <p:ext uri="{BB962C8B-B14F-4D97-AF65-F5344CB8AC3E}">
        <p14:creationId xmlns:p14="http://schemas.microsoft.com/office/powerpoint/2010/main" val="9171939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2B2F97-3B84-4CDA-A970-B0A1BA05F8F3}"/>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a:ln>
                  <a:noFill/>
                </a:ln>
                <a:solidFill>
                  <a:prstClr val="white"/>
                </a:solidFill>
                <a:effectLst/>
                <a:uLnTx/>
                <a:uFillTx/>
                <a:latin typeface="AR BERKLEY" panose="02000000000000000000" pitchFamily="2" charset="0"/>
                <a:ea typeface="+mn-ea"/>
                <a:cs typeface="+mn-cs"/>
              </a:rPr>
              <a:t>Passionate About Compliance</a:t>
            </a:r>
            <a:endPar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endParaRPr>
          </a:p>
        </p:txBody>
      </p:sp>
      <p:sp>
        <p:nvSpPr>
          <p:cNvPr id="4" name="TextBox 3">
            <a:extLst>
              <a:ext uri="{FF2B5EF4-FFF2-40B4-BE49-F238E27FC236}">
                <a16:creationId xmlns:a16="http://schemas.microsoft.com/office/drawing/2014/main" id="{0716FFC6-7560-4642-91DB-795A83A578FA}"/>
              </a:ext>
            </a:extLst>
          </p:cNvPr>
          <p:cNvSpPr txBox="1"/>
          <p:nvPr/>
        </p:nvSpPr>
        <p:spPr>
          <a:xfrm>
            <a:off x="1200150" y="509057"/>
            <a:ext cx="9337399" cy="584775"/>
          </a:xfrm>
          <a:prstGeom prst="rect">
            <a:avLst/>
          </a:prstGeom>
          <a:noFill/>
          <a:ln>
            <a:solidFill>
              <a:srgbClr val="F97E03"/>
            </a:solidFill>
          </a:ln>
        </p:spPr>
        <p:txBody>
          <a:bodyPr wrap="square" rtlCol="0">
            <a:spAutoFit/>
          </a:bodyPr>
          <a:lstStyle/>
          <a:p>
            <a:pPr lvl="0" algn="ctr">
              <a:defRPr/>
            </a:pPr>
            <a:r>
              <a:rPr lang="en-GB" sz="3200" dirty="0"/>
              <a:t>Examples of Source of Wealth </a:t>
            </a:r>
            <a:endParaRPr kumimoji="0" lang="en-GB" sz="32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7" name="TextBox 6">
            <a:extLst>
              <a:ext uri="{FF2B5EF4-FFF2-40B4-BE49-F238E27FC236}">
                <a16:creationId xmlns:a16="http://schemas.microsoft.com/office/drawing/2014/main" id="{09587FEC-AD86-4E64-A415-78C169FD7963}"/>
              </a:ext>
            </a:extLst>
          </p:cNvPr>
          <p:cNvSpPr txBox="1"/>
          <p:nvPr/>
        </p:nvSpPr>
        <p:spPr>
          <a:xfrm>
            <a:off x="1000126" y="1093832"/>
            <a:ext cx="5371478" cy="400110"/>
          </a:xfrm>
          <a:prstGeom prst="rect">
            <a:avLst/>
          </a:prstGeom>
          <a:noFill/>
        </p:spPr>
        <p:txBody>
          <a:bodyPr wrap="square" rtlCol="0">
            <a:spAutoFit/>
          </a:bodyPr>
          <a:lstStyle/>
          <a:p>
            <a:r>
              <a:rPr lang="en-GB" sz="2000" dirty="0">
                <a:solidFill>
                  <a:srgbClr val="FF0000"/>
                </a:solidFill>
              </a:rPr>
              <a:t>Types of Source of Wealth</a:t>
            </a:r>
          </a:p>
        </p:txBody>
      </p:sp>
      <p:graphicFrame>
        <p:nvGraphicFramePr>
          <p:cNvPr id="3" name="Table 4">
            <a:extLst>
              <a:ext uri="{FF2B5EF4-FFF2-40B4-BE49-F238E27FC236}">
                <a16:creationId xmlns:a16="http://schemas.microsoft.com/office/drawing/2014/main" id="{45EF6CBD-40D4-4FFF-AE6A-D98D6ABE07C6}"/>
              </a:ext>
            </a:extLst>
          </p:cNvPr>
          <p:cNvGraphicFramePr>
            <a:graphicFrameLocks noGrp="1"/>
          </p:cNvGraphicFramePr>
          <p:nvPr>
            <p:extLst>
              <p:ext uri="{D42A27DB-BD31-4B8C-83A1-F6EECF244321}">
                <p14:modId xmlns:p14="http://schemas.microsoft.com/office/powerpoint/2010/main" val="3387213014"/>
              </p:ext>
            </p:extLst>
          </p:nvPr>
        </p:nvGraphicFramePr>
        <p:xfrm>
          <a:off x="720999" y="1562100"/>
          <a:ext cx="10966176" cy="4286424"/>
        </p:xfrm>
        <a:graphic>
          <a:graphicData uri="http://schemas.openxmlformats.org/drawingml/2006/table">
            <a:tbl>
              <a:tblPr firstRow="1" bandRow="1">
                <a:tableStyleId>{5C22544A-7EE6-4342-B048-85BDC9FD1C3A}</a:tableStyleId>
              </a:tblPr>
              <a:tblGrid>
                <a:gridCol w="2389152">
                  <a:extLst>
                    <a:ext uri="{9D8B030D-6E8A-4147-A177-3AD203B41FA5}">
                      <a16:colId xmlns:a16="http://schemas.microsoft.com/office/drawing/2014/main" val="3200053091"/>
                    </a:ext>
                  </a:extLst>
                </a:gridCol>
                <a:gridCol w="3363727">
                  <a:extLst>
                    <a:ext uri="{9D8B030D-6E8A-4147-A177-3AD203B41FA5}">
                      <a16:colId xmlns:a16="http://schemas.microsoft.com/office/drawing/2014/main" val="4011576852"/>
                    </a:ext>
                  </a:extLst>
                </a:gridCol>
                <a:gridCol w="5213297">
                  <a:extLst>
                    <a:ext uri="{9D8B030D-6E8A-4147-A177-3AD203B41FA5}">
                      <a16:colId xmlns:a16="http://schemas.microsoft.com/office/drawing/2014/main" val="816508782"/>
                    </a:ext>
                  </a:extLst>
                </a:gridCol>
              </a:tblGrid>
              <a:tr h="445944">
                <a:tc>
                  <a:txBody>
                    <a:bodyPr/>
                    <a:lstStyle/>
                    <a:p>
                      <a:r>
                        <a:rPr lang="en-GB" dirty="0"/>
                        <a:t>Source</a:t>
                      </a:r>
                    </a:p>
                  </a:txBody>
                  <a:tcPr/>
                </a:tc>
                <a:tc>
                  <a:txBody>
                    <a:bodyPr/>
                    <a:lstStyle/>
                    <a:p>
                      <a:pPr algn="ctr"/>
                      <a:r>
                        <a:rPr lang="en-GB" dirty="0"/>
                        <a:t>Identification</a:t>
                      </a:r>
                    </a:p>
                  </a:txBody>
                  <a:tcPr/>
                </a:tc>
                <a:tc>
                  <a:txBody>
                    <a:bodyPr/>
                    <a:lstStyle/>
                    <a:p>
                      <a:pPr algn="ctr"/>
                      <a:r>
                        <a:rPr lang="en-GB" dirty="0"/>
                        <a:t>Verification</a:t>
                      </a:r>
                    </a:p>
                  </a:txBody>
                  <a:tcPr/>
                </a:tc>
                <a:extLst>
                  <a:ext uri="{0D108BD9-81ED-4DB2-BD59-A6C34878D82A}">
                    <a16:rowId xmlns:a16="http://schemas.microsoft.com/office/drawing/2014/main" val="1211395375"/>
                  </a:ext>
                </a:extLst>
              </a:tr>
              <a:tr h="1351807">
                <a:tc>
                  <a:txBody>
                    <a:bodyPr/>
                    <a:lstStyle/>
                    <a:p>
                      <a:r>
                        <a:rPr lang="en-GB" dirty="0"/>
                        <a:t>Income (Salary/Bonus)</a:t>
                      </a:r>
                    </a:p>
                  </a:txBody>
                  <a:tcPr/>
                </a:tc>
                <a:tc>
                  <a:txBody>
                    <a:bodyPr/>
                    <a:lstStyle/>
                    <a:p>
                      <a:r>
                        <a:rPr lang="en-GB" sz="1800" kern="1200" dirty="0">
                          <a:solidFill>
                            <a:schemeClr val="dk1"/>
                          </a:solidFill>
                          <a:effectLst/>
                          <a:latin typeface="+mn-lt"/>
                          <a:ea typeface="+mn-ea"/>
                          <a:cs typeface="+mn-cs"/>
                        </a:rPr>
                        <a:t>•Salary per annum</a:t>
                      </a:r>
                    </a:p>
                    <a:p>
                      <a:r>
                        <a:rPr lang="en-GB" sz="1800" kern="1200" dirty="0">
                          <a:solidFill>
                            <a:schemeClr val="dk1"/>
                          </a:solidFill>
                          <a:effectLst/>
                          <a:latin typeface="+mn-lt"/>
                          <a:ea typeface="+mn-ea"/>
                          <a:cs typeface="+mn-cs"/>
                        </a:rPr>
                        <a:t>• Employer’s name and address</a:t>
                      </a:r>
                    </a:p>
                    <a:p>
                      <a:r>
                        <a:rPr lang="en-GB" sz="1800" kern="1200" dirty="0">
                          <a:solidFill>
                            <a:schemeClr val="dk1"/>
                          </a:solidFill>
                          <a:effectLst/>
                          <a:latin typeface="+mn-lt"/>
                          <a:ea typeface="+mn-ea"/>
                          <a:cs typeface="+mn-cs"/>
                        </a:rPr>
                        <a:t>• Nature of business</a:t>
                      </a:r>
                      <a:endParaRPr lang="en-GB" dirty="0"/>
                    </a:p>
                  </a:txBody>
                  <a:tcPr/>
                </a:tc>
                <a:tc>
                  <a:txBody>
                    <a:bodyPr/>
                    <a:lstStyle/>
                    <a:p>
                      <a:r>
                        <a:rPr lang="en-GB" sz="1800" kern="1200" dirty="0">
                          <a:solidFill>
                            <a:schemeClr val="dk1"/>
                          </a:solidFill>
                          <a:effectLst/>
                          <a:latin typeface="+mn-lt"/>
                          <a:ea typeface="+mn-ea"/>
                          <a:cs typeface="+mn-cs"/>
                        </a:rPr>
                        <a:t>• Payslip (for the last three months)</a:t>
                      </a:r>
                    </a:p>
                    <a:p>
                      <a:r>
                        <a:rPr lang="en-GB" sz="1800" kern="1200" dirty="0">
                          <a:solidFill>
                            <a:schemeClr val="dk1"/>
                          </a:solidFill>
                          <a:effectLst/>
                          <a:latin typeface="+mn-lt"/>
                          <a:ea typeface="+mn-ea"/>
                          <a:cs typeface="+mn-cs"/>
                        </a:rPr>
                        <a:t>• Letter from employer confirming salary on letter-headed paper</a:t>
                      </a:r>
                    </a:p>
                    <a:p>
                      <a:r>
                        <a:rPr lang="en-GB" sz="1800" kern="1200" dirty="0">
                          <a:solidFill>
                            <a:schemeClr val="dk1"/>
                          </a:solidFill>
                          <a:effectLst/>
                          <a:latin typeface="+mn-lt"/>
                          <a:ea typeface="+mn-ea"/>
                          <a:cs typeface="+mn-cs"/>
                        </a:rPr>
                        <a:t>• Bank statements showing regular salary payment from named employer</a:t>
                      </a:r>
                      <a:endParaRPr lang="en-GB" dirty="0"/>
                    </a:p>
                  </a:txBody>
                  <a:tcPr/>
                </a:tc>
                <a:extLst>
                  <a:ext uri="{0D108BD9-81ED-4DB2-BD59-A6C34878D82A}">
                    <a16:rowId xmlns:a16="http://schemas.microsoft.com/office/drawing/2014/main" val="578506057"/>
                  </a:ext>
                </a:extLst>
              </a:tr>
              <a:tr h="1098343">
                <a:tc>
                  <a:txBody>
                    <a:bodyPr/>
                    <a:lstStyle/>
                    <a:p>
                      <a:r>
                        <a:rPr lang="en-GB" dirty="0"/>
                        <a:t>Self-employed</a:t>
                      </a:r>
                    </a:p>
                  </a:txBody>
                  <a:tcPr/>
                </a:tc>
                <a:tc>
                  <a:txBody>
                    <a:bodyPr/>
                    <a:lstStyle/>
                    <a:p>
                      <a:r>
                        <a:rPr lang="en-GB" sz="1800" kern="1200" dirty="0">
                          <a:solidFill>
                            <a:schemeClr val="dk1"/>
                          </a:solidFill>
                          <a:effectLst/>
                          <a:latin typeface="+mn-lt"/>
                          <a:ea typeface="+mn-ea"/>
                          <a:cs typeface="+mn-cs"/>
                        </a:rPr>
                        <a:t>•Name &amp; address of company</a:t>
                      </a:r>
                    </a:p>
                    <a:p>
                      <a:r>
                        <a:rPr lang="en-GB" sz="1800" kern="1200" dirty="0">
                          <a:solidFill>
                            <a:schemeClr val="dk1"/>
                          </a:solidFill>
                          <a:effectLst/>
                          <a:latin typeface="+mn-lt"/>
                          <a:ea typeface="+mn-ea"/>
                          <a:cs typeface="+mn-cs"/>
                        </a:rPr>
                        <a:t>• Nature of business</a:t>
                      </a:r>
                    </a:p>
                    <a:p>
                      <a:r>
                        <a:rPr lang="en-GB" sz="1800" kern="1200" dirty="0">
                          <a:solidFill>
                            <a:schemeClr val="dk1"/>
                          </a:solidFill>
                          <a:effectLst/>
                          <a:latin typeface="+mn-lt"/>
                          <a:ea typeface="+mn-ea"/>
                          <a:cs typeface="+mn-cs"/>
                        </a:rPr>
                        <a:t>• Annual Dividends</a:t>
                      </a:r>
                      <a:endParaRPr lang="en-GB" dirty="0"/>
                    </a:p>
                    <a:p>
                      <a:endParaRPr lang="en-GB" dirty="0"/>
                    </a:p>
                  </a:txBody>
                  <a:tcPr/>
                </a:tc>
                <a:tc>
                  <a:txBody>
                    <a:bodyPr/>
                    <a:lstStyle/>
                    <a:p>
                      <a:r>
                        <a:rPr lang="en-GB" sz="1800" kern="1200" dirty="0">
                          <a:solidFill>
                            <a:schemeClr val="dk1"/>
                          </a:solidFill>
                          <a:effectLst/>
                          <a:latin typeface="+mn-lt"/>
                          <a:ea typeface="+mn-ea"/>
                          <a:cs typeface="+mn-cs"/>
                        </a:rPr>
                        <a:t>•</a:t>
                      </a:r>
                      <a:r>
                        <a:rPr lang="en-GB" dirty="0"/>
                        <a:t>Latest Accounts</a:t>
                      </a:r>
                    </a:p>
                    <a:p>
                      <a:r>
                        <a:rPr lang="en-GB" sz="1800" kern="1200" dirty="0">
                          <a:solidFill>
                            <a:schemeClr val="dk1"/>
                          </a:solidFill>
                          <a:effectLst/>
                          <a:latin typeface="+mn-lt"/>
                          <a:ea typeface="+mn-ea"/>
                          <a:cs typeface="+mn-cs"/>
                        </a:rPr>
                        <a:t>•</a:t>
                      </a:r>
                      <a:r>
                        <a:rPr lang="en-GB" dirty="0"/>
                        <a:t>Tax Declaration</a:t>
                      </a:r>
                    </a:p>
                  </a:txBody>
                  <a:tcPr/>
                </a:tc>
                <a:extLst>
                  <a:ext uri="{0D108BD9-81ED-4DB2-BD59-A6C34878D82A}">
                    <a16:rowId xmlns:a16="http://schemas.microsoft.com/office/drawing/2014/main" val="2497627727"/>
                  </a:ext>
                </a:extLst>
              </a:tr>
              <a:tr h="1098343">
                <a:tc>
                  <a:txBody>
                    <a:bodyPr/>
                    <a:lstStyle/>
                    <a:p>
                      <a:r>
                        <a:rPr lang="en-GB" dirty="0"/>
                        <a:t>Inheritance</a:t>
                      </a:r>
                    </a:p>
                  </a:txBody>
                  <a:tcPr/>
                </a:tc>
                <a:tc>
                  <a:txBody>
                    <a:bodyPr/>
                    <a:lstStyle/>
                    <a:p>
                      <a:r>
                        <a:rPr lang="en-GB" sz="1800" kern="1200" dirty="0">
                          <a:solidFill>
                            <a:schemeClr val="dk1"/>
                          </a:solidFill>
                          <a:effectLst/>
                          <a:latin typeface="+mn-lt"/>
                          <a:ea typeface="+mn-ea"/>
                          <a:cs typeface="+mn-cs"/>
                        </a:rPr>
                        <a:t>Name of deceased</a:t>
                      </a:r>
                    </a:p>
                    <a:p>
                      <a:r>
                        <a:rPr lang="en-GB" sz="1800" kern="1200" dirty="0">
                          <a:solidFill>
                            <a:schemeClr val="dk1"/>
                          </a:solidFill>
                          <a:effectLst/>
                          <a:latin typeface="+mn-lt"/>
                          <a:ea typeface="+mn-ea"/>
                          <a:cs typeface="+mn-cs"/>
                        </a:rPr>
                        <a:t>• Relationship to client</a:t>
                      </a:r>
                    </a:p>
                    <a:p>
                      <a:r>
                        <a:rPr lang="en-GB" sz="1800" kern="1200" dirty="0">
                          <a:solidFill>
                            <a:schemeClr val="dk1"/>
                          </a:solidFill>
                          <a:effectLst/>
                          <a:latin typeface="+mn-lt"/>
                          <a:ea typeface="+mn-ea"/>
                          <a:cs typeface="+mn-cs"/>
                        </a:rPr>
                        <a:t>• Date &amp; Total amount received</a:t>
                      </a:r>
                    </a:p>
                    <a:p>
                      <a:r>
                        <a:rPr lang="en-GB" sz="1800" kern="1200" dirty="0">
                          <a:solidFill>
                            <a:schemeClr val="dk1"/>
                          </a:solidFill>
                          <a:effectLst/>
                          <a:latin typeface="+mn-lt"/>
                          <a:ea typeface="+mn-ea"/>
                          <a:cs typeface="+mn-cs"/>
                        </a:rPr>
                        <a:t>• Solicitor’s details</a:t>
                      </a:r>
                      <a:endParaRPr lang="en-GB" dirty="0"/>
                    </a:p>
                  </a:txBody>
                  <a:tcPr/>
                </a:tc>
                <a:tc>
                  <a:txBody>
                    <a:bodyPr/>
                    <a:lstStyle/>
                    <a:p>
                      <a:r>
                        <a:rPr lang="en-GB" sz="1800" kern="1200" dirty="0">
                          <a:solidFill>
                            <a:schemeClr val="dk1"/>
                          </a:solidFill>
                          <a:effectLst/>
                          <a:latin typeface="+mn-lt"/>
                          <a:ea typeface="+mn-ea"/>
                          <a:cs typeface="+mn-cs"/>
                        </a:rPr>
                        <a:t>• Copy of the will indicating the value of the estate</a:t>
                      </a:r>
                    </a:p>
                    <a:p>
                      <a:r>
                        <a:rPr lang="en-GB" sz="1800" kern="1200" dirty="0">
                          <a:solidFill>
                            <a:schemeClr val="dk1"/>
                          </a:solidFill>
                          <a:effectLst/>
                          <a:latin typeface="+mn-lt"/>
                          <a:ea typeface="+mn-ea"/>
                          <a:cs typeface="+mn-cs"/>
                        </a:rPr>
                        <a:t>• Copy of grant of Probate</a:t>
                      </a:r>
                    </a:p>
                    <a:p>
                      <a:r>
                        <a:rPr lang="en-GB" sz="1800" kern="1200" dirty="0">
                          <a:solidFill>
                            <a:schemeClr val="dk1"/>
                          </a:solidFill>
                          <a:effectLst/>
                          <a:latin typeface="+mn-lt"/>
                          <a:ea typeface="+mn-ea"/>
                          <a:cs typeface="+mn-cs"/>
                        </a:rPr>
                        <a:t>•Signed letter from a licensed solicitor or estate trustees </a:t>
                      </a:r>
                      <a:endParaRPr lang="en-GB" dirty="0"/>
                    </a:p>
                  </a:txBody>
                  <a:tcPr/>
                </a:tc>
                <a:extLst>
                  <a:ext uri="{0D108BD9-81ED-4DB2-BD59-A6C34878D82A}">
                    <a16:rowId xmlns:a16="http://schemas.microsoft.com/office/drawing/2014/main" val="2773353432"/>
                  </a:ext>
                </a:extLst>
              </a:tr>
            </a:tbl>
          </a:graphicData>
        </a:graphic>
      </p:graphicFrame>
    </p:spTree>
    <p:extLst>
      <p:ext uri="{BB962C8B-B14F-4D97-AF65-F5344CB8AC3E}">
        <p14:creationId xmlns:p14="http://schemas.microsoft.com/office/powerpoint/2010/main" val="922618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1923288" y="621792"/>
            <a:ext cx="8314944" cy="369332"/>
          </a:xfrm>
          <a:prstGeom prst="rect">
            <a:avLst/>
          </a:prstGeom>
          <a:noFill/>
        </p:spPr>
        <p:txBody>
          <a:bodyPr wrap="square" rtlCol="0">
            <a:spAutoFit/>
          </a:bodyPr>
          <a:lstStyle/>
          <a:p>
            <a:pPr>
              <a:defRPr/>
            </a:pPr>
            <a:r>
              <a:rPr lang="en-US" dirty="0">
                <a:solidFill>
                  <a:srgbClr val="ED7D31">
                    <a:lumMod val="50000"/>
                  </a:srgbClr>
                </a:solidFill>
                <a:latin typeface="Calibri" panose="020F0502020204030204"/>
              </a:rPr>
              <a:t>Write</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911793"/>
          </a:xfrm>
          <a:prstGeom prst="rect">
            <a:avLst/>
          </a:prstGeom>
        </p:spPr>
      </p:pic>
      <p:sp>
        <p:nvSpPr>
          <p:cNvPr id="2" name="Footer Placeholder 1">
            <a:extLst>
              <a:ext uri="{FF2B5EF4-FFF2-40B4-BE49-F238E27FC236}">
                <a16:creationId xmlns:a16="http://schemas.microsoft.com/office/drawing/2014/main" id="{13D17EE7-F637-4443-BC42-A7072D175007}"/>
              </a:ext>
            </a:extLst>
          </p:cNvPr>
          <p:cNvSpPr>
            <a:spLocks noGrp="1"/>
          </p:cNvSpPr>
          <p:nvPr>
            <p:ph type="ftr" sz="quarter" idx="11"/>
          </p:nvPr>
        </p:nvSpPr>
        <p:spPr/>
        <p:txBody>
          <a:bodyPr/>
          <a:lstStyle/>
          <a:p>
            <a:r>
              <a:rPr lang="en-US" dirty="0">
                <a:solidFill>
                  <a:prstClr val="black">
                    <a:tint val="75000"/>
                  </a:prstClr>
                </a:solidFill>
                <a:latin typeface="Calibri" panose="020F0502020204030204"/>
              </a:rPr>
              <a:t>Nana Mantey, Lead Consultant , Tel: +44 7950377849, Email: nana.mante@opselcompliance.com</a:t>
            </a:r>
          </a:p>
        </p:txBody>
      </p:sp>
      <p:sp>
        <p:nvSpPr>
          <p:cNvPr id="6" name="TextBox 5">
            <a:extLst>
              <a:ext uri="{FF2B5EF4-FFF2-40B4-BE49-F238E27FC236}">
                <a16:creationId xmlns:a16="http://schemas.microsoft.com/office/drawing/2014/main" id="{B7F03157-CE61-4B9B-B37C-DE3AA0CD6D34}"/>
              </a:ext>
            </a:extLst>
          </p:cNvPr>
          <p:cNvSpPr txBox="1"/>
          <p:nvPr/>
        </p:nvSpPr>
        <p:spPr>
          <a:xfrm flipH="1">
            <a:off x="3150868" y="1809750"/>
            <a:ext cx="2859406" cy="707886"/>
          </a:xfrm>
          <a:prstGeom prst="rect">
            <a:avLst/>
          </a:prstGeom>
          <a:noFill/>
        </p:spPr>
        <p:txBody>
          <a:bodyPr wrap="square" rtlCol="0">
            <a:spAutoFit/>
          </a:bodyPr>
          <a:lstStyle/>
          <a:p>
            <a:r>
              <a:rPr lang="en-GB" sz="4000" dirty="0">
                <a:solidFill>
                  <a:srgbClr val="ED7D31">
                    <a:lumMod val="50000"/>
                  </a:srgbClr>
                </a:solidFill>
                <a:latin typeface="Bodoni MT Condensed" panose="02070606080606020203" pitchFamily="18" charset="0"/>
              </a:rPr>
              <a:t>Agenda</a:t>
            </a:r>
          </a:p>
        </p:txBody>
      </p:sp>
      <p:sp>
        <p:nvSpPr>
          <p:cNvPr id="7" name="TextBox 6">
            <a:extLst>
              <a:ext uri="{FF2B5EF4-FFF2-40B4-BE49-F238E27FC236}">
                <a16:creationId xmlns:a16="http://schemas.microsoft.com/office/drawing/2014/main" id="{17A8821C-DD39-44B0-B722-B47F1DCAAEE0}"/>
              </a:ext>
            </a:extLst>
          </p:cNvPr>
          <p:cNvSpPr txBox="1"/>
          <p:nvPr/>
        </p:nvSpPr>
        <p:spPr>
          <a:xfrm flipH="1">
            <a:off x="4208144" y="2688967"/>
            <a:ext cx="1070612" cy="369332"/>
          </a:xfrm>
          <a:prstGeom prst="rect">
            <a:avLst/>
          </a:prstGeom>
          <a:noFill/>
        </p:spPr>
        <p:txBody>
          <a:bodyPr wrap="square" rtlCol="0">
            <a:spAutoFit/>
          </a:bodyPr>
          <a:lstStyle/>
          <a:p>
            <a:endParaRPr lang="en-GB" dirty="0">
              <a:solidFill>
                <a:prstClr val="black"/>
              </a:solidFill>
              <a:latin typeface="Calibri" panose="020F0502020204030204"/>
            </a:endParaRPr>
          </a:p>
        </p:txBody>
      </p:sp>
      <p:sp>
        <p:nvSpPr>
          <p:cNvPr id="4" name="Rectangle 3">
            <a:extLst>
              <a:ext uri="{FF2B5EF4-FFF2-40B4-BE49-F238E27FC236}">
                <a16:creationId xmlns:a16="http://schemas.microsoft.com/office/drawing/2014/main" id="{DFD418DC-4318-4B12-A85B-85A678AC3037}"/>
              </a:ext>
            </a:extLst>
          </p:cNvPr>
          <p:cNvSpPr/>
          <p:nvPr/>
        </p:nvSpPr>
        <p:spPr>
          <a:xfrm>
            <a:off x="2673850" y="2517169"/>
            <a:ext cx="7787812" cy="2708434"/>
          </a:xfrm>
          <a:prstGeom prst="rect">
            <a:avLst/>
          </a:prstGeom>
        </p:spPr>
        <p:txBody>
          <a:bodyPr wrap="square">
            <a:spAutoFit/>
          </a:bodyPr>
          <a:lstStyle/>
          <a:p>
            <a:pPr lvl="0">
              <a:defRPr/>
            </a:pPr>
            <a:endParaRPr lang="en-GB" sz="2400" dirty="0">
              <a:solidFill>
                <a:srgbClr val="FA7E04"/>
              </a:solidFill>
              <a:latin typeface="Tw Cen MT" panose="020B0602020104020603"/>
            </a:endParaRPr>
          </a:p>
          <a:p>
            <a:pPr marL="342900" lvl="0" indent="-342900">
              <a:buFont typeface="Wingdings" panose="05000000000000000000" pitchFamily="2" charset="2"/>
              <a:buChar char="§"/>
              <a:defRPr/>
            </a:pPr>
            <a:r>
              <a:rPr lang="en-GB" sz="2600" dirty="0">
                <a:latin typeface="Tw Cen MT" panose="020B0602020104020603"/>
              </a:rPr>
              <a:t>Hot Topics</a:t>
            </a:r>
          </a:p>
          <a:p>
            <a:pPr marL="342900" lvl="0" indent="-342900">
              <a:buFont typeface="Wingdings" panose="05000000000000000000" pitchFamily="2" charset="2"/>
              <a:buChar char="§"/>
              <a:defRPr/>
            </a:pPr>
            <a:r>
              <a:rPr lang="en-GB" sz="2600" dirty="0">
                <a:latin typeface="Tw Cen MT" panose="020B0602020104020603"/>
              </a:rPr>
              <a:t>Training Content</a:t>
            </a:r>
          </a:p>
          <a:p>
            <a:pPr marL="342900" lvl="0" indent="-342900">
              <a:buFont typeface="Wingdings" panose="05000000000000000000" pitchFamily="2" charset="2"/>
              <a:buChar char="§"/>
              <a:defRPr/>
            </a:pPr>
            <a:r>
              <a:rPr lang="en-GB" sz="2600" dirty="0">
                <a:latin typeface="Tw Cen MT" panose="020B0602020104020603"/>
              </a:rPr>
              <a:t>Timetable</a:t>
            </a:r>
          </a:p>
          <a:p>
            <a:pPr marL="342900" lvl="0" indent="-342900">
              <a:buFont typeface="Wingdings" panose="05000000000000000000" pitchFamily="2" charset="2"/>
              <a:buChar char="§"/>
              <a:defRPr/>
            </a:pPr>
            <a:r>
              <a:rPr lang="en-GB" sz="2600" dirty="0">
                <a:latin typeface="Tw Cen MT" panose="020B0602020104020603"/>
              </a:rPr>
              <a:t>Workshop</a:t>
            </a:r>
          </a:p>
          <a:p>
            <a:pPr marL="342900" lvl="0" indent="-342900">
              <a:buFont typeface="Wingdings" panose="05000000000000000000" pitchFamily="2" charset="2"/>
              <a:buChar char="§"/>
              <a:defRPr/>
            </a:pPr>
            <a:r>
              <a:rPr lang="en-GB" sz="2600" dirty="0">
                <a:latin typeface="Tw Cen MT" panose="020B0602020104020603"/>
              </a:rPr>
              <a:t>Close</a:t>
            </a:r>
          </a:p>
          <a:p>
            <a:pPr algn="just">
              <a:buClr>
                <a:srgbClr val="FF9900"/>
              </a:buClr>
            </a:pPr>
            <a:endParaRPr lang="en-GB" sz="1600" dirty="0">
              <a:solidFill>
                <a:prstClr val="black"/>
              </a:solidFill>
              <a:latin typeface="Abadi Extra Light" panose="020B0204020104020204" pitchFamily="34" charset="0"/>
              <a:ea typeface="Times New Roman" panose="02020603050405020304" pitchFamily="18" charset="0"/>
            </a:endParaRPr>
          </a:p>
        </p:txBody>
      </p:sp>
    </p:spTree>
    <p:extLst>
      <p:ext uri="{BB962C8B-B14F-4D97-AF65-F5344CB8AC3E}">
        <p14:creationId xmlns:p14="http://schemas.microsoft.com/office/powerpoint/2010/main" val="20527063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2B2F97-3B84-4CDA-A970-B0A1BA05F8F3}"/>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a:ln>
                  <a:noFill/>
                </a:ln>
                <a:solidFill>
                  <a:prstClr val="white"/>
                </a:solidFill>
                <a:effectLst/>
                <a:uLnTx/>
                <a:uFillTx/>
                <a:latin typeface="AR BERKLEY" panose="02000000000000000000" pitchFamily="2" charset="0"/>
                <a:ea typeface="+mn-ea"/>
                <a:cs typeface="+mn-cs"/>
              </a:rPr>
              <a:t>Passionate About Compliance</a:t>
            </a:r>
            <a:endPar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endParaRPr>
          </a:p>
        </p:txBody>
      </p:sp>
      <p:sp>
        <p:nvSpPr>
          <p:cNvPr id="4" name="TextBox 3">
            <a:extLst>
              <a:ext uri="{FF2B5EF4-FFF2-40B4-BE49-F238E27FC236}">
                <a16:creationId xmlns:a16="http://schemas.microsoft.com/office/drawing/2014/main" id="{0716FFC6-7560-4642-91DB-795A83A578FA}"/>
              </a:ext>
            </a:extLst>
          </p:cNvPr>
          <p:cNvSpPr txBox="1"/>
          <p:nvPr/>
        </p:nvSpPr>
        <p:spPr>
          <a:xfrm>
            <a:off x="1200150" y="509057"/>
            <a:ext cx="9337399" cy="584775"/>
          </a:xfrm>
          <a:prstGeom prst="rect">
            <a:avLst/>
          </a:prstGeom>
          <a:noFill/>
          <a:ln>
            <a:solidFill>
              <a:srgbClr val="F97E03"/>
            </a:solidFill>
          </a:ln>
        </p:spPr>
        <p:txBody>
          <a:bodyPr wrap="square" rtlCol="0">
            <a:spAutoFit/>
          </a:bodyPr>
          <a:lstStyle/>
          <a:p>
            <a:pPr lvl="0" algn="ctr">
              <a:defRPr/>
            </a:pPr>
            <a:r>
              <a:rPr lang="en-GB" sz="3200" dirty="0"/>
              <a:t>Examples of Source of Wealth (Cont’d) </a:t>
            </a:r>
            <a:endParaRPr kumimoji="0" lang="en-GB" sz="32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7" name="TextBox 6">
            <a:extLst>
              <a:ext uri="{FF2B5EF4-FFF2-40B4-BE49-F238E27FC236}">
                <a16:creationId xmlns:a16="http://schemas.microsoft.com/office/drawing/2014/main" id="{09587FEC-AD86-4E64-A415-78C169FD7963}"/>
              </a:ext>
            </a:extLst>
          </p:cNvPr>
          <p:cNvSpPr txBox="1"/>
          <p:nvPr/>
        </p:nvSpPr>
        <p:spPr>
          <a:xfrm>
            <a:off x="1000126" y="1093832"/>
            <a:ext cx="5371478" cy="400110"/>
          </a:xfrm>
          <a:prstGeom prst="rect">
            <a:avLst/>
          </a:prstGeom>
          <a:noFill/>
        </p:spPr>
        <p:txBody>
          <a:bodyPr wrap="square" rtlCol="0">
            <a:spAutoFit/>
          </a:bodyPr>
          <a:lstStyle/>
          <a:p>
            <a:r>
              <a:rPr lang="en-GB" sz="2000" dirty="0">
                <a:solidFill>
                  <a:srgbClr val="FF0000"/>
                </a:solidFill>
              </a:rPr>
              <a:t>Types of Source of Wealth</a:t>
            </a:r>
          </a:p>
        </p:txBody>
      </p:sp>
      <p:graphicFrame>
        <p:nvGraphicFramePr>
          <p:cNvPr id="3" name="Table 4">
            <a:extLst>
              <a:ext uri="{FF2B5EF4-FFF2-40B4-BE49-F238E27FC236}">
                <a16:creationId xmlns:a16="http://schemas.microsoft.com/office/drawing/2014/main" id="{45EF6CBD-40D4-4FFF-AE6A-D98D6ABE07C6}"/>
              </a:ext>
            </a:extLst>
          </p:cNvPr>
          <p:cNvGraphicFramePr>
            <a:graphicFrameLocks noGrp="1"/>
          </p:cNvGraphicFramePr>
          <p:nvPr>
            <p:extLst>
              <p:ext uri="{D42A27DB-BD31-4B8C-83A1-F6EECF244321}">
                <p14:modId xmlns:p14="http://schemas.microsoft.com/office/powerpoint/2010/main" val="2544268881"/>
              </p:ext>
            </p:extLst>
          </p:nvPr>
        </p:nvGraphicFramePr>
        <p:xfrm>
          <a:off x="720999" y="1562100"/>
          <a:ext cx="10966176" cy="4723831"/>
        </p:xfrm>
        <a:graphic>
          <a:graphicData uri="http://schemas.openxmlformats.org/drawingml/2006/table">
            <a:tbl>
              <a:tblPr firstRow="1" bandRow="1">
                <a:tableStyleId>{5C22544A-7EE6-4342-B048-85BDC9FD1C3A}</a:tableStyleId>
              </a:tblPr>
              <a:tblGrid>
                <a:gridCol w="2389152">
                  <a:extLst>
                    <a:ext uri="{9D8B030D-6E8A-4147-A177-3AD203B41FA5}">
                      <a16:colId xmlns:a16="http://schemas.microsoft.com/office/drawing/2014/main" val="3200053091"/>
                    </a:ext>
                  </a:extLst>
                </a:gridCol>
                <a:gridCol w="3363727">
                  <a:extLst>
                    <a:ext uri="{9D8B030D-6E8A-4147-A177-3AD203B41FA5}">
                      <a16:colId xmlns:a16="http://schemas.microsoft.com/office/drawing/2014/main" val="4011576852"/>
                    </a:ext>
                  </a:extLst>
                </a:gridCol>
                <a:gridCol w="5213297">
                  <a:extLst>
                    <a:ext uri="{9D8B030D-6E8A-4147-A177-3AD203B41FA5}">
                      <a16:colId xmlns:a16="http://schemas.microsoft.com/office/drawing/2014/main" val="816508782"/>
                    </a:ext>
                  </a:extLst>
                </a:gridCol>
              </a:tblGrid>
              <a:tr h="445944">
                <a:tc>
                  <a:txBody>
                    <a:bodyPr/>
                    <a:lstStyle/>
                    <a:p>
                      <a:r>
                        <a:rPr lang="en-GB" dirty="0"/>
                        <a:t>Source</a:t>
                      </a:r>
                    </a:p>
                  </a:txBody>
                  <a:tcPr/>
                </a:tc>
                <a:tc>
                  <a:txBody>
                    <a:bodyPr/>
                    <a:lstStyle/>
                    <a:p>
                      <a:pPr algn="ctr"/>
                      <a:r>
                        <a:rPr lang="en-GB" dirty="0"/>
                        <a:t>Identification</a:t>
                      </a:r>
                    </a:p>
                  </a:txBody>
                  <a:tcPr/>
                </a:tc>
                <a:tc>
                  <a:txBody>
                    <a:bodyPr/>
                    <a:lstStyle/>
                    <a:p>
                      <a:pPr algn="ctr"/>
                      <a:r>
                        <a:rPr lang="en-GB" dirty="0"/>
                        <a:t>Verification</a:t>
                      </a:r>
                    </a:p>
                  </a:txBody>
                  <a:tcPr/>
                </a:tc>
                <a:extLst>
                  <a:ext uri="{0D108BD9-81ED-4DB2-BD59-A6C34878D82A}">
                    <a16:rowId xmlns:a16="http://schemas.microsoft.com/office/drawing/2014/main" val="1211395375"/>
                  </a:ext>
                </a:extLst>
              </a:tr>
              <a:tr h="1351807">
                <a:tc>
                  <a:txBody>
                    <a:bodyPr/>
                    <a:lstStyle/>
                    <a:p>
                      <a:r>
                        <a:rPr lang="en-GB" dirty="0"/>
                        <a:t>Company Profits</a:t>
                      </a:r>
                    </a:p>
                  </a:txBody>
                  <a:tcPr/>
                </a:tc>
                <a:tc>
                  <a:txBody>
                    <a:bodyPr/>
                    <a:lstStyle/>
                    <a:p>
                      <a:r>
                        <a:rPr lang="en-GB" sz="1800" kern="1200" dirty="0">
                          <a:solidFill>
                            <a:schemeClr val="dk1"/>
                          </a:solidFill>
                          <a:effectLst/>
                          <a:latin typeface="+mn-lt"/>
                          <a:ea typeface="+mn-ea"/>
                          <a:cs typeface="+mn-cs"/>
                        </a:rPr>
                        <a:t>• Name and address of company</a:t>
                      </a:r>
                    </a:p>
                    <a:p>
                      <a:r>
                        <a:rPr lang="en-GB" sz="1800" kern="1200" dirty="0">
                          <a:solidFill>
                            <a:schemeClr val="dk1"/>
                          </a:solidFill>
                          <a:effectLst/>
                          <a:latin typeface="+mn-lt"/>
                          <a:ea typeface="+mn-ea"/>
                          <a:cs typeface="+mn-cs"/>
                        </a:rPr>
                        <a:t>• Nature of company</a:t>
                      </a:r>
                    </a:p>
                    <a:p>
                      <a:r>
                        <a:rPr lang="en-GB" sz="1800" kern="1200" dirty="0">
                          <a:solidFill>
                            <a:schemeClr val="dk1"/>
                          </a:solidFill>
                          <a:effectLst/>
                          <a:latin typeface="+mn-lt"/>
                          <a:ea typeface="+mn-ea"/>
                          <a:cs typeface="+mn-cs"/>
                        </a:rPr>
                        <a:t>• Amount of annual profit</a:t>
                      </a:r>
                    </a:p>
                  </a:txBody>
                  <a:tcPr/>
                </a:tc>
                <a:tc>
                  <a:txBody>
                    <a:bodyPr/>
                    <a:lstStyle/>
                    <a:p>
                      <a:r>
                        <a:rPr lang="en-GB" sz="1800" kern="1200" dirty="0">
                          <a:solidFill>
                            <a:schemeClr val="dk1"/>
                          </a:solidFill>
                          <a:effectLst/>
                          <a:latin typeface="+mn-lt"/>
                          <a:ea typeface="+mn-ea"/>
                          <a:cs typeface="+mn-cs"/>
                        </a:rPr>
                        <a:t>• Copy of latest audited financial statement.</a:t>
                      </a:r>
                    </a:p>
                    <a:p>
                      <a:r>
                        <a:rPr lang="en-GB" sz="1800" kern="1200" dirty="0">
                          <a:solidFill>
                            <a:schemeClr val="dk1"/>
                          </a:solidFill>
                          <a:effectLst/>
                          <a:latin typeface="+mn-lt"/>
                          <a:ea typeface="+mn-ea"/>
                          <a:cs typeface="+mn-cs"/>
                        </a:rPr>
                        <a:t>• copy of latest management accounts.</a:t>
                      </a:r>
                    </a:p>
                    <a:p>
                      <a:r>
                        <a:rPr lang="en-GB" sz="1800" kern="1200" dirty="0">
                          <a:solidFill>
                            <a:schemeClr val="dk1"/>
                          </a:solidFill>
                          <a:effectLst/>
                          <a:latin typeface="+mn-lt"/>
                          <a:ea typeface="+mn-ea"/>
                          <a:cs typeface="+mn-cs"/>
                        </a:rPr>
                        <a:t>• Tax declaration form</a:t>
                      </a:r>
                      <a:endParaRPr lang="en-GB" dirty="0"/>
                    </a:p>
                  </a:txBody>
                  <a:tcPr/>
                </a:tc>
                <a:extLst>
                  <a:ext uri="{0D108BD9-81ED-4DB2-BD59-A6C34878D82A}">
                    <a16:rowId xmlns:a16="http://schemas.microsoft.com/office/drawing/2014/main" val="578506057"/>
                  </a:ext>
                </a:extLst>
              </a:tr>
              <a:tr h="1098343">
                <a:tc>
                  <a:txBody>
                    <a:bodyPr/>
                    <a:lstStyle/>
                    <a:p>
                      <a:r>
                        <a:rPr lang="en-GB" dirty="0"/>
                        <a:t>Company Sale</a:t>
                      </a:r>
                    </a:p>
                  </a:txBody>
                  <a:tcPr/>
                </a:tc>
                <a:tc>
                  <a:txBody>
                    <a:bodyPr/>
                    <a:lstStyle/>
                    <a:p>
                      <a:r>
                        <a:rPr lang="en-GB" sz="1800" kern="1200" dirty="0">
                          <a:solidFill>
                            <a:schemeClr val="dk1"/>
                          </a:solidFill>
                          <a:effectLst/>
                          <a:latin typeface="+mn-lt"/>
                          <a:ea typeface="+mn-ea"/>
                          <a:cs typeface="+mn-cs"/>
                        </a:rPr>
                        <a:t>•Name &amp; Address of company</a:t>
                      </a:r>
                    </a:p>
                    <a:p>
                      <a:r>
                        <a:rPr lang="en-GB" sz="1800" kern="1200" dirty="0">
                          <a:solidFill>
                            <a:schemeClr val="dk1"/>
                          </a:solidFill>
                          <a:effectLst/>
                          <a:latin typeface="+mn-lt"/>
                          <a:ea typeface="+mn-ea"/>
                          <a:cs typeface="+mn-cs"/>
                        </a:rPr>
                        <a:t>• Nature of business</a:t>
                      </a:r>
                    </a:p>
                    <a:p>
                      <a:r>
                        <a:rPr lang="en-GB" sz="1800" kern="1200" dirty="0">
                          <a:solidFill>
                            <a:schemeClr val="dk1"/>
                          </a:solidFill>
                          <a:effectLst/>
                          <a:latin typeface="+mn-lt"/>
                          <a:ea typeface="+mn-ea"/>
                          <a:cs typeface="+mn-cs"/>
                        </a:rPr>
                        <a:t>• Date &amp; total sale price</a:t>
                      </a:r>
                    </a:p>
                    <a:p>
                      <a:r>
                        <a:rPr lang="en-GB" sz="1800" kern="1200" dirty="0">
                          <a:solidFill>
                            <a:schemeClr val="dk1"/>
                          </a:solidFill>
                          <a:effectLst/>
                          <a:latin typeface="+mn-lt"/>
                          <a:ea typeface="+mn-ea"/>
                          <a:cs typeface="+mn-cs"/>
                        </a:rPr>
                        <a:t>•Client’s share</a:t>
                      </a:r>
                      <a:endParaRPr lang="en-GB" dirty="0"/>
                    </a:p>
                    <a:p>
                      <a:endParaRPr lang="en-GB" dirty="0"/>
                    </a:p>
                  </a:txBody>
                  <a:tcPr/>
                </a:tc>
                <a:tc>
                  <a:txBody>
                    <a:bodyPr/>
                    <a:lstStyle/>
                    <a:p>
                      <a:r>
                        <a:rPr lang="en-GB" sz="1800" kern="1200" dirty="0">
                          <a:solidFill>
                            <a:schemeClr val="dk1"/>
                          </a:solidFill>
                          <a:effectLst/>
                          <a:latin typeface="+mn-lt"/>
                          <a:ea typeface="+mn-ea"/>
                          <a:cs typeface="+mn-cs"/>
                        </a:rPr>
                        <a:t>• Copy of contract of sale, plus bank statement showing receipt of sale proceeds</a:t>
                      </a:r>
                    </a:p>
                    <a:p>
                      <a:r>
                        <a:rPr lang="en-GB" sz="1800" kern="1200" dirty="0">
                          <a:solidFill>
                            <a:schemeClr val="dk1"/>
                          </a:solidFill>
                          <a:effectLst/>
                          <a:latin typeface="+mn-lt"/>
                          <a:ea typeface="+mn-ea"/>
                          <a:cs typeface="+mn-cs"/>
                        </a:rPr>
                        <a:t>• Copies of media coverage (if applicable) as supporting evidence</a:t>
                      </a:r>
                    </a:p>
                    <a:p>
                      <a:r>
                        <a:rPr lang="en-GB" sz="1800" kern="1200" dirty="0">
                          <a:solidFill>
                            <a:schemeClr val="dk1"/>
                          </a:solidFill>
                          <a:effectLst/>
                          <a:latin typeface="+mn-lt"/>
                          <a:ea typeface="+mn-ea"/>
                          <a:cs typeface="+mn-cs"/>
                        </a:rPr>
                        <a:t>• internet search of company registry &amp; status</a:t>
                      </a:r>
                    </a:p>
                    <a:p>
                      <a:endParaRPr lang="en-GB" sz="1800" kern="1200" dirty="0">
                        <a:solidFill>
                          <a:schemeClr val="dk1"/>
                        </a:solidFill>
                        <a:effectLst/>
                        <a:latin typeface="+mn-lt"/>
                        <a:ea typeface="+mn-ea"/>
                        <a:cs typeface="+mn-cs"/>
                      </a:endParaRPr>
                    </a:p>
                  </a:txBody>
                  <a:tcPr/>
                </a:tc>
                <a:extLst>
                  <a:ext uri="{0D108BD9-81ED-4DB2-BD59-A6C34878D82A}">
                    <a16:rowId xmlns:a16="http://schemas.microsoft.com/office/drawing/2014/main" val="2497627727"/>
                  </a:ext>
                </a:extLst>
              </a:tr>
              <a:tr h="1098343">
                <a:tc>
                  <a:txBody>
                    <a:bodyPr/>
                    <a:lstStyle/>
                    <a:p>
                      <a:r>
                        <a:rPr lang="en-GB" sz="1800" kern="1200" dirty="0">
                          <a:solidFill>
                            <a:schemeClr val="dk1"/>
                          </a:solidFill>
                          <a:effectLst/>
                          <a:latin typeface="+mn-lt"/>
                          <a:ea typeface="+mn-ea"/>
                          <a:cs typeface="+mn-cs"/>
                        </a:rPr>
                        <a:t>Maturity or surrender of life policy</a:t>
                      </a:r>
                      <a:endParaRPr lang="en-GB" dirty="0"/>
                    </a:p>
                  </a:txBody>
                  <a:tcPr/>
                </a:tc>
                <a:tc>
                  <a:txBody>
                    <a:bodyPr/>
                    <a:lstStyle/>
                    <a:p>
                      <a:r>
                        <a:rPr lang="en-GB" sz="1800" kern="1200" dirty="0">
                          <a:solidFill>
                            <a:schemeClr val="dk1"/>
                          </a:solidFill>
                          <a:effectLst/>
                          <a:latin typeface="+mn-lt"/>
                          <a:ea typeface="+mn-ea"/>
                          <a:cs typeface="+mn-cs"/>
                        </a:rPr>
                        <a:t>•Amount received</a:t>
                      </a:r>
                    </a:p>
                    <a:p>
                      <a:r>
                        <a:rPr lang="en-GB" sz="1800" kern="1200" dirty="0">
                          <a:solidFill>
                            <a:schemeClr val="dk1"/>
                          </a:solidFill>
                          <a:effectLst/>
                          <a:latin typeface="+mn-lt"/>
                          <a:ea typeface="+mn-ea"/>
                          <a:cs typeface="+mn-cs"/>
                        </a:rPr>
                        <a:t>• Policy provider</a:t>
                      </a:r>
                    </a:p>
                    <a:p>
                      <a:r>
                        <a:rPr lang="en-GB" sz="1800" kern="1200" dirty="0">
                          <a:solidFill>
                            <a:schemeClr val="dk1"/>
                          </a:solidFill>
                          <a:effectLst/>
                          <a:latin typeface="+mn-lt"/>
                          <a:ea typeface="+mn-ea"/>
                          <a:cs typeface="+mn-cs"/>
                        </a:rPr>
                        <a:t>• Policy number/reference</a:t>
                      </a:r>
                    </a:p>
                    <a:p>
                      <a:r>
                        <a:rPr lang="en-GB" sz="1800" kern="1200" dirty="0">
                          <a:solidFill>
                            <a:schemeClr val="dk1"/>
                          </a:solidFill>
                          <a:effectLst/>
                          <a:latin typeface="+mn-lt"/>
                          <a:ea typeface="+mn-ea"/>
                          <a:cs typeface="+mn-cs"/>
                        </a:rPr>
                        <a:t>• Date of surrender</a:t>
                      </a:r>
                    </a:p>
                  </a:txBody>
                  <a:tcPr/>
                </a:tc>
                <a:tc>
                  <a:txBody>
                    <a:bodyPr/>
                    <a:lstStyle/>
                    <a:p>
                      <a:r>
                        <a:rPr lang="en-GB" sz="1800" kern="1200" dirty="0">
                          <a:solidFill>
                            <a:schemeClr val="dk1"/>
                          </a:solidFill>
                          <a:effectLst/>
                          <a:latin typeface="+mn-lt"/>
                          <a:ea typeface="+mn-ea"/>
                          <a:cs typeface="+mn-cs"/>
                        </a:rPr>
                        <a:t>• Closing statement</a:t>
                      </a:r>
                    </a:p>
                    <a:p>
                      <a:r>
                        <a:rPr lang="en-GB" sz="1800" kern="1200" dirty="0">
                          <a:solidFill>
                            <a:schemeClr val="dk1"/>
                          </a:solidFill>
                          <a:effectLst/>
                          <a:latin typeface="+mn-lt"/>
                          <a:ea typeface="+mn-ea"/>
                          <a:cs typeface="+mn-cs"/>
                        </a:rPr>
                        <a:t>• Letter confirming surrender from previous investment company paying the claim</a:t>
                      </a:r>
                    </a:p>
                    <a:p>
                      <a:endParaRPr lang="en-GB" dirty="0"/>
                    </a:p>
                  </a:txBody>
                  <a:tcPr/>
                </a:tc>
                <a:extLst>
                  <a:ext uri="{0D108BD9-81ED-4DB2-BD59-A6C34878D82A}">
                    <a16:rowId xmlns:a16="http://schemas.microsoft.com/office/drawing/2014/main" val="2773353432"/>
                  </a:ext>
                </a:extLst>
              </a:tr>
            </a:tbl>
          </a:graphicData>
        </a:graphic>
      </p:graphicFrame>
    </p:spTree>
    <p:extLst>
      <p:ext uri="{BB962C8B-B14F-4D97-AF65-F5344CB8AC3E}">
        <p14:creationId xmlns:p14="http://schemas.microsoft.com/office/powerpoint/2010/main" val="5013259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4BCC3-8638-47D4-B20A-F14583DE4A3B}"/>
              </a:ext>
            </a:extLst>
          </p:cNvPr>
          <p:cNvSpPr>
            <a:spLocks noGrp="1"/>
          </p:cNvSpPr>
          <p:nvPr>
            <p:ph type="title"/>
          </p:nvPr>
        </p:nvSpPr>
        <p:spPr>
          <a:xfrm>
            <a:off x="999632" y="271124"/>
            <a:ext cx="10364451" cy="751558"/>
          </a:xfrm>
          <a:ln>
            <a:solidFill>
              <a:srgbClr val="F97E03"/>
            </a:solidFill>
          </a:ln>
        </p:spPr>
        <p:txBody>
          <a:bodyPr>
            <a:normAutofit/>
          </a:bodyPr>
          <a:lstStyle/>
          <a:p>
            <a:pPr lvl="0" algn="ctr"/>
            <a:r>
              <a:rPr lang="en-GB" sz="3200" dirty="0"/>
              <a:t>Beneficial Ownership</a:t>
            </a:r>
          </a:p>
        </p:txBody>
      </p:sp>
      <p:sp>
        <p:nvSpPr>
          <p:cNvPr id="5" name="Rectangle 4">
            <a:extLst>
              <a:ext uri="{FF2B5EF4-FFF2-40B4-BE49-F238E27FC236}">
                <a16:creationId xmlns:a16="http://schemas.microsoft.com/office/drawing/2014/main" id="{824DD7A5-0F0C-4E3E-BBF4-3BD62E2A8785}"/>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
        <p:nvSpPr>
          <p:cNvPr id="3" name="TextBox 2">
            <a:extLst>
              <a:ext uri="{FF2B5EF4-FFF2-40B4-BE49-F238E27FC236}">
                <a16:creationId xmlns:a16="http://schemas.microsoft.com/office/drawing/2014/main" id="{27051EFD-7B77-427A-9C66-B6518634BE93}"/>
              </a:ext>
            </a:extLst>
          </p:cNvPr>
          <p:cNvSpPr txBox="1"/>
          <p:nvPr/>
        </p:nvSpPr>
        <p:spPr>
          <a:xfrm>
            <a:off x="999632" y="1104899"/>
            <a:ext cx="9620743" cy="400110"/>
          </a:xfrm>
          <a:prstGeom prst="rect">
            <a:avLst/>
          </a:prstGeom>
          <a:noFill/>
        </p:spPr>
        <p:txBody>
          <a:bodyPr wrap="square" rtlCol="0">
            <a:spAutoFit/>
          </a:bodyPr>
          <a:lstStyle/>
          <a:p>
            <a:r>
              <a:rPr lang="en-GB" sz="2000" dirty="0">
                <a:solidFill>
                  <a:srgbClr val="C00000"/>
                </a:solidFill>
              </a:rPr>
              <a:t>Why the identification &amp; verification of Beneficial Ownership legal entities matters.</a:t>
            </a:r>
          </a:p>
        </p:txBody>
      </p:sp>
      <p:sp>
        <p:nvSpPr>
          <p:cNvPr id="4" name="TextBox 3">
            <a:extLst>
              <a:ext uri="{FF2B5EF4-FFF2-40B4-BE49-F238E27FC236}">
                <a16:creationId xmlns:a16="http://schemas.microsoft.com/office/drawing/2014/main" id="{D3F09700-26E2-4DB5-A6BE-DFFEBF0388F7}"/>
              </a:ext>
            </a:extLst>
          </p:cNvPr>
          <p:cNvSpPr txBox="1"/>
          <p:nvPr/>
        </p:nvSpPr>
        <p:spPr>
          <a:xfrm>
            <a:off x="999632" y="1933575"/>
            <a:ext cx="10364451" cy="4524315"/>
          </a:xfrm>
          <a:prstGeom prst="rect">
            <a:avLst/>
          </a:prstGeom>
          <a:noFill/>
        </p:spPr>
        <p:txBody>
          <a:bodyPr wrap="square" rtlCol="0">
            <a:spAutoFit/>
          </a:bodyPr>
          <a:lstStyle/>
          <a:p>
            <a:r>
              <a:rPr lang="en-GB" sz="2400" dirty="0"/>
              <a:t>Transparency around Beneficial Ownership has become a major focus for International Financial Regulatory Bodies &amp; Law enforcement agencies.</a:t>
            </a:r>
          </a:p>
          <a:p>
            <a:endParaRPr lang="en-GB" sz="2400" dirty="0"/>
          </a:p>
          <a:p>
            <a:pPr marL="285750" indent="-285750">
              <a:buFont typeface="Wingdings" panose="05000000000000000000" pitchFamily="2" charset="2"/>
              <a:buChar char="§"/>
            </a:pPr>
            <a:r>
              <a:rPr lang="en-GB" sz="2400" dirty="0"/>
              <a:t>Panama &amp; Paradise Papers Leaks (Tax Evasion)</a:t>
            </a:r>
          </a:p>
          <a:p>
            <a:pPr marL="285750" indent="-285750">
              <a:buFont typeface="Wingdings" panose="05000000000000000000" pitchFamily="2" charset="2"/>
              <a:buChar char="§"/>
            </a:pPr>
            <a:r>
              <a:rPr lang="en-GB" sz="2400" dirty="0"/>
              <a:t>The Danske Bank Money Laundering scandal estimated to be about $230 Billion laundered between 2007- 2015. </a:t>
            </a:r>
          </a:p>
          <a:p>
            <a:pPr marL="285750" indent="-285750">
              <a:buFont typeface="Wingdings" panose="05000000000000000000" pitchFamily="2" charset="2"/>
              <a:buChar char="§"/>
            </a:pPr>
            <a:r>
              <a:rPr lang="en-GB" sz="2400" dirty="0"/>
              <a:t>Airbus Corruption Scandal (Bribery &amp; Corruption)</a:t>
            </a:r>
          </a:p>
          <a:p>
            <a:pPr marL="285750" indent="-285750">
              <a:buFont typeface="Wingdings" panose="05000000000000000000" pitchFamily="2" charset="2"/>
              <a:buChar char="§"/>
            </a:pPr>
            <a:r>
              <a:rPr lang="en-GB" sz="2400" dirty="0"/>
              <a:t>Sanctions Busting Cases – using replacement business partner to circumvent the sanctions restrictions. (Sanctions Violation)</a:t>
            </a:r>
          </a:p>
          <a:p>
            <a:endParaRPr lang="en-GB" sz="2400" dirty="0"/>
          </a:p>
          <a:p>
            <a:pPr algn="ctr"/>
            <a:r>
              <a:rPr lang="en-GB" sz="2400" dirty="0">
                <a:solidFill>
                  <a:srgbClr val="C00000"/>
                </a:solidFill>
              </a:rPr>
              <a:t>The above cases highlights that the lack of transparency on Beneficial Ownership poses great treat to the financial system.</a:t>
            </a:r>
          </a:p>
        </p:txBody>
      </p:sp>
    </p:spTree>
    <p:extLst>
      <p:ext uri="{BB962C8B-B14F-4D97-AF65-F5344CB8AC3E}">
        <p14:creationId xmlns:p14="http://schemas.microsoft.com/office/powerpoint/2010/main" val="8586214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4BCC3-8638-47D4-B20A-F14583DE4A3B}"/>
              </a:ext>
            </a:extLst>
          </p:cNvPr>
          <p:cNvSpPr>
            <a:spLocks noGrp="1"/>
          </p:cNvSpPr>
          <p:nvPr>
            <p:ph type="title"/>
          </p:nvPr>
        </p:nvSpPr>
        <p:spPr>
          <a:xfrm>
            <a:off x="999632" y="271124"/>
            <a:ext cx="10364451" cy="751558"/>
          </a:xfrm>
          <a:ln>
            <a:solidFill>
              <a:srgbClr val="F97E03"/>
            </a:solidFill>
          </a:ln>
        </p:spPr>
        <p:txBody>
          <a:bodyPr>
            <a:normAutofit/>
          </a:bodyPr>
          <a:lstStyle/>
          <a:p>
            <a:pPr lvl="0" algn="ctr"/>
            <a:r>
              <a:rPr lang="en-GB" sz="3200" dirty="0"/>
              <a:t>Regulations on Beneficial Ownership</a:t>
            </a:r>
          </a:p>
        </p:txBody>
      </p:sp>
      <p:sp>
        <p:nvSpPr>
          <p:cNvPr id="5" name="Rectangle 4">
            <a:extLst>
              <a:ext uri="{FF2B5EF4-FFF2-40B4-BE49-F238E27FC236}">
                <a16:creationId xmlns:a16="http://schemas.microsoft.com/office/drawing/2014/main" id="{824DD7A5-0F0C-4E3E-BBF4-3BD62E2A8785}"/>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
        <p:nvSpPr>
          <p:cNvPr id="4" name="TextBox 3">
            <a:extLst>
              <a:ext uri="{FF2B5EF4-FFF2-40B4-BE49-F238E27FC236}">
                <a16:creationId xmlns:a16="http://schemas.microsoft.com/office/drawing/2014/main" id="{D3F09700-26E2-4DB5-A6BE-DFFEBF0388F7}"/>
              </a:ext>
            </a:extLst>
          </p:cNvPr>
          <p:cNvSpPr txBox="1"/>
          <p:nvPr/>
        </p:nvSpPr>
        <p:spPr>
          <a:xfrm>
            <a:off x="904875" y="1805055"/>
            <a:ext cx="10459208" cy="1938992"/>
          </a:xfrm>
          <a:prstGeom prst="rect">
            <a:avLst/>
          </a:prstGeom>
          <a:solidFill>
            <a:schemeClr val="bg1">
              <a:lumMod val="75000"/>
            </a:schemeClr>
          </a:solidFill>
        </p:spPr>
        <p:txBody>
          <a:bodyPr wrap="square" rtlCol="0">
            <a:spAutoFit/>
          </a:bodyPr>
          <a:lstStyle/>
          <a:p>
            <a:r>
              <a:rPr lang="en-GB" dirty="0"/>
              <a:t>‘’ </a:t>
            </a:r>
            <a:r>
              <a:rPr lang="en-GB" sz="2000" i="1" dirty="0"/>
              <a:t>Countries should take measures to prevent the misuse of legal persons for money laundering or terrorist financing. Countries should ensure that there is adequate, accurate and timely information on the beneficial ownership and control of legal persons that can be obtained or accessed in a timely fashion by competent authorities. In particular, countries that have legal persons that are able to issue bearer shares or bearer share warrants, or which allow nominee shareholders or nominee directors</a:t>
            </a:r>
            <a:r>
              <a:rPr lang="en-GB" dirty="0"/>
              <a:t>,….. ’’</a:t>
            </a:r>
            <a:endParaRPr lang="en-GB" sz="2400" dirty="0"/>
          </a:p>
        </p:txBody>
      </p:sp>
      <p:sp>
        <p:nvSpPr>
          <p:cNvPr id="3" name="TextBox 2">
            <a:extLst>
              <a:ext uri="{FF2B5EF4-FFF2-40B4-BE49-F238E27FC236}">
                <a16:creationId xmlns:a16="http://schemas.microsoft.com/office/drawing/2014/main" id="{4897FE22-9B04-4139-9E1C-04F42FA2A9C8}"/>
              </a:ext>
            </a:extLst>
          </p:cNvPr>
          <p:cNvSpPr txBox="1"/>
          <p:nvPr/>
        </p:nvSpPr>
        <p:spPr>
          <a:xfrm>
            <a:off x="999631" y="1247774"/>
            <a:ext cx="3448543" cy="400110"/>
          </a:xfrm>
          <a:prstGeom prst="rect">
            <a:avLst/>
          </a:prstGeom>
          <a:noFill/>
        </p:spPr>
        <p:txBody>
          <a:bodyPr wrap="square" rtlCol="0">
            <a:spAutoFit/>
          </a:bodyPr>
          <a:lstStyle/>
          <a:p>
            <a:r>
              <a:rPr lang="en-GB" sz="2000" dirty="0">
                <a:solidFill>
                  <a:srgbClr val="C00000"/>
                </a:solidFill>
              </a:rPr>
              <a:t>FATF Recommendation 24 &amp; 25</a:t>
            </a:r>
          </a:p>
        </p:txBody>
      </p:sp>
      <p:sp>
        <p:nvSpPr>
          <p:cNvPr id="6" name="TextBox 5">
            <a:extLst>
              <a:ext uri="{FF2B5EF4-FFF2-40B4-BE49-F238E27FC236}">
                <a16:creationId xmlns:a16="http://schemas.microsoft.com/office/drawing/2014/main" id="{24CE6F14-7D9C-4C7A-A736-02F20D2A9CF4}"/>
              </a:ext>
            </a:extLst>
          </p:cNvPr>
          <p:cNvSpPr txBox="1"/>
          <p:nvPr/>
        </p:nvSpPr>
        <p:spPr>
          <a:xfrm rot="10800000" flipV="1">
            <a:off x="904875" y="3948721"/>
            <a:ext cx="3371850" cy="400110"/>
          </a:xfrm>
          <a:prstGeom prst="rect">
            <a:avLst/>
          </a:prstGeom>
          <a:noFill/>
        </p:spPr>
        <p:txBody>
          <a:bodyPr wrap="square" rtlCol="0">
            <a:spAutoFit/>
          </a:bodyPr>
          <a:lstStyle/>
          <a:p>
            <a:r>
              <a:rPr lang="en-GB" sz="2000" dirty="0">
                <a:solidFill>
                  <a:srgbClr val="C00000"/>
                </a:solidFill>
              </a:rPr>
              <a:t>FIAML Regulation 3C</a:t>
            </a:r>
          </a:p>
        </p:txBody>
      </p:sp>
      <p:sp>
        <p:nvSpPr>
          <p:cNvPr id="7" name="TextBox 6">
            <a:extLst>
              <a:ext uri="{FF2B5EF4-FFF2-40B4-BE49-F238E27FC236}">
                <a16:creationId xmlns:a16="http://schemas.microsoft.com/office/drawing/2014/main" id="{A9923FB4-C2EF-41D3-B35A-7DE17F45AB79}"/>
              </a:ext>
            </a:extLst>
          </p:cNvPr>
          <p:cNvSpPr txBox="1"/>
          <p:nvPr/>
        </p:nvSpPr>
        <p:spPr>
          <a:xfrm rot="10800000" flipV="1">
            <a:off x="999631" y="4698752"/>
            <a:ext cx="10364452" cy="1015663"/>
          </a:xfrm>
          <a:prstGeom prst="rect">
            <a:avLst/>
          </a:prstGeom>
          <a:solidFill>
            <a:schemeClr val="bg1">
              <a:lumMod val="75000"/>
            </a:schemeClr>
          </a:solidFill>
        </p:spPr>
        <p:txBody>
          <a:bodyPr wrap="square" rtlCol="0">
            <a:spAutoFit/>
          </a:bodyPr>
          <a:lstStyle/>
          <a:p>
            <a:r>
              <a:rPr lang="en-GB" dirty="0"/>
              <a:t>‘’</a:t>
            </a:r>
            <a:r>
              <a:rPr lang="en-GB" sz="2000" i="1" dirty="0"/>
              <a:t>identify the beneficial owner and take reasonable measures to verify the identity of the beneficial owner, using relevant information or data obtained from a reliable source such that the reporting person is satisfied that he knows who the beneficial owner is</a:t>
            </a:r>
            <a:r>
              <a:rPr lang="en-GB" dirty="0"/>
              <a:t>’’</a:t>
            </a:r>
            <a:endParaRPr lang="en-GB" sz="2400" dirty="0"/>
          </a:p>
        </p:txBody>
      </p:sp>
    </p:spTree>
    <p:extLst>
      <p:ext uri="{BB962C8B-B14F-4D97-AF65-F5344CB8AC3E}">
        <p14:creationId xmlns:p14="http://schemas.microsoft.com/office/powerpoint/2010/main" val="10475016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4BCC3-8638-47D4-B20A-F14583DE4A3B}"/>
              </a:ext>
            </a:extLst>
          </p:cNvPr>
          <p:cNvSpPr>
            <a:spLocks noGrp="1"/>
          </p:cNvSpPr>
          <p:nvPr>
            <p:ph type="title"/>
          </p:nvPr>
        </p:nvSpPr>
        <p:spPr>
          <a:xfrm>
            <a:off x="999632" y="271124"/>
            <a:ext cx="10364451" cy="751558"/>
          </a:xfrm>
          <a:ln>
            <a:solidFill>
              <a:srgbClr val="F97E03"/>
            </a:solidFill>
          </a:ln>
        </p:spPr>
        <p:txBody>
          <a:bodyPr>
            <a:normAutofit/>
          </a:bodyPr>
          <a:lstStyle/>
          <a:p>
            <a:pPr lvl="0" algn="ctr"/>
            <a:r>
              <a:rPr lang="en-GB" sz="3200" dirty="0"/>
              <a:t>Challenges in Identifying &amp; Verifying Beneficial Ownership</a:t>
            </a:r>
          </a:p>
        </p:txBody>
      </p:sp>
      <p:sp>
        <p:nvSpPr>
          <p:cNvPr id="5" name="Rectangle 4">
            <a:extLst>
              <a:ext uri="{FF2B5EF4-FFF2-40B4-BE49-F238E27FC236}">
                <a16:creationId xmlns:a16="http://schemas.microsoft.com/office/drawing/2014/main" id="{824DD7A5-0F0C-4E3E-BBF4-3BD62E2A8785}"/>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
        <p:nvSpPr>
          <p:cNvPr id="4" name="TextBox 3">
            <a:extLst>
              <a:ext uri="{FF2B5EF4-FFF2-40B4-BE49-F238E27FC236}">
                <a16:creationId xmlns:a16="http://schemas.microsoft.com/office/drawing/2014/main" id="{D3F09700-26E2-4DB5-A6BE-DFFEBF0388F7}"/>
              </a:ext>
            </a:extLst>
          </p:cNvPr>
          <p:cNvSpPr txBox="1"/>
          <p:nvPr/>
        </p:nvSpPr>
        <p:spPr>
          <a:xfrm>
            <a:off x="800100" y="1362075"/>
            <a:ext cx="10563983" cy="4647426"/>
          </a:xfrm>
          <a:prstGeom prst="rect">
            <a:avLst/>
          </a:prstGeom>
          <a:noFill/>
        </p:spPr>
        <p:txBody>
          <a:bodyPr wrap="square" rtlCol="0">
            <a:spAutoFit/>
          </a:bodyPr>
          <a:lstStyle/>
          <a:p>
            <a:r>
              <a:rPr lang="en-GB" sz="2400" dirty="0"/>
              <a:t>In the instances cited legal entity structures were used to shield the identities of individuals (natural persons) who </a:t>
            </a:r>
            <a:r>
              <a:rPr lang="en-GB" sz="2400" b="1" dirty="0"/>
              <a:t>form</a:t>
            </a:r>
            <a:r>
              <a:rPr lang="en-GB" sz="2400" dirty="0"/>
              <a:t>, </a:t>
            </a:r>
            <a:r>
              <a:rPr lang="en-GB" sz="2400" b="1" dirty="0"/>
              <a:t>own</a:t>
            </a:r>
            <a:r>
              <a:rPr lang="en-GB" sz="2400" dirty="0"/>
              <a:t> or </a:t>
            </a:r>
            <a:r>
              <a:rPr lang="en-GB" sz="2400" b="1" dirty="0"/>
              <a:t>control</a:t>
            </a:r>
            <a:r>
              <a:rPr lang="en-GB" sz="2400" dirty="0"/>
              <a:t> these entities.</a:t>
            </a:r>
          </a:p>
          <a:p>
            <a:endParaRPr lang="en-GB" sz="2400" dirty="0"/>
          </a:p>
          <a:p>
            <a:pPr marL="285750" indent="-285750">
              <a:buFont typeface="Wingdings" panose="05000000000000000000" pitchFamily="2" charset="2"/>
              <a:buChar char="§"/>
            </a:pPr>
            <a:r>
              <a:rPr lang="en-GB" sz="2000" dirty="0"/>
              <a:t>The definition varies in global laws &amp; Regulation. The text differs but the objective is the same. </a:t>
            </a:r>
          </a:p>
          <a:p>
            <a:pPr marL="285750" indent="-285750">
              <a:buFont typeface="Wingdings" panose="05000000000000000000" pitchFamily="2" charset="2"/>
              <a:buChar char="§"/>
            </a:pPr>
            <a:r>
              <a:rPr lang="en-GB" sz="2000" dirty="0"/>
              <a:t>The Lack of independent and reliable source from which this information can be obtained. Hence the introduction state-mandated central Beneficial Ownership registries to be established and maintained by government agencies.</a:t>
            </a:r>
          </a:p>
          <a:p>
            <a:pPr marL="285750" indent="-285750">
              <a:buFont typeface="Wingdings" panose="05000000000000000000" pitchFamily="2" charset="2"/>
              <a:buChar char="§"/>
            </a:pPr>
            <a:r>
              <a:rPr lang="en-GB" sz="2000" dirty="0"/>
              <a:t>Used of complex and multi-layered ownership structures</a:t>
            </a:r>
          </a:p>
          <a:p>
            <a:pPr marL="285750" indent="-285750">
              <a:buFont typeface="Wingdings" panose="05000000000000000000" pitchFamily="2" charset="2"/>
              <a:buChar char="§"/>
            </a:pPr>
            <a:r>
              <a:rPr lang="en-GB" sz="2000" dirty="0"/>
              <a:t>Legal entities established in highly secrecy jurisdiction such as (Samoa, Cayman Islands, Seychelles, BVI, Panama).</a:t>
            </a:r>
          </a:p>
          <a:p>
            <a:pPr marL="285750" indent="-285750">
              <a:buFont typeface="Wingdings" panose="05000000000000000000" pitchFamily="2" charset="2"/>
              <a:buChar char="§"/>
            </a:pPr>
            <a:r>
              <a:rPr lang="en-GB" sz="2000" dirty="0"/>
              <a:t>Use of shell companies with nominee as directors or shareholders.</a:t>
            </a:r>
          </a:p>
          <a:p>
            <a:pPr marL="285750" indent="-285750">
              <a:buFont typeface="Wingdings" panose="05000000000000000000" pitchFamily="2" charset="2"/>
              <a:buChar char="§"/>
            </a:pPr>
            <a:r>
              <a:rPr lang="en-GB" sz="2000" dirty="0"/>
              <a:t>Difficulties in aggregating the individual beneficial owners to reach the expected threshold.</a:t>
            </a:r>
          </a:p>
          <a:p>
            <a:pPr marL="285750" indent="-285750">
              <a:buFont typeface="Wingdings" panose="05000000000000000000" pitchFamily="2" charset="2"/>
              <a:buChar char="§"/>
            </a:pPr>
            <a:r>
              <a:rPr lang="en-GB" sz="2000" dirty="0"/>
              <a:t>Client’s reluctance to provide details on beneficial owners.</a:t>
            </a:r>
          </a:p>
          <a:p>
            <a:endParaRPr lang="en-GB" sz="2400" dirty="0"/>
          </a:p>
        </p:txBody>
      </p:sp>
    </p:spTree>
    <p:extLst>
      <p:ext uri="{BB962C8B-B14F-4D97-AF65-F5344CB8AC3E}">
        <p14:creationId xmlns:p14="http://schemas.microsoft.com/office/powerpoint/2010/main" val="32900153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4BCC3-8638-47D4-B20A-F14583DE4A3B}"/>
              </a:ext>
            </a:extLst>
          </p:cNvPr>
          <p:cNvSpPr>
            <a:spLocks noGrp="1"/>
          </p:cNvSpPr>
          <p:nvPr>
            <p:ph type="title"/>
          </p:nvPr>
        </p:nvSpPr>
        <p:spPr>
          <a:xfrm>
            <a:off x="999632" y="271124"/>
            <a:ext cx="10364451" cy="751558"/>
          </a:xfrm>
          <a:ln>
            <a:solidFill>
              <a:srgbClr val="F97E03"/>
            </a:solidFill>
          </a:ln>
        </p:spPr>
        <p:txBody>
          <a:bodyPr>
            <a:noAutofit/>
          </a:bodyPr>
          <a:lstStyle/>
          <a:p>
            <a:pPr lvl="0"/>
            <a:r>
              <a:rPr lang="en-GB" sz="2800" dirty="0"/>
              <a:t>*Understanding the structure, ownership &amp; control of entity corporate</a:t>
            </a:r>
          </a:p>
        </p:txBody>
      </p:sp>
      <p:sp>
        <p:nvSpPr>
          <p:cNvPr id="5" name="Rectangle 4">
            <a:extLst>
              <a:ext uri="{FF2B5EF4-FFF2-40B4-BE49-F238E27FC236}">
                <a16:creationId xmlns:a16="http://schemas.microsoft.com/office/drawing/2014/main" id="{824DD7A5-0F0C-4E3E-BBF4-3BD62E2A8785}"/>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
        <p:nvSpPr>
          <p:cNvPr id="3" name="TextBox 2">
            <a:extLst>
              <a:ext uri="{FF2B5EF4-FFF2-40B4-BE49-F238E27FC236}">
                <a16:creationId xmlns:a16="http://schemas.microsoft.com/office/drawing/2014/main" id="{FE4E63A2-8427-4BBF-9473-218A6AF50EF6}"/>
              </a:ext>
            </a:extLst>
          </p:cNvPr>
          <p:cNvSpPr txBox="1"/>
          <p:nvPr/>
        </p:nvSpPr>
        <p:spPr>
          <a:xfrm>
            <a:off x="999632" y="1179874"/>
            <a:ext cx="8611093" cy="400110"/>
          </a:xfrm>
          <a:prstGeom prst="rect">
            <a:avLst/>
          </a:prstGeom>
          <a:noFill/>
        </p:spPr>
        <p:txBody>
          <a:bodyPr wrap="square" rtlCol="0">
            <a:spAutoFit/>
          </a:bodyPr>
          <a:lstStyle/>
          <a:p>
            <a:r>
              <a:rPr lang="en-GB" sz="2000" dirty="0">
                <a:solidFill>
                  <a:srgbClr val="C00000"/>
                </a:solidFill>
              </a:rPr>
              <a:t>Do you really know who is in control of your corporate customer?</a:t>
            </a:r>
          </a:p>
        </p:txBody>
      </p:sp>
      <p:sp>
        <p:nvSpPr>
          <p:cNvPr id="4" name="TextBox 3">
            <a:extLst>
              <a:ext uri="{FF2B5EF4-FFF2-40B4-BE49-F238E27FC236}">
                <a16:creationId xmlns:a16="http://schemas.microsoft.com/office/drawing/2014/main" id="{A40B8BCB-BF49-40CA-A8B8-F5763279115F}"/>
              </a:ext>
            </a:extLst>
          </p:cNvPr>
          <p:cNvSpPr txBox="1"/>
          <p:nvPr/>
        </p:nvSpPr>
        <p:spPr>
          <a:xfrm>
            <a:off x="1200149" y="1898758"/>
            <a:ext cx="10163933" cy="1754326"/>
          </a:xfrm>
          <a:prstGeom prst="rect">
            <a:avLst/>
          </a:prstGeom>
          <a:noFill/>
        </p:spPr>
        <p:txBody>
          <a:bodyPr wrap="square" rtlCol="0">
            <a:spAutoFit/>
          </a:bodyPr>
          <a:lstStyle/>
          <a:p>
            <a:r>
              <a:rPr lang="en-GB" dirty="0"/>
              <a:t>Both the FATF &amp; FIAML Guidance points to the following;</a:t>
            </a:r>
          </a:p>
          <a:p>
            <a:pPr marL="285750" indent="-285750">
              <a:buFont typeface="Wingdings" panose="05000000000000000000" pitchFamily="2" charset="2"/>
              <a:buChar char="§"/>
            </a:pPr>
            <a:r>
              <a:rPr lang="en-GB" dirty="0"/>
              <a:t>Individuals/entities with </a:t>
            </a:r>
            <a:r>
              <a:rPr lang="en-GB" b="1" dirty="0"/>
              <a:t>threshold of 25% or more</a:t>
            </a:r>
            <a:r>
              <a:rPr lang="en-GB" dirty="0"/>
              <a:t> </a:t>
            </a:r>
          </a:p>
          <a:p>
            <a:pPr marL="285750" indent="-285750">
              <a:buFont typeface="Wingdings" panose="05000000000000000000" pitchFamily="2" charset="2"/>
              <a:buChar char="§"/>
            </a:pPr>
            <a:r>
              <a:rPr lang="en-GB" dirty="0"/>
              <a:t>Reference to “</a:t>
            </a:r>
            <a:r>
              <a:rPr lang="en-GB" b="1" dirty="0"/>
              <a:t>ultimately owns </a:t>
            </a:r>
            <a:r>
              <a:rPr lang="en-GB" dirty="0"/>
              <a:t>or </a:t>
            </a:r>
            <a:r>
              <a:rPr lang="en-GB" b="1" dirty="0"/>
              <a:t>controls</a:t>
            </a:r>
            <a:r>
              <a:rPr lang="en-GB" dirty="0"/>
              <a:t>” and “</a:t>
            </a:r>
            <a:r>
              <a:rPr lang="en-GB" b="1" dirty="0"/>
              <a:t>ultimate effective control</a:t>
            </a:r>
            <a:r>
              <a:rPr lang="en-GB" dirty="0"/>
              <a:t>” refer to situations in which ownership/control is exercised through a chain of ownership or by means of control other than direct control. Thus it incorporates both </a:t>
            </a:r>
            <a:r>
              <a:rPr lang="en-GB" b="1" dirty="0"/>
              <a:t>direct</a:t>
            </a:r>
            <a:r>
              <a:rPr lang="en-GB" dirty="0"/>
              <a:t> and </a:t>
            </a:r>
            <a:r>
              <a:rPr lang="en-GB" b="1" dirty="0"/>
              <a:t>indirect</a:t>
            </a:r>
            <a:r>
              <a:rPr lang="en-GB" dirty="0"/>
              <a:t> ownership or control.</a:t>
            </a:r>
          </a:p>
          <a:p>
            <a:pPr marL="285750" indent="-285750">
              <a:buFont typeface="Wingdings" panose="05000000000000000000" pitchFamily="2" charset="2"/>
              <a:buChar char="§"/>
            </a:pPr>
            <a:endParaRPr lang="en-GB" dirty="0"/>
          </a:p>
        </p:txBody>
      </p:sp>
    </p:spTree>
    <p:extLst>
      <p:ext uri="{BB962C8B-B14F-4D97-AF65-F5344CB8AC3E}">
        <p14:creationId xmlns:p14="http://schemas.microsoft.com/office/powerpoint/2010/main" val="18017153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4BCC3-8638-47D4-B20A-F14583DE4A3B}"/>
              </a:ext>
            </a:extLst>
          </p:cNvPr>
          <p:cNvSpPr>
            <a:spLocks noGrp="1"/>
          </p:cNvSpPr>
          <p:nvPr>
            <p:ph type="title"/>
          </p:nvPr>
        </p:nvSpPr>
        <p:spPr>
          <a:xfrm>
            <a:off x="999632" y="271124"/>
            <a:ext cx="10364451" cy="751558"/>
          </a:xfrm>
          <a:ln>
            <a:solidFill>
              <a:srgbClr val="F97E03"/>
            </a:solidFill>
          </a:ln>
        </p:spPr>
        <p:txBody>
          <a:bodyPr>
            <a:normAutofit/>
          </a:bodyPr>
          <a:lstStyle/>
          <a:p>
            <a:pPr lvl="0" algn="ctr"/>
            <a:r>
              <a:rPr lang="en-GB" sz="3200" dirty="0"/>
              <a:t>Definition of Beneficial Ownership</a:t>
            </a:r>
          </a:p>
        </p:txBody>
      </p:sp>
      <p:sp>
        <p:nvSpPr>
          <p:cNvPr id="5" name="Rectangle 4">
            <a:extLst>
              <a:ext uri="{FF2B5EF4-FFF2-40B4-BE49-F238E27FC236}">
                <a16:creationId xmlns:a16="http://schemas.microsoft.com/office/drawing/2014/main" id="{824DD7A5-0F0C-4E3E-BBF4-3BD62E2A8785}"/>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
        <p:nvSpPr>
          <p:cNvPr id="4" name="TextBox 3">
            <a:extLst>
              <a:ext uri="{FF2B5EF4-FFF2-40B4-BE49-F238E27FC236}">
                <a16:creationId xmlns:a16="http://schemas.microsoft.com/office/drawing/2014/main" id="{D3F09700-26E2-4DB5-A6BE-DFFEBF0388F7}"/>
              </a:ext>
            </a:extLst>
          </p:cNvPr>
          <p:cNvSpPr txBox="1"/>
          <p:nvPr/>
        </p:nvSpPr>
        <p:spPr>
          <a:xfrm>
            <a:off x="999632" y="1362076"/>
            <a:ext cx="10364451" cy="5047536"/>
          </a:xfrm>
          <a:prstGeom prst="rect">
            <a:avLst/>
          </a:prstGeom>
          <a:noFill/>
        </p:spPr>
        <p:txBody>
          <a:bodyPr wrap="square" rtlCol="0">
            <a:spAutoFit/>
          </a:bodyPr>
          <a:lstStyle/>
          <a:p>
            <a:r>
              <a:rPr lang="en-GB" sz="2000" dirty="0">
                <a:solidFill>
                  <a:srgbClr val="C00000"/>
                </a:solidFill>
              </a:rPr>
              <a:t>FATF Definition </a:t>
            </a:r>
          </a:p>
          <a:p>
            <a:endParaRPr lang="en-GB" sz="2000" dirty="0"/>
          </a:p>
          <a:p>
            <a:r>
              <a:rPr lang="en-GB" sz="2400" dirty="0">
                <a:highlight>
                  <a:srgbClr val="C4BEBA"/>
                </a:highlight>
              </a:rPr>
              <a:t>‘’</a:t>
            </a:r>
            <a:r>
              <a:rPr lang="en-GB" dirty="0">
                <a:highlight>
                  <a:srgbClr val="C4BEBA"/>
                </a:highlight>
              </a:rPr>
              <a:t> </a:t>
            </a:r>
            <a:r>
              <a:rPr lang="en-GB" sz="2200" dirty="0">
                <a:highlight>
                  <a:srgbClr val="C4BEBA"/>
                </a:highlight>
              </a:rPr>
              <a:t>Beneficial owner refers to the natural person(s) who ultimately owns or controls a customer and/or the natural person on whose behalf a transaction is being conducted. It also includes those persons who exercise ultimate effective control over a legal person or arrangement’’. </a:t>
            </a:r>
            <a:br>
              <a:rPr lang="en-GB" sz="2200" dirty="0">
                <a:highlight>
                  <a:srgbClr val="C4BEBA"/>
                </a:highlight>
              </a:rPr>
            </a:br>
            <a:endParaRPr lang="en-GB" sz="2200" dirty="0"/>
          </a:p>
          <a:p>
            <a:r>
              <a:rPr lang="en-GB" b="1" dirty="0">
                <a:solidFill>
                  <a:srgbClr val="C00000"/>
                </a:solidFill>
              </a:rPr>
              <a:t>BOM Definition</a:t>
            </a:r>
          </a:p>
          <a:p>
            <a:endParaRPr lang="en-GB" dirty="0"/>
          </a:p>
          <a:p>
            <a:r>
              <a:rPr lang="en-GB" sz="2400" dirty="0">
                <a:highlight>
                  <a:srgbClr val="C4BEBA"/>
                </a:highlight>
              </a:rPr>
              <a:t>…“beneficial owner” means the natural person who ultimately owns or controls a customer; on whose behalf a transaction is being conducted; and includes those natural persons who exercise ultimate control over a legal person or arrangement… </a:t>
            </a:r>
          </a:p>
          <a:p>
            <a:r>
              <a:rPr lang="en-GB" sz="1600" dirty="0"/>
              <a:t>(</a:t>
            </a:r>
            <a:r>
              <a:rPr lang="en-GB" sz="1600" b="1" dirty="0">
                <a:solidFill>
                  <a:srgbClr val="C00000"/>
                </a:solidFill>
              </a:rPr>
              <a:t>BOM; Guidance on AML/CTF &amp; Proliferation Jan. 2020; Section 6.17)</a:t>
            </a:r>
            <a:endParaRPr lang="en-GB" sz="1600" dirty="0"/>
          </a:p>
          <a:p>
            <a:endParaRPr lang="en-GB" sz="1400" dirty="0"/>
          </a:p>
        </p:txBody>
      </p:sp>
    </p:spTree>
    <p:extLst>
      <p:ext uri="{BB962C8B-B14F-4D97-AF65-F5344CB8AC3E}">
        <p14:creationId xmlns:p14="http://schemas.microsoft.com/office/powerpoint/2010/main" val="23627280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4BCC3-8638-47D4-B20A-F14583DE4A3B}"/>
              </a:ext>
            </a:extLst>
          </p:cNvPr>
          <p:cNvSpPr>
            <a:spLocks noGrp="1"/>
          </p:cNvSpPr>
          <p:nvPr>
            <p:ph type="title"/>
          </p:nvPr>
        </p:nvSpPr>
        <p:spPr>
          <a:xfrm>
            <a:off x="999632" y="271124"/>
            <a:ext cx="10364451" cy="751558"/>
          </a:xfrm>
          <a:ln>
            <a:solidFill>
              <a:srgbClr val="F97E03"/>
            </a:solidFill>
          </a:ln>
        </p:spPr>
        <p:txBody>
          <a:bodyPr>
            <a:normAutofit fontScale="90000"/>
          </a:bodyPr>
          <a:lstStyle/>
          <a:p>
            <a:pPr algn="ctr"/>
            <a:br>
              <a:rPr lang="en-GB" sz="3200" dirty="0"/>
            </a:br>
            <a:r>
              <a:rPr lang="en-GB" sz="3200" dirty="0"/>
              <a:t>Criteria for Determining Beneficial Owners</a:t>
            </a:r>
            <a:br>
              <a:rPr lang="en-GB" sz="3200" dirty="0"/>
            </a:br>
            <a:endParaRPr lang="en-GB" sz="3200" dirty="0"/>
          </a:p>
        </p:txBody>
      </p:sp>
      <p:sp>
        <p:nvSpPr>
          <p:cNvPr id="5" name="Rectangle 4">
            <a:extLst>
              <a:ext uri="{FF2B5EF4-FFF2-40B4-BE49-F238E27FC236}">
                <a16:creationId xmlns:a16="http://schemas.microsoft.com/office/drawing/2014/main" id="{824DD7A5-0F0C-4E3E-BBF4-3BD62E2A8785}"/>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
        <p:nvSpPr>
          <p:cNvPr id="4" name="TextBox 3">
            <a:extLst>
              <a:ext uri="{FF2B5EF4-FFF2-40B4-BE49-F238E27FC236}">
                <a16:creationId xmlns:a16="http://schemas.microsoft.com/office/drawing/2014/main" id="{D3F09700-26E2-4DB5-A6BE-DFFEBF0388F7}"/>
              </a:ext>
            </a:extLst>
          </p:cNvPr>
          <p:cNvSpPr txBox="1"/>
          <p:nvPr/>
        </p:nvSpPr>
        <p:spPr>
          <a:xfrm>
            <a:off x="923925" y="1362076"/>
            <a:ext cx="10544175" cy="5816977"/>
          </a:xfrm>
          <a:prstGeom prst="rect">
            <a:avLst/>
          </a:prstGeom>
          <a:noFill/>
        </p:spPr>
        <p:txBody>
          <a:bodyPr wrap="square" rtlCol="0">
            <a:spAutoFit/>
          </a:bodyPr>
          <a:lstStyle/>
          <a:p>
            <a:r>
              <a:rPr lang="en-GB" sz="2000" b="1" dirty="0">
                <a:solidFill>
                  <a:srgbClr val="C00000"/>
                </a:solidFill>
              </a:rPr>
              <a:t>General  Criteria based on both FATF &amp; FIAML Guidance </a:t>
            </a:r>
            <a:r>
              <a:rPr lang="en-GB" sz="2000" dirty="0">
                <a:solidFill>
                  <a:srgbClr val="C00000"/>
                </a:solidFill>
              </a:rPr>
              <a:t>provide section later</a:t>
            </a:r>
            <a:r>
              <a:rPr lang="en-GB" sz="2000" dirty="0"/>
              <a:t>*</a:t>
            </a:r>
            <a:endParaRPr lang="en-GB" sz="2000" b="1" dirty="0">
              <a:solidFill>
                <a:srgbClr val="C00000"/>
              </a:solidFill>
            </a:endParaRPr>
          </a:p>
          <a:p>
            <a:endParaRPr lang="en-GB" sz="2000" b="1" dirty="0">
              <a:solidFill>
                <a:srgbClr val="C00000"/>
              </a:solidFill>
            </a:endParaRPr>
          </a:p>
          <a:p>
            <a:pPr marL="285750" indent="-285750">
              <a:buFont typeface="Wingdings" panose="05000000000000000000" pitchFamily="2" charset="2"/>
              <a:buChar char="§"/>
            </a:pPr>
            <a:r>
              <a:rPr lang="en-GB" sz="2200" dirty="0"/>
              <a:t>Individuals/entities with </a:t>
            </a:r>
            <a:r>
              <a:rPr lang="en-GB" sz="2200" b="1" dirty="0"/>
              <a:t>threshold of 25% or more</a:t>
            </a:r>
            <a:r>
              <a:rPr lang="en-GB" sz="2200" dirty="0"/>
              <a:t>  ownership interest /shares in the legal entity. </a:t>
            </a:r>
          </a:p>
          <a:p>
            <a:pPr marL="285750" indent="-285750">
              <a:buFont typeface="Wingdings" panose="05000000000000000000" pitchFamily="2" charset="2"/>
              <a:buChar char="§"/>
            </a:pPr>
            <a:r>
              <a:rPr lang="en-GB" sz="2200" dirty="0"/>
              <a:t>Individual/entity who </a:t>
            </a:r>
            <a:r>
              <a:rPr lang="en-GB" sz="2200" b="1" dirty="0"/>
              <a:t>control of a significant</a:t>
            </a:r>
            <a:r>
              <a:rPr lang="en-GB" sz="2200" dirty="0"/>
              <a:t> percentage (25% or more) of </a:t>
            </a:r>
            <a:r>
              <a:rPr lang="en-GB" sz="2200" b="1" dirty="0"/>
              <a:t>voting rights</a:t>
            </a:r>
            <a:r>
              <a:rPr lang="en-GB" sz="2200" dirty="0"/>
              <a:t> </a:t>
            </a:r>
          </a:p>
          <a:p>
            <a:pPr marL="285750" indent="-285750">
              <a:buFont typeface="Wingdings" panose="05000000000000000000" pitchFamily="2" charset="2"/>
              <a:buChar char="§"/>
            </a:pPr>
            <a:r>
              <a:rPr lang="en-GB" sz="2200" dirty="0"/>
              <a:t>Individual/entity who has the ability to name or remove the members of an entity’s board of directors. </a:t>
            </a:r>
          </a:p>
          <a:p>
            <a:pPr marL="285750" indent="-285750">
              <a:buFont typeface="Wingdings" panose="05000000000000000000" pitchFamily="2" charset="2"/>
              <a:buChar char="§"/>
            </a:pPr>
            <a:r>
              <a:rPr lang="en-GB" sz="2200" dirty="0"/>
              <a:t>Individual/entity who can exercise effective control </a:t>
            </a:r>
            <a:r>
              <a:rPr lang="en-GB" sz="2200" b="1" dirty="0"/>
              <a:t>directly</a:t>
            </a:r>
            <a:r>
              <a:rPr lang="en-GB" sz="2200" dirty="0"/>
              <a:t> or </a:t>
            </a:r>
            <a:r>
              <a:rPr lang="en-GB" sz="2200" b="1" dirty="0"/>
              <a:t>indirectly </a:t>
            </a:r>
            <a:r>
              <a:rPr lang="en-GB" sz="2200" dirty="0"/>
              <a:t>over the legal entity</a:t>
            </a:r>
            <a:r>
              <a:rPr lang="en-GB" sz="2200" b="1" dirty="0"/>
              <a:t>.</a:t>
            </a:r>
            <a:r>
              <a:rPr lang="en-GB" sz="2200" dirty="0"/>
              <a:t>(direct veto of decision making or indirectly through other arrangement among  shareholders (holding negotiable shares) or members, family links depending on the ownership structure of the entity. </a:t>
            </a:r>
          </a:p>
          <a:p>
            <a:pPr marL="285750" indent="-285750">
              <a:buFont typeface="Wingdings" panose="05000000000000000000" pitchFamily="2" charset="2"/>
              <a:buChar char="§"/>
            </a:pPr>
            <a:r>
              <a:rPr lang="en-GB" sz="2200" dirty="0"/>
              <a:t>Beneficial owners </a:t>
            </a:r>
            <a:r>
              <a:rPr lang="en-GB" sz="2200" b="1" dirty="0"/>
              <a:t>can only</a:t>
            </a:r>
            <a:r>
              <a:rPr lang="en-GB" sz="2200" dirty="0"/>
              <a:t> be </a:t>
            </a:r>
            <a:r>
              <a:rPr lang="en-GB" sz="2200" b="1" dirty="0"/>
              <a:t>natural persons</a:t>
            </a:r>
            <a:r>
              <a:rPr lang="en-GB" sz="2200" dirty="0"/>
              <a:t>, thus firms are required to establish the natural persons of the legal entities. </a:t>
            </a:r>
          </a:p>
          <a:p>
            <a:pPr algn="ctr"/>
            <a:r>
              <a:rPr lang="en-GB" sz="2200" b="1" dirty="0">
                <a:solidFill>
                  <a:srgbClr val="C00000"/>
                </a:solidFill>
              </a:rPr>
              <a:t>Determining beneficial ownership can be a complex process and firm must </a:t>
            </a:r>
          </a:p>
          <a:p>
            <a:pPr algn="ctr"/>
            <a:r>
              <a:rPr lang="en-GB" sz="2200" b="1" dirty="0">
                <a:solidFill>
                  <a:srgbClr val="C00000"/>
                </a:solidFill>
              </a:rPr>
              <a:t>consider it on case by case basis.</a:t>
            </a:r>
          </a:p>
          <a:p>
            <a:pPr marL="342900" indent="-342900">
              <a:buFont typeface="Wingdings" panose="05000000000000000000" pitchFamily="2" charset="2"/>
              <a:buChar char="§"/>
            </a:pPr>
            <a:endParaRPr lang="en-GB" sz="2200" dirty="0"/>
          </a:p>
          <a:p>
            <a:endParaRPr lang="en-GB" sz="2400" dirty="0"/>
          </a:p>
        </p:txBody>
      </p:sp>
    </p:spTree>
    <p:extLst>
      <p:ext uri="{BB962C8B-B14F-4D97-AF65-F5344CB8AC3E}">
        <p14:creationId xmlns:p14="http://schemas.microsoft.com/office/powerpoint/2010/main" val="23131508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4BCC3-8638-47D4-B20A-F14583DE4A3B}"/>
              </a:ext>
            </a:extLst>
          </p:cNvPr>
          <p:cNvSpPr>
            <a:spLocks noGrp="1"/>
          </p:cNvSpPr>
          <p:nvPr>
            <p:ph type="title"/>
          </p:nvPr>
        </p:nvSpPr>
        <p:spPr>
          <a:xfrm>
            <a:off x="999632" y="271124"/>
            <a:ext cx="10364451" cy="751558"/>
          </a:xfrm>
          <a:ln>
            <a:solidFill>
              <a:srgbClr val="F97E03"/>
            </a:solidFill>
          </a:ln>
        </p:spPr>
        <p:txBody>
          <a:bodyPr>
            <a:normAutofit fontScale="90000"/>
          </a:bodyPr>
          <a:lstStyle/>
          <a:p>
            <a:pPr algn="ctr"/>
            <a:br>
              <a:rPr lang="en-GB" sz="3200" dirty="0"/>
            </a:br>
            <a:r>
              <a:rPr lang="en-GB" sz="3200" dirty="0"/>
              <a:t>Criteria for Determining Beneficial Owners</a:t>
            </a:r>
            <a:br>
              <a:rPr lang="en-GB" sz="3200" dirty="0"/>
            </a:br>
            <a:endParaRPr lang="en-GB" sz="3200" dirty="0"/>
          </a:p>
        </p:txBody>
      </p:sp>
      <p:sp>
        <p:nvSpPr>
          <p:cNvPr id="5" name="Rectangle 4">
            <a:extLst>
              <a:ext uri="{FF2B5EF4-FFF2-40B4-BE49-F238E27FC236}">
                <a16:creationId xmlns:a16="http://schemas.microsoft.com/office/drawing/2014/main" id="{824DD7A5-0F0C-4E3E-BBF4-3BD62E2A8785}"/>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
        <p:nvSpPr>
          <p:cNvPr id="4" name="TextBox 3">
            <a:extLst>
              <a:ext uri="{FF2B5EF4-FFF2-40B4-BE49-F238E27FC236}">
                <a16:creationId xmlns:a16="http://schemas.microsoft.com/office/drawing/2014/main" id="{D3F09700-26E2-4DB5-A6BE-DFFEBF0388F7}"/>
              </a:ext>
            </a:extLst>
          </p:cNvPr>
          <p:cNvSpPr txBox="1"/>
          <p:nvPr/>
        </p:nvSpPr>
        <p:spPr>
          <a:xfrm>
            <a:off x="923925" y="1362076"/>
            <a:ext cx="10544175" cy="5139869"/>
          </a:xfrm>
          <a:prstGeom prst="rect">
            <a:avLst/>
          </a:prstGeom>
          <a:noFill/>
        </p:spPr>
        <p:txBody>
          <a:bodyPr wrap="square" rtlCol="0">
            <a:spAutoFit/>
          </a:bodyPr>
          <a:lstStyle/>
          <a:p>
            <a:r>
              <a:rPr lang="en-GB" sz="2000" b="1" dirty="0">
                <a:solidFill>
                  <a:srgbClr val="C00000"/>
                </a:solidFill>
              </a:rPr>
              <a:t>General  Criteria based on both FATF &amp; FIAML Guidance </a:t>
            </a:r>
            <a:r>
              <a:rPr lang="en-GB" sz="2000" dirty="0">
                <a:solidFill>
                  <a:srgbClr val="C00000"/>
                </a:solidFill>
              </a:rPr>
              <a:t>provide section later</a:t>
            </a:r>
            <a:r>
              <a:rPr lang="en-GB" sz="2000" dirty="0"/>
              <a:t>*</a:t>
            </a:r>
            <a:endParaRPr lang="en-GB" sz="2000" b="1" dirty="0">
              <a:solidFill>
                <a:srgbClr val="C00000"/>
              </a:solidFill>
            </a:endParaRPr>
          </a:p>
          <a:p>
            <a:endParaRPr lang="en-GB" sz="2000" b="1" dirty="0">
              <a:solidFill>
                <a:srgbClr val="C00000"/>
              </a:solidFill>
            </a:endParaRPr>
          </a:p>
          <a:p>
            <a:pPr marL="285750" indent="-285750">
              <a:buFont typeface="Wingdings" panose="05000000000000000000" pitchFamily="2" charset="2"/>
              <a:buChar char="§"/>
            </a:pPr>
            <a:r>
              <a:rPr lang="en-GB" sz="2200" dirty="0"/>
              <a:t>An individual holding more than </a:t>
            </a:r>
            <a:r>
              <a:rPr lang="en-GB" sz="2200" b="1" dirty="0"/>
              <a:t>25% </a:t>
            </a:r>
            <a:r>
              <a:rPr lang="en-GB" sz="2200" dirty="0"/>
              <a:t>shares in the legal entity. </a:t>
            </a:r>
          </a:p>
          <a:p>
            <a:pPr marL="285750" indent="-285750">
              <a:buFont typeface="Wingdings" panose="05000000000000000000" pitchFamily="2" charset="2"/>
              <a:buChar char="§"/>
            </a:pPr>
            <a:r>
              <a:rPr lang="en-GB" sz="2200" dirty="0"/>
              <a:t>An individual holding more than 25% of </a:t>
            </a:r>
            <a:r>
              <a:rPr lang="en-GB" sz="2200" b="1" dirty="0"/>
              <a:t>voting rights</a:t>
            </a:r>
            <a:r>
              <a:rPr lang="en-GB" sz="2200" dirty="0"/>
              <a:t> </a:t>
            </a:r>
          </a:p>
          <a:p>
            <a:pPr marL="285750" indent="-285750">
              <a:buFont typeface="Wingdings" panose="05000000000000000000" pitchFamily="2" charset="2"/>
              <a:buChar char="§"/>
            </a:pPr>
            <a:r>
              <a:rPr lang="en-GB" sz="2200" dirty="0"/>
              <a:t>An individual holding the right to appoint or remove the majority the board of directors. </a:t>
            </a:r>
          </a:p>
          <a:p>
            <a:pPr marL="285750" indent="-285750">
              <a:buFont typeface="Wingdings" panose="05000000000000000000" pitchFamily="2" charset="2"/>
              <a:buChar char="§"/>
            </a:pPr>
            <a:r>
              <a:rPr lang="en-GB" sz="2200" dirty="0"/>
              <a:t>An individual who can exercise effective control </a:t>
            </a:r>
            <a:r>
              <a:rPr lang="en-GB" sz="2200" b="1" dirty="0"/>
              <a:t>directly</a:t>
            </a:r>
            <a:r>
              <a:rPr lang="en-GB" sz="2200" dirty="0"/>
              <a:t> or </a:t>
            </a:r>
            <a:r>
              <a:rPr lang="en-GB" sz="2200" b="1" dirty="0"/>
              <a:t>indirectly </a:t>
            </a:r>
            <a:r>
              <a:rPr lang="en-GB" sz="2200" dirty="0"/>
              <a:t>over the legal entity</a:t>
            </a:r>
            <a:r>
              <a:rPr lang="en-GB" sz="2200" b="1" dirty="0"/>
              <a:t>.</a:t>
            </a:r>
            <a:r>
              <a:rPr lang="en-GB" sz="2200" dirty="0"/>
              <a:t>(direct veto of decision making or indirectly through other arrangement among  shareholders (holding negotiable shares) or members, family links depending on the ownership structure of the entity. </a:t>
            </a:r>
          </a:p>
          <a:p>
            <a:pPr marL="285750" indent="-285750">
              <a:buFont typeface="Wingdings" panose="05000000000000000000" pitchFamily="2" charset="2"/>
              <a:buChar char="§"/>
            </a:pPr>
            <a:r>
              <a:rPr lang="en-GB" sz="2200" dirty="0"/>
              <a:t>Beneficial owners </a:t>
            </a:r>
            <a:r>
              <a:rPr lang="en-GB" sz="2200" b="1" dirty="0"/>
              <a:t>can only</a:t>
            </a:r>
            <a:r>
              <a:rPr lang="en-GB" sz="2200" dirty="0"/>
              <a:t> be </a:t>
            </a:r>
            <a:r>
              <a:rPr lang="en-GB" sz="2200" b="1" dirty="0"/>
              <a:t>natural persons</a:t>
            </a:r>
            <a:r>
              <a:rPr lang="en-GB" sz="2200" dirty="0"/>
              <a:t>, thus firms are required to establish the natural persons of the legal entities. </a:t>
            </a:r>
          </a:p>
          <a:p>
            <a:pPr algn="ctr"/>
            <a:r>
              <a:rPr lang="en-GB" sz="2200" b="1" dirty="0">
                <a:solidFill>
                  <a:srgbClr val="C00000"/>
                </a:solidFill>
              </a:rPr>
              <a:t>Determining beneficial ownership can be a complex process and firm must </a:t>
            </a:r>
          </a:p>
          <a:p>
            <a:pPr algn="ctr"/>
            <a:r>
              <a:rPr lang="en-GB" sz="2200" b="1" dirty="0">
                <a:solidFill>
                  <a:srgbClr val="C00000"/>
                </a:solidFill>
              </a:rPr>
              <a:t>consider it on case by case basis.</a:t>
            </a:r>
          </a:p>
          <a:p>
            <a:pPr marL="342900" indent="-342900">
              <a:buFont typeface="Wingdings" panose="05000000000000000000" pitchFamily="2" charset="2"/>
              <a:buChar char="§"/>
            </a:pPr>
            <a:endParaRPr lang="en-GB" sz="2200" dirty="0"/>
          </a:p>
          <a:p>
            <a:endParaRPr lang="en-GB" sz="2400" dirty="0"/>
          </a:p>
        </p:txBody>
      </p:sp>
    </p:spTree>
    <p:extLst>
      <p:ext uri="{BB962C8B-B14F-4D97-AF65-F5344CB8AC3E}">
        <p14:creationId xmlns:p14="http://schemas.microsoft.com/office/powerpoint/2010/main" val="23444300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4BCC3-8638-47D4-B20A-F14583DE4A3B}"/>
              </a:ext>
            </a:extLst>
          </p:cNvPr>
          <p:cNvSpPr>
            <a:spLocks noGrp="1"/>
          </p:cNvSpPr>
          <p:nvPr>
            <p:ph type="title"/>
          </p:nvPr>
        </p:nvSpPr>
        <p:spPr>
          <a:xfrm>
            <a:off x="1828800" y="365129"/>
            <a:ext cx="8493760" cy="559432"/>
          </a:xfrm>
          <a:ln>
            <a:solidFill>
              <a:schemeClr val="accent2"/>
            </a:solidFill>
          </a:ln>
        </p:spPr>
        <p:txBody>
          <a:bodyPr>
            <a:normAutofit fontScale="90000"/>
          </a:bodyPr>
          <a:lstStyle/>
          <a:p>
            <a:pPr algn="ctr"/>
            <a:br>
              <a:rPr lang="en-GB" dirty="0"/>
            </a:br>
            <a:r>
              <a:rPr lang="en-GB" sz="3600" dirty="0"/>
              <a:t>Example of Beneficial Ownership &amp; Control</a:t>
            </a:r>
            <a:br>
              <a:rPr lang="en-GB" sz="3600" dirty="0"/>
            </a:br>
            <a:endParaRPr lang="en-GB" sz="3600" dirty="0"/>
          </a:p>
        </p:txBody>
      </p:sp>
      <p:sp>
        <p:nvSpPr>
          <p:cNvPr id="5" name="Rectangle 4">
            <a:extLst>
              <a:ext uri="{FF2B5EF4-FFF2-40B4-BE49-F238E27FC236}">
                <a16:creationId xmlns:a16="http://schemas.microsoft.com/office/drawing/2014/main" id="{824DD7A5-0F0C-4E3E-BBF4-3BD62E2A8785}"/>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graphicFrame>
        <p:nvGraphicFramePr>
          <p:cNvPr id="30" name="Diagram 29">
            <a:extLst>
              <a:ext uri="{FF2B5EF4-FFF2-40B4-BE49-F238E27FC236}">
                <a16:creationId xmlns:a16="http://schemas.microsoft.com/office/drawing/2014/main" id="{468760EB-2D74-42D5-86CF-1FC3B355BB1D}"/>
              </a:ext>
            </a:extLst>
          </p:cNvPr>
          <p:cNvGraphicFramePr/>
          <p:nvPr>
            <p:extLst>
              <p:ext uri="{D42A27DB-BD31-4B8C-83A1-F6EECF244321}">
                <p14:modId xmlns:p14="http://schemas.microsoft.com/office/powerpoint/2010/main" val="3364147299"/>
              </p:ext>
            </p:extLst>
          </p:nvPr>
        </p:nvGraphicFramePr>
        <p:xfrm>
          <a:off x="1991360" y="1361441"/>
          <a:ext cx="8331200" cy="4013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4" name="TextBox 33">
            <a:extLst>
              <a:ext uri="{FF2B5EF4-FFF2-40B4-BE49-F238E27FC236}">
                <a16:creationId xmlns:a16="http://schemas.microsoft.com/office/drawing/2014/main" id="{AC0CA5BC-6B34-4106-A383-19866FB76E7E}"/>
              </a:ext>
            </a:extLst>
          </p:cNvPr>
          <p:cNvSpPr txBox="1"/>
          <p:nvPr/>
        </p:nvSpPr>
        <p:spPr>
          <a:xfrm>
            <a:off x="1229360" y="5577840"/>
            <a:ext cx="10322560" cy="707886"/>
          </a:xfrm>
          <a:prstGeom prst="rect">
            <a:avLst/>
          </a:prstGeom>
          <a:noFill/>
        </p:spPr>
        <p:txBody>
          <a:bodyPr wrap="square" rtlCol="0">
            <a:spAutoFit/>
          </a:bodyPr>
          <a:lstStyle/>
          <a:p>
            <a:pPr algn="ctr"/>
            <a:r>
              <a:rPr lang="en-GB" sz="2000" dirty="0">
                <a:solidFill>
                  <a:srgbClr val="C00000"/>
                </a:solidFill>
              </a:rPr>
              <a:t>Any individual exercising effective control in any of examples here must be identified as a beneficial owner if that individual satisfies the % threshold condition.</a:t>
            </a:r>
          </a:p>
        </p:txBody>
      </p:sp>
    </p:spTree>
    <p:extLst>
      <p:ext uri="{BB962C8B-B14F-4D97-AF65-F5344CB8AC3E}">
        <p14:creationId xmlns:p14="http://schemas.microsoft.com/office/powerpoint/2010/main" val="34301666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4BCC3-8638-47D4-B20A-F14583DE4A3B}"/>
              </a:ext>
            </a:extLst>
          </p:cNvPr>
          <p:cNvSpPr>
            <a:spLocks noGrp="1"/>
          </p:cNvSpPr>
          <p:nvPr>
            <p:ph type="title"/>
          </p:nvPr>
        </p:nvSpPr>
        <p:spPr>
          <a:xfrm>
            <a:off x="2722880" y="389274"/>
            <a:ext cx="6583680" cy="525123"/>
          </a:xfrm>
          <a:ln>
            <a:solidFill>
              <a:srgbClr val="FA7E04"/>
            </a:solidFill>
          </a:ln>
        </p:spPr>
        <p:txBody>
          <a:bodyPr>
            <a:normAutofit fontScale="90000"/>
          </a:bodyPr>
          <a:lstStyle/>
          <a:p>
            <a:pPr algn="ctr"/>
            <a:br>
              <a:rPr lang="en-GB" dirty="0"/>
            </a:br>
            <a:r>
              <a:rPr lang="en-GB" sz="3200" b="1" dirty="0"/>
              <a:t>Direct and Indirect Ownership &amp; Control</a:t>
            </a:r>
            <a:br>
              <a:rPr lang="en-GB" sz="3200" b="1" dirty="0"/>
            </a:br>
            <a:endParaRPr lang="en-GB" sz="3100" dirty="0"/>
          </a:p>
        </p:txBody>
      </p:sp>
      <p:sp>
        <p:nvSpPr>
          <p:cNvPr id="5" name="Rectangle 4">
            <a:extLst>
              <a:ext uri="{FF2B5EF4-FFF2-40B4-BE49-F238E27FC236}">
                <a16:creationId xmlns:a16="http://schemas.microsoft.com/office/drawing/2014/main" id="{824DD7A5-0F0C-4E3E-BBF4-3BD62E2A8785}"/>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
        <p:nvSpPr>
          <p:cNvPr id="3" name="Octagon 2">
            <a:extLst>
              <a:ext uri="{FF2B5EF4-FFF2-40B4-BE49-F238E27FC236}">
                <a16:creationId xmlns:a16="http://schemas.microsoft.com/office/drawing/2014/main" id="{3573B2DB-37EB-4DC5-B192-C98DA75CE077}"/>
              </a:ext>
            </a:extLst>
          </p:cNvPr>
          <p:cNvSpPr/>
          <p:nvPr/>
        </p:nvSpPr>
        <p:spPr>
          <a:xfrm>
            <a:off x="4445715" y="2235205"/>
            <a:ext cx="2255520" cy="1706880"/>
          </a:xfrm>
          <a:prstGeom prst="octagon">
            <a:avLst/>
          </a:prstGeom>
          <a:solidFill>
            <a:schemeClr val="bg2"/>
          </a:solidFill>
          <a:ln>
            <a:solidFill>
              <a:srgbClr val="FA7E04"/>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3">
            <a:extLst>
              <a:ext uri="{FF2B5EF4-FFF2-40B4-BE49-F238E27FC236}">
                <a16:creationId xmlns:a16="http://schemas.microsoft.com/office/drawing/2014/main" id="{525940DF-2349-4421-89F3-9930BCAE5AA4}"/>
              </a:ext>
            </a:extLst>
          </p:cNvPr>
          <p:cNvSpPr/>
          <p:nvPr/>
        </p:nvSpPr>
        <p:spPr>
          <a:xfrm>
            <a:off x="1574799" y="2492868"/>
            <a:ext cx="1412240" cy="1219200"/>
          </a:xfrm>
          <a:prstGeom prst="ellipse">
            <a:avLst/>
          </a:prstGeom>
          <a:solidFill>
            <a:srgbClr val="FF0000"/>
          </a:solidFill>
          <a:ln>
            <a:solidFill>
              <a:srgbClr val="FA7E04"/>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Oval 17">
            <a:extLst>
              <a:ext uri="{FF2B5EF4-FFF2-40B4-BE49-F238E27FC236}">
                <a16:creationId xmlns:a16="http://schemas.microsoft.com/office/drawing/2014/main" id="{51762667-609F-4521-B6FC-E6D474AAFD98}"/>
              </a:ext>
            </a:extLst>
          </p:cNvPr>
          <p:cNvSpPr/>
          <p:nvPr/>
        </p:nvSpPr>
        <p:spPr>
          <a:xfrm>
            <a:off x="7630875" y="2611117"/>
            <a:ext cx="1412240" cy="1219200"/>
          </a:xfrm>
          <a:prstGeom prst="ellipse">
            <a:avLst/>
          </a:prstGeom>
          <a:solidFill>
            <a:schemeClr val="bg1">
              <a:lumMod val="85000"/>
            </a:schemeClr>
          </a:solidFill>
          <a:ln>
            <a:solidFill>
              <a:srgbClr val="FA7E04"/>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4083BA41-AA55-40D9-AC38-7B021069965F}"/>
              </a:ext>
            </a:extLst>
          </p:cNvPr>
          <p:cNvSpPr/>
          <p:nvPr/>
        </p:nvSpPr>
        <p:spPr>
          <a:xfrm>
            <a:off x="9911080" y="2558910"/>
            <a:ext cx="1412240" cy="1219200"/>
          </a:xfrm>
          <a:prstGeom prst="ellipse">
            <a:avLst/>
          </a:prstGeom>
          <a:solidFill>
            <a:srgbClr val="FF0000"/>
          </a:solidFill>
          <a:ln>
            <a:solidFill>
              <a:srgbClr val="FA7E04"/>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Arrow Connector 6">
            <a:extLst>
              <a:ext uri="{FF2B5EF4-FFF2-40B4-BE49-F238E27FC236}">
                <a16:creationId xmlns:a16="http://schemas.microsoft.com/office/drawing/2014/main" id="{CBF7F605-1EFA-4E8A-931A-0E82725D57A4}"/>
              </a:ext>
            </a:extLst>
          </p:cNvPr>
          <p:cNvCxnSpPr/>
          <p:nvPr/>
        </p:nvCxnSpPr>
        <p:spPr>
          <a:xfrm>
            <a:off x="3362960" y="3062022"/>
            <a:ext cx="762000" cy="0"/>
          </a:xfrm>
          <a:prstGeom prst="straightConnector1">
            <a:avLst/>
          </a:prstGeom>
          <a:ln>
            <a:solidFill>
              <a:srgbClr val="FA7E04"/>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63A34AB-21FD-4A58-8D40-D18F14787259}"/>
              </a:ext>
            </a:extLst>
          </p:cNvPr>
          <p:cNvCxnSpPr>
            <a:cxnSpLocks/>
          </p:cNvCxnSpPr>
          <p:nvPr/>
        </p:nvCxnSpPr>
        <p:spPr>
          <a:xfrm flipH="1">
            <a:off x="6827520" y="3188830"/>
            <a:ext cx="660400" cy="0"/>
          </a:xfrm>
          <a:prstGeom prst="straightConnector1">
            <a:avLst/>
          </a:prstGeom>
          <a:ln>
            <a:solidFill>
              <a:srgbClr val="FA7E04"/>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789E4E4-9996-43AE-8AC5-32C14188D22A}"/>
              </a:ext>
            </a:extLst>
          </p:cNvPr>
          <p:cNvCxnSpPr>
            <a:cxnSpLocks/>
          </p:cNvCxnSpPr>
          <p:nvPr/>
        </p:nvCxnSpPr>
        <p:spPr>
          <a:xfrm flipH="1">
            <a:off x="9174480" y="3188830"/>
            <a:ext cx="660400" cy="0"/>
          </a:xfrm>
          <a:prstGeom prst="straightConnector1">
            <a:avLst/>
          </a:prstGeom>
          <a:ln>
            <a:solidFill>
              <a:srgbClr val="FA7E04"/>
            </a:solidFill>
            <a:tailEnd type="triangle"/>
          </a:ln>
        </p:spPr>
        <p:style>
          <a:lnRef idx="1">
            <a:schemeClr val="accent1"/>
          </a:lnRef>
          <a:fillRef idx="0">
            <a:schemeClr val="accent1"/>
          </a:fillRef>
          <a:effectRef idx="0">
            <a:schemeClr val="accent1"/>
          </a:effectRef>
          <a:fontRef idx="minor">
            <a:schemeClr val="tx1"/>
          </a:fontRef>
        </p:style>
      </p:cxnSp>
      <p:pic>
        <p:nvPicPr>
          <p:cNvPr id="33" name="Picture 32" descr="A picture containing white, dark, black, sitting&#10;&#10;Description automatically generated">
            <a:extLst>
              <a:ext uri="{FF2B5EF4-FFF2-40B4-BE49-F238E27FC236}">
                <a16:creationId xmlns:a16="http://schemas.microsoft.com/office/drawing/2014/main" id="{C55FD01A-05C4-46D7-A476-7177D41CE2B2}"/>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542947" y="2306323"/>
            <a:ext cx="2046289" cy="1219195"/>
          </a:xfrm>
          <a:prstGeom prst="rect">
            <a:avLst/>
          </a:prstGeom>
        </p:spPr>
      </p:pic>
      <p:pic>
        <p:nvPicPr>
          <p:cNvPr id="35" name="Picture 34" descr="A close up of a logo&#10;&#10;Description automatically generated">
            <a:extLst>
              <a:ext uri="{FF2B5EF4-FFF2-40B4-BE49-F238E27FC236}">
                <a16:creationId xmlns:a16="http://schemas.microsoft.com/office/drawing/2014/main" id="{5B800C89-02FD-45EF-8162-B1A4F02BB44F}"/>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851855" y="2558910"/>
            <a:ext cx="970280" cy="1087116"/>
          </a:xfrm>
          <a:prstGeom prst="rect">
            <a:avLst/>
          </a:prstGeom>
        </p:spPr>
      </p:pic>
      <p:pic>
        <p:nvPicPr>
          <p:cNvPr id="37" name="Picture 36" descr="A picture containing building, mirror&#10;&#10;Description automatically generated">
            <a:extLst>
              <a:ext uri="{FF2B5EF4-FFF2-40B4-BE49-F238E27FC236}">
                <a16:creationId xmlns:a16="http://schemas.microsoft.com/office/drawing/2014/main" id="{BC49E929-6AC7-49F5-9A3F-35C315920D48}"/>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949290" y="2654411"/>
            <a:ext cx="663257" cy="774589"/>
          </a:xfrm>
          <a:prstGeom prst="rect">
            <a:avLst/>
          </a:prstGeom>
        </p:spPr>
      </p:pic>
      <p:pic>
        <p:nvPicPr>
          <p:cNvPr id="38" name="Picture 37" descr="A picture containing building, mirror&#10;&#10;Description automatically generated">
            <a:extLst>
              <a:ext uri="{FF2B5EF4-FFF2-40B4-BE49-F238E27FC236}">
                <a16:creationId xmlns:a16="http://schemas.microsoft.com/office/drawing/2014/main" id="{51C69170-3E18-4392-A9B6-84FB4B8E76BD}"/>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0285571" y="2654411"/>
            <a:ext cx="663257" cy="774589"/>
          </a:xfrm>
          <a:prstGeom prst="rect">
            <a:avLst/>
          </a:prstGeom>
        </p:spPr>
      </p:pic>
      <p:sp>
        <p:nvSpPr>
          <p:cNvPr id="39" name="TextBox 38">
            <a:extLst>
              <a:ext uri="{FF2B5EF4-FFF2-40B4-BE49-F238E27FC236}">
                <a16:creationId xmlns:a16="http://schemas.microsoft.com/office/drawing/2014/main" id="{3FF229C5-97BB-4EC1-A9CD-F2DE14F83F1D}"/>
              </a:ext>
            </a:extLst>
          </p:cNvPr>
          <p:cNvSpPr txBox="1"/>
          <p:nvPr/>
        </p:nvSpPr>
        <p:spPr>
          <a:xfrm>
            <a:off x="4333716" y="1656080"/>
            <a:ext cx="2255520" cy="369332"/>
          </a:xfrm>
          <a:prstGeom prst="rect">
            <a:avLst/>
          </a:prstGeom>
          <a:noFill/>
        </p:spPr>
        <p:txBody>
          <a:bodyPr wrap="square" rtlCol="0">
            <a:spAutoFit/>
          </a:bodyPr>
          <a:lstStyle/>
          <a:p>
            <a:pPr algn="ctr"/>
            <a:r>
              <a:rPr lang="en-GB" b="1" dirty="0"/>
              <a:t>Corporate Client</a:t>
            </a:r>
          </a:p>
        </p:txBody>
      </p:sp>
      <p:sp>
        <p:nvSpPr>
          <p:cNvPr id="41" name="TextBox 40">
            <a:extLst>
              <a:ext uri="{FF2B5EF4-FFF2-40B4-BE49-F238E27FC236}">
                <a16:creationId xmlns:a16="http://schemas.microsoft.com/office/drawing/2014/main" id="{9987C515-BE34-461D-AB64-9B8A6FBFEA46}"/>
              </a:ext>
            </a:extLst>
          </p:cNvPr>
          <p:cNvSpPr txBox="1"/>
          <p:nvPr/>
        </p:nvSpPr>
        <p:spPr>
          <a:xfrm>
            <a:off x="1767840" y="1838960"/>
            <a:ext cx="1046480" cy="370840"/>
          </a:xfrm>
          <a:prstGeom prst="rect">
            <a:avLst/>
          </a:prstGeom>
          <a:noFill/>
        </p:spPr>
        <p:txBody>
          <a:bodyPr wrap="square" rtlCol="0">
            <a:spAutoFit/>
          </a:bodyPr>
          <a:lstStyle/>
          <a:p>
            <a:r>
              <a:rPr lang="en-GB" b="1" dirty="0"/>
              <a:t>Direct</a:t>
            </a:r>
          </a:p>
        </p:txBody>
      </p:sp>
      <p:sp>
        <p:nvSpPr>
          <p:cNvPr id="42" name="TextBox 41">
            <a:extLst>
              <a:ext uri="{FF2B5EF4-FFF2-40B4-BE49-F238E27FC236}">
                <a16:creationId xmlns:a16="http://schemas.microsoft.com/office/drawing/2014/main" id="{F641E3AB-81B9-4AF7-90D9-34EBB8D24970}"/>
              </a:ext>
            </a:extLst>
          </p:cNvPr>
          <p:cNvSpPr txBox="1"/>
          <p:nvPr/>
        </p:nvSpPr>
        <p:spPr>
          <a:xfrm>
            <a:off x="10285571" y="1838960"/>
            <a:ext cx="919482" cy="369332"/>
          </a:xfrm>
          <a:prstGeom prst="rect">
            <a:avLst/>
          </a:prstGeom>
          <a:noFill/>
        </p:spPr>
        <p:txBody>
          <a:bodyPr wrap="none" rtlCol="0">
            <a:spAutoFit/>
          </a:bodyPr>
          <a:lstStyle/>
          <a:p>
            <a:r>
              <a:rPr lang="en-GB" b="1" dirty="0"/>
              <a:t>Indirect</a:t>
            </a:r>
          </a:p>
        </p:txBody>
      </p:sp>
      <p:sp>
        <p:nvSpPr>
          <p:cNvPr id="43" name="TextBox 42">
            <a:extLst>
              <a:ext uri="{FF2B5EF4-FFF2-40B4-BE49-F238E27FC236}">
                <a16:creationId xmlns:a16="http://schemas.microsoft.com/office/drawing/2014/main" id="{A79F985A-7E0E-40D8-8814-4A7630725B48}"/>
              </a:ext>
            </a:extLst>
          </p:cNvPr>
          <p:cNvSpPr txBox="1"/>
          <p:nvPr/>
        </p:nvSpPr>
        <p:spPr>
          <a:xfrm>
            <a:off x="1949289" y="4223455"/>
            <a:ext cx="663257" cy="369332"/>
          </a:xfrm>
          <a:prstGeom prst="rect">
            <a:avLst/>
          </a:prstGeom>
          <a:noFill/>
        </p:spPr>
        <p:txBody>
          <a:bodyPr wrap="square" rtlCol="0">
            <a:spAutoFit/>
          </a:bodyPr>
          <a:lstStyle/>
          <a:p>
            <a:pPr algn="ctr"/>
            <a:r>
              <a:rPr lang="en-GB" b="1" dirty="0"/>
              <a:t>P1</a:t>
            </a:r>
          </a:p>
        </p:txBody>
      </p:sp>
      <p:sp>
        <p:nvSpPr>
          <p:cNvPr id="44" name="TextBox 43">
            <a:extLst>
              <a:ext uri="{FF2B5EF4-FFF2-40B4-BE49-F238E27FC236}">
                <a16:creationId xmlns:a16="http://schemas.microsoft.com/office/drawing/2014/main" id="{7E3B6909-0873-4B95-BF91-B16D1EBE97F5}"/>
              </a:ext>
            </a:extLst>
          </p:cNvPr>
          <p:cNvSpPr txBox="1"/>
          <p:nvPr/>
        </p:nvSpPr>
        <p:spPr>
          <a:xfrm>
            <a:off x="5171440" y="4223455"/>
            <a:ext cx="924560" cy="369332"/>
          </a:xfrm>
          <a:prstGeom prst="rect">
            <a:avLst/>
          </a:prstGeom>
          <a:noFill/>
        </p:spPr>
        <p:txBody>
          <a:bodyPr wrap="square" rtlCol="0">
            <a:spAutoFit/>
          </a:bodyPr>
          <a:lstStyle/>
          <a:p>
            <a:pPr algn="ctr"/>
            <a:r>
              <a:rPr lang="en-GB" b="1" dirty="0"/>
              <a:t>C1</a:t>
            </a:r>
          </a:p>
        </p:txBody>
      </p:sp>
      <p:sp>
        <p:nvSpPr>
          <p:cNvPr id="46" name="TextBox 45">
            <a:extLst>
              <a:ext uri="{FF2B5EF4-FFF2-40B4-BE49-F238E27FC236}">
                <a16:creationId xmlns:a16="http://schemas.microsoft.com/office/drawing/2014/main" id="{67A6F826-07AA-4FE3-A75F-8B408A39DDCC}"/>
              </a:ext>
            </a:extLst>
          </p:cNvPr>
          <p:cNvSpPr txBox="1"/>
          <p:nvPr/>
        </p:nvSpPr>
        <p:spPr>
          <a:xfrm>
            <a:off x="8117840" y="4223455"/>
            <a:ext cx="497840" cy="369332"/>
          </a:xfrm>
          <a:prstGeom prst="rect">
            <a:avLst/>
          </a:prstGeom>
          <a:noFill/>
        </p:spPr>
        <p:txBody>
          <a:bodyPr wrap="square" rtlCol="0">
            <a:spAutoFit/>
          </a:bodyPr>
          <a:lstStyle/>
          <a:p>
            <a:pPr algn="ctr"/>
            <a:r>
              <a:rPr lang="en-GB" b="1" dirty="0"/>
              <a:t>C2</a:t>
            </a:r>
          </a:p>
        </p:txBody>
      </p:sp>
      <p:sp>
        <p:nvSpPr>
          <p:cNvPr id="47" name="TextBox 46">
            <a:extLst>
              <a:ext uri="{FF2B5EF4-FFF2-40B4-BE49-F238E27FC236}">
                <a16:creationId xmlns:a16="http://schemas.microsoft.com/office/drawing/2014/main" id="{90806AD2-C37E-4DFA-9F75-C520461DD568}"/>
              </a:ext>
            </a:extLst>
          </p:cNvPr>
          <p:cNvSpPr txBox="1"/>
          <p:nvPr/>
        </p:nvSpPr>
        <p:spPr>
          <a:xfrm>
            <a:off x="10450988" y="4128728"/>
            <a:ext cx="497840" cy="369332"/>
          </a:xfrm>
          <a:prstGeom prst="rect">
            <a:avLst/>
          </a:prstGeom>
          <a:noFill/>
        </p:spPr>
        <p:txBody>
          <a:bodyPr wrap="square" rtlCol="0">
            <a:spAutoFit/>
          </a:bodyPr>
          <a:lstStyle/>
          <a:p>
            <a:r>
              <a:rPr lang="en-GB" dirty="0"/>
              <a:t>P2</a:t>
            </a:r>
          </a:p>
        </p:txBody>
      </p:sp>
      <p:sp>
        <p:nvSpPr>
          <p:cNvPr id="48" name="TextBox 47">
            <a:extLst>
              <a:ext uri="{FF2B5EF4-FFF2-40B4-BE49-F238E27FC236}">
                <a16:creationId xmlns:a16="http://schemas.microsoft.com/office/drawing/2014/main" id="{9A9AB9D4-5D8D-405B-B2CB-F782C4538B31}"/>
              </a:ext>
            </a:extLst>
          </p:cNvPr>
          <p:cNvSpPr txBox="1"/>
          <p:nvPr/>
        </p:nvSpPr>
        <p:spPr>
          <a:xfrm>
            <a:off x="3454002" y="2662663"/>
            <a:ext cx="614692" cy="369332"/>
          </a:xfrm>
          <a:prstGeom prst="rect">
            <a:avLst/>
          </a:prstGeom>
          <a:noFill/>
        </p:spPr>
        <p:txBody>
          <a:bodyPr wrap="square" rtlCol="0">
            <a:spAutoFit/>
          </a:bodyPr>
          <a:lstStyle/>
          <a:p>
            <a:r>
              <a:rPr lang="en-GB" b="1" dirty="0">
                <a:solidFill>
                  <a:srgbClr val="C00000"/>
                </a:solidFill>
              </a:rPr>
              <a:t>35%</a:t>
            </a:r>
          </a:p>
        </p:txBody>
      </p:sp>
      <p:sp>
        <p:nvSpPr>
          <p:cNvPr id="49" name="TextBox 48">
            <a:extLst>
              <a:ext uri="{FF2B5EF4-FFF2-40B4-BE49-F238E27FC236}">
                <a16:creationId xmlns:a16="http://schemas.microsoft.com/office/drawing/2014/main" id="{A90D8DE5-9534-420B-9349-322EB6F77D65}"/>
              </a:ext>
            </a:extLst>
          </p:cNvPr>
          <p:cNvSpPr txBox="1"/>
          <p:nvPr/>
        </p:nvSpPr>
        <p:spPr>
          <a:xfrm>
            <a:off x="6867653" y="2793992"/>
            <a:ext cx="757042" cy="369332"/>
          </a:xfrm>
          <a:prstGeom prst="rect">
            <a:avLst/>
          </a:prstGeom>
          <a:noFill/>
        </p:spPr>
        <p:txBody>
          <a:bodyPr wrap="square" rtlCol="0">
            <a:spAutoFit/>
          </a:bodyPr>
          <a:lstStyle/>
          <a:p>
            <a:r>
              <a:rPr lang="en-GB" b="1" dirty="0">
                <a:solidFill>
                  <a:srgbClr val="C00000"/>
                </a:solidFill>
              </a:rPr>
              <a:t>65%</a:t>
            </a:r>
          </a:p>
        </p:txBody>
      </p:sp>
      <p:sp>
        <p:nvSpPr>
          <p:cNvPr id="50" name="TextBox 49">
            <a:extLst>
              <a:ext uri="{FF2B5EF4-FFF2-40B4-BE49-F238E27FC236}">
                <a16:creationId xmlns:a16="http://schemas.microsoft.com/office/drawing/2014/main" id="{DD132B64-7600-4E28-B4C4-72E705939903}"/>
              </a:ext>
            </a:extLst>
          </p:cNvPr>
          <p:cNvSpPr txBox="1"/>
          <p:nvPr/>
        </p:nvSpPr>
        <p:spPr>
          <a:xfrm>
            <a:off x="9119316" y="2835383"/>
            <a:ext cx="999838" cy="369332"/>
          </a:xfrm>
          <a:prstGeom prst="rect">
            <a:avLst/>
          </a:prstGeom>
          <a:noFill/>
        </p:spPr>
        <p:txBody>
          <a:bodyPr wrap="square" rtlCol="0">
            <a:spAutoFit/>
          </a:bodyPr>
          <a:lstStyle/>
          <a:p>
            <a:pPr algn="ctr"/>
            <a:r>
              <a:rPr lang="en-GB" b="1" dirty="0">
                <a:solidFill>
                  <a:srgbClr val="C00000"/>
                </a:solidFill>
              </a:rPr>
              <a:t>100%</a:t>
            </a:r>
          </a:p>
        </p:txBody>
      </p:sp>
      <p:sp>
        <p:nvSpPr>
          <p:cNvPr id="52" name="TextBox 51">
            <a:extLst>
              <a:ext uri="{FF2B5EF4-FFF2-40B4-BE49-F238E27FC236}">
                <a16:creationId xmlns:a16="http://schemas.microsoft.com/office/drawing/2014/main" id="{879CDB43-252D-48FE-AFF3-28BEA3C506EF}"/>
              </a:ext>
            </a:extLst>
          </p:cNvPr>
          <p:cNvSpPr txBox="1"/>
          <p:nvPr/>
        </p:nvSpPr>
        <p:spPr>
          <a:xfrm>
            <a:off x="914400" y="4755626"/>
            <a:ext cx="10800080" cy="1877437"/>
          </a:xfrm>
          <a:prstGeom prst="rect">
            <a:avLst/>
          </a:prstGeom>
          <a:noFill/>
        </p:spPr>
        <p:txBody>
          <a:bodyPr wrap="square" rtlCol="0">
            <a:spAutoFit/>
          </a:bodyPr>
          <a:lstStyle/>
          <a:p>
            <a:pPr algn="ctr"/>
            <a:endParaRPr lang="en-GB" b="1" dirty="0">
              <a:solidFill>
                <a:srgbClr val="C00000"/>
              </a:solidFill>
            </a:endParaRPr>
          </a:p>
          <a:p>
            <a:pPr algn="ctr"/>
            <a:r>
              <a:rPr lang="en-GB" sz="2000" dirty="0"/>
              <a:t>This diagram shows a more simplified version of direct and indirect ownership, but  in reality there could be multiple layers of indirect ownership exercised through indirect shareholdings. To be able to accurately verify and calculate the actual ownership, it is essential that firms obtain data and information from multiple sources. We will look at more complex example the course exercises.</a:t>
            </a:r>
          </a:p>
          <a:p>
            <a:pPr algn="ctr"/>
            <a:endParaRPr lang="en-GB" dirty="0"/>
          </a:p>
        </p:txBody>
      </p:sp>
    </p:spTree>
    <p:extLst>
      <p:ext uri="{BB962C8B-B14F-4D97-AF65-F5344CB8AC3E}">
        <p14:creationId xmlns:p14="http://schemas.microsoft.com/office/powerpoint/2010/main" val="646934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22A0D-9905-4B32-A09C-3FA34553DA12}"/>
              </a:ext>
            </a:extLst>
          </p:cNvPr>
          <p:cNvSpPr>
            <a:spLocks noGrp="1"/>
          </p:cNvSpPr>
          <p:nvPr>
            <p:ph type="title"/>
          </p:nvPr>
        </p:nvSpPr>
        <p:spPr/>
        <p:txBody>
          <a:bodyPr/>
          <a:lstStyle/>
          <a:p>
            <a:r>
              <a:rPr lang="en-GB" cap="none" dirty="0"/>
              <a:t>Disclaimer</a:t>
            </a:r>
          </a:p>
        </p:txBody>
      </p:sp>
      <p:sp>
        <p:nvSpPr>
          <p:cNvPr id="3" name="Content Placeholder 2">
            <a:extLst>
              <a:ext uri="{FF2B5EF4-FFF2-40B4-BE49-F238E27FC236}">
                <a16:creationId xmlns:a16="http://schemas.microsoft.com/office/drawing/2014/main" id="{F6249589-9000-44BC-87C1-EE3093A49B8D}"/>
              </a:ext>
            </a:extLst>
          </p:cNvPr>
          <p:cNvSpPr>
            <a:spLocks noGrp="1"/>
          </p:cNvSpPr>
          <p:nvPr>
            <p:ph sz="quarter" idx="13"/>
          </p:nvPr>
        </p:nvSpPr>
        <p:spPr>
          <a:xfrm>
            <a:off x="2425148" y="2367092"/>
            <a:ext cx="6771861" cy="3424107"/>
          </a:xfrm>
        </p:spPr>
        <p:txBody>
          <a:bodyPr>
            <a:normAutofit fontScale="92500" lnSpcReduction="20000"/>
          </a:bodyPr>
          <a:lstStyle/>
          <a:p>
            <a:pPr marL="0" indent="0">
              <a:buNone/>
            </a:pPr>
            <a:r>
              <a:rPr lang="en-GB" cap="none" dirty="0"/>
              <a:t>The small print:</a:t>
            </a:r>
          </a:p>
          <a:p>
            <a:pPr marL="0" indent="0" algn="ctr">
              <a:buNone/>
            </a:pPr>
            <a:r>
              <a:rPr lang="en-GB" cap="none" dirty="0"/>
              <a:t>Whilst every effort has been made to ensure accuracy regarding the content of these slides/notes,</a:t>
            </a:r>
            <a:r>
              <a:rPr lang="en-GB" cap="none" dirty="0">
                <a:solidFill>
                  <a:srgbClr val="FF0000"/>
                </a:solidFill>
              </a:rPr>
              <a:t> </a:t>
            </a:r>
            <a:r>
              <a:rPr lang="en-GB" cap="none" dirty="0"/>
              <a:t>Opsel cannot be held responsible in anyway for consequences arising from the information given.</a:t>
            </a:r>
          </a:p>
          <a:p>
            <a:pPr marL="0" indent="0" algn="ctr">
              <a:buNone/>
            </a:pPr>
            <a:r>
              <a:rPr lang="en-GB" cap="none" dirty="0"/>
              <a:t>No decision should be taken on the basis of information included in slides/notes without reference to specialist advice.</a:t>
            </a:r>
          </a:p>
          <a:p>
            <a:pPr marL="0" indent="0" algn="r">
              <a:buNone/>
            </a:pPr>
            <a:r>
              <a:rPr lang="en-GB" cap="none" dirty="0"/>
              <a:t>                       Nana O Mantey</a:t>
            </a:r>
            <a:endParaRPr lang="en-GB" cap="none" dirty="0">
              <a:solidFill>
                <a:srgbClr val="FF0000"/>
              </a:solidFill>
            </a:endParaRPr>
          </a:p>
        </p:txBody>
      </p:sp>
      <p:sp>
        <p:nvSpPr>
          <p:cNvPr id="4" name="Rectangle 3">
            <a:extLst>
              <a:ext uri="{FF2B5EF4-FFF2-40B4-BE49-F238E27FC236}">
                <a16:creationId xmlns:a16="http://schemas.microsoft.com/office/drawing/2014/main" id="{F9F8041D-CBD6-41F8-813C-13FB5134C257}"/>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Tree>
    <p:extLst>
      <p:ext uri="{BB962C8B-B14F-4D97-AF65-F5344CB8AC3E}">
        <p14:creationId xmlns:p14="http://schemas.microsoft.com/office/powerpoint/2010/main" val="15252042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4BCC3-8638-47D4-B20A-F14583DE4A3B}"/>
              </a:ext>
            </a:extLst>
          </p:cNvPr>
          <p:cNvSpPr>
            <a:spLocks noGrp="1"/>
          </p:cNvSpPr>
          <p:nvPr>
            <p:ph type="title"/>
          </p:nvPr>
        </p:nvSpPr>
        <p:spPr>
          <a:xfrm>
            <a:off x="999632" y="271124"/>
            <a:ext cx="10364451" cy="751558"/>
          </a:xfrm>
          <a:ln>
            <a:solidFill>
              <a:srgbClr val="F97E03"/>
            </a:solidFill>
          </a:ln>
        </p:spPr>
        <p:txBody>
          <a:bodyPr>
            <a:normAutofit fontScale="90000"/>
          </a:bodyPr>
          <a:lstStyle/>
          <a:p>
            <a:pPr algn="ctr"/>
            <a:br>
              <a:rPr lang="en-GB" sz="3200" dirty="0"/>
            </a:br>
            <a:r>
              <a:rPr lang="en-GB" sz="3200" b="1" dirty="0"/>
              <a:t>Adopting Risk-Based Approach to Beneficial Ownership</a:t>
            </a:r>
            <a:r>
              <a:rPr lang="en-GB" sz="3200" dirty="0"/>
              <a:t> </a:t>
            </a:r>
            <a:br>
              <a:rPr lang="en-GB" sz="3200" dirty="0"/>
            </a:br>
            <a:endParaRPr lang="en-GB" sz="3200" dirty="0"/>
          </a:p>
        </p:txBody>
      </p:sp>
      <p:sp>
        <p:nvSpPr>
          <p:cNvPr id="5" name="Rectangle 4">
            <a:extLst>
              <a:ext uri="{FF2B5EF4-FFF2-40B4-BE49-F238E27FC236}">
                <a16:creationId xmlns:a16="http://schemas.microsoft.com/office/drawing/2014/main" id="{824DD7A5-0F0C-4E3E-BBF4-3BD62E2A8785}"/>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
        <p:nvSpPr>
          <p:cNvPr id="4" name="TextBox 3">
            <a:extLst>
              <a:ext uri="{FF2B5EF4-FFF2-40B4-BE49-F238E27FC236}">
                <a16:creationId xmlns:a16="http://schemas.microsoft.com/office/drawing/2014/main" id="{D3F09700-26E2-4DB5-A6BE-DFFEBF0388F7}"/>
              </a:ext>
            </a:extLst>
          </p:cNvPr>
          <p:cNvSpPr txBox="1"/>
          <p:nvPr/>
        </p:nvSpPr>
        <p:spPr>
          <a:xfrm>
            <a:off x="923925" y="1362076"/>
            <a:ext cx="10544175" cy="4339650"/>
          </a:xfrm>
          <a:prstGeom prst="rect">
            <a:avLst/>
          </a:prstGeom>
          <a:noFill/>
        </p:spPr>
        <p:txBody>
          <a:bodyPr wrap="square" rtlCol="0">
            <a:spAutoFit/>
          </a:bodyPr>
          <a:lstStyle/>
          <a:p>
            <a:pPr marL="285750" indent="-285750">
              <a:buFont typeface="Wingdings" panose="05000000000000000000" pitchFamily="2" charset="2"/>
              <a:buChar char="§"/>
            </a:pPr>
            <a:r>
              <a:rPr lang="en-GB" sz="2000" dirty="0"/>
              <a:t>To allocate resources efficiently and focus more resources on high risks areas firms are required to adopt a risk-based approach with standard thresholds for Beneficial ownership identification and verification. </a:t>
            </a:r>
          </a:p>
          <a:p>
            <a:pPr marL="285750" indent="-285750">
              <a:buFont typeface="Wingdings" panose="05000000000000000000" pitchFamily="2" charset="2"/>
              <a:buChar char="§"/>
            </a:pPr>
            <a:r>
              <a:rPr lang="en-GB" sz="2000" dirty="0"/>
              <a:t>Implying the amount and type of information obtained, and the extent to which this information is verified, must be increased where the risk associated with the business relationship is higher.</a:t>
            </a:r>
          </a:p>
          <a:p>
            <a:pPr marL="285750" indent="-285750">
              <a:buFont typeface="Wingdings" panose="05000000000000000000" pitchFamily="2" charset="2"/>
              <a:buChar char="§"/>
            </a:pPr>
            <a:r>
              <a:rPr lang="en-GB" sz="2000" dirty="0"/>
              <a:t>The general guidance on the % threshold of shares/voting rights 25, but individual firms often adopt differing thresholds to evidence varying measures in line with the risk-based approach. </a:t>
            </a:r>
          </a:p>
          <a:p>
            <a:pPr marL="285750" indent="-285750">
              <a:buFont typeface="Wingdings" panose="05000000000000000000" pitchFamily="2" charset="2"/>
              <a:buChar char="§"/>
            </a:pPr>
            <a:r>
              <a:rPr lang="en-GB" sz="2000" dirty="0"/>
              <a:t>For the UK industry best practices, it is often varied as follows;</a:t>
            </a:r>
          </a:p>
          <a:p>
            <a:endParaRPr lang="en-GB" sz="2000" dirty="0"/>
          </a:p>
          <a:p>
            <a:r>
              <a:rPr lang="en-GB" sz="2000" dirty="0"/>
              <a:t>	High-Risk – 5% and below threshold of holding shares/voting rights</a:t>
            </a:r>
          </a:p>
          <a:p>
            <a:r>
              <a:rPr lang="en-GB" sz="2000" dirty="0"/>
              <a:t>	Medium Risk – 10% or more threshold of holding shares/voting rights</a:t>
            </a:r>
          </a:p>
          <a:p>
            <a:r>
              <a:rPr lang="en-GB" sz="2000" dirty="0"/>
              <a:t>	Low Risk Category – 25% or more threshold of holding shares/voting rights</a:t>
            </a:r>
          </a:p>
          <a:p>
            <a:pPr marL="285750" indent="-285750">
              <a:buFont typeface="Arial" panose="020B0604020202020204" pitchFamily="34" charset="0"/>
              <a:buChar char="•"/>
            </a:pPr>
            <a:endParaRPr lang="en-GB" dirty="0"/>
          </a:p>
          <a:p>
            <a:endParaRPr lang="en-GB" dirty="0"/>
          </a:p>
        </p:txBody>
      </p:sp>
    </p:spTree>
    <p:extLst>
      <p:ext uri="{BB962C8B-B14F-4D97-AF65-F5344CB8AC3E}">
        <p14:creationId xmlns:p14="http://schemas.microsoft.com/office/powerpoint/2010/main" val="40305068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4BCC3-8638-47D4-B20A-F14583DE4A3B}"/>
              </a:ext>
            </a:extLst>
          </p:cNvPr>
          <p:cNvSpPr>
            <a:spLocks noGrp="1"/>
          </p:cNvSpPr>
          <p:nvPr>
            <p:ph type="title"/>
          </p:nvPr>
        </p:nvSpPr>
        <p:spPr>
          <a:xfrm>
            <a:off x="999632" y="271124"/>
            <a:ext cx="10364451" cy="751558"/>
          </a:xfrm>
          <a:ln>
            <a:solidFill>
              <a:srgbClr val="F97E03"/>
            </a:solidFill>
          </a:ln>
        </p:spPr>
        <p:txBody>
          <a:bodyPr>
            <a:normAutofit fontScale="90000"/>
          </a:bodyPr>
          <a:lstStyle/>
          <a:p>
            <a:pPr algn="ctr"/>
            <a:br>
              <a:rPr lang="en-GB" sz="3200" dirty="0"/>
            </a:br>
            <a:r>
              <a:rPr lang="en-GB" sz="3200" dirty="0"/>
              <a:t>Other Third Party Due Diligence</a:t>
            </a:r>
          </a:p>
        </p:txBody>
      </p:sp>
      <p:sp>
        <p:nvSpPr>
          <p:cNvPr id="5" name="Rectangle 4">
            <a:extLst>
              <a:ext uri="{FF2B5EF4-FFF2-40B4-BE49-F238E27FC236}">
                <a16:creationId xmlns:a16="http://schemas.microsoft.com/office/drawing/2014/main" id="{824DD7A5-0F0C-4E3E-BBF4-3BD62E2A8785}"/>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
        <p:nvSpPr>
          <p:cNvPr id="4" name="TextBox 3">
            <a:extLst>
              <a:ext uri="{FF2B5EF4-FFF2-40B4-BE49-F238E27FC236}">
                <a16:creationId xmlns:a16="http://schemas.microsoft.com/office/drawing/2014/main" id="{D3F09700-26E2-4DB5-A6BE-DFFEBF0388F7}"/>
              </a:ext>
            </a:extLst>
          </p:cNvPr>
          <p:cNvSpPr txBox="1"/>
          <p:nvPr/>
        </p:nvSpPr>
        <p:spPr>
          <a:xfrm>
            <a:off x="1103649" y="1581150"/>
            <a:ext cx="10364451" cy="646331"/>
          </a:xfrm>
          <a:prstGeom prst="rect">
            <a:avLst/>
          </a:prstGeom>
          <a:noFill/>
        </p:spPr>
        <p:txBody>
          <a:bodyPr wrap="square" rtlCol="0">
            <a:spAutoFit/>
          </a:bodyPr>
          <a:lstStyle/>
          <a:p>
            <a:pPr marL="285750" indent="-285750">
              <a:buFont typeface="Wingdings" panose="05000000000000000000" pitchFamily="2" charset="2"/>
              <a:buChar char="§"/>
            </a:pPr>
            <a:r>
              <a:rPr lang="en-GB" dirty="0"/>
              <a:t>According the SFO, in almost all of the major corruption cases we’ve investigated, </a:t>
            </a:r>
            <a:r>
              <a:rPr lang="en-GB" b="1" dirty="0"/>
              <a:t>anonymous companies </a:t>
            </a:r>
            <a:r>
              <a:rPr lang="en-GB" dirty="0"/>
              <a:t>have been at their heart.</a:t>
            </a:r>
          </a:p>
        </p:txBody>
      </p:sp>
    </p:spTree>
    <p:extLst>
      <p:ext uri="{BB962C8B-B14F-4D97-AF65-F5344CB8AC3E}">
        <p14:creationId xmlns:p14="http://schemas.microsoft.com/office/powerpoint/2010/main" val="40977119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4BCC3-8638-47D4-B20A-F14583DE4A3B}"/>
              </a:ext>
            </a:extLst>
          </p:cNvPr>
          <p:cNvSpPr>
            <a:spLocks noGrp="1"/>
          </p:cNvSpPr>
          <p:nvPr>
            <p:ph type="title"/>
          </p:nvPr>
        </p:nvSpPr>
        <p:spPr>
          <a:xfrm>
            <a:off x="2381249" y="271124"/>
            <a:ext cx="6934201" cy="751558"/>
          </a:xfrm>
          <a:ln>
            <a:solidFill>
              <a:srgbClr val="F97E03"/>
            </a:solidFill>
          </a:ln>
        </p:spPr>
        <p:txBody>
          <a:bodyPr>
            <a:normAutofit fontScale="90000"/>
          </a:bodyPr>
          <a:lstStyle/>
          <a:p>
            <a:pPr algn="ctr"/>
            <a:br>
              <a:rPr lang="en-GB" sz="3200" dirty="0"/>
            </a:br>
            <a:r>
              <a:rPr lang="en-GB" sz="3200" dirty="0"/>
              <a:t>Beneficial Ownership Searches</a:t>
            </a:r>
            <a:br>
              <a:rPr lang="en-GB" sz="3200" dirty="0"/>
            </a:br>
            <a:endParaRPr lang="en-GB" sz="3200" dirty="0"/>
          </a:p>
        </p:txBody>
      </p:sp>
      <p:sp>
        <p:nvSpPr>
          <p:cNvPr id="5" name="Rectangle 4">
            <a:extLst>
              <a:ext uri="{FF2B5EF4-FFF2-40B4-BE49-F238E27FC236}">
                <a16:creationId xmlns:a16="http://schemas.microsoft.com/office/drawing/2014/main" id="{824DD7A5-0F0C-4E3E-BBF4-3BD62E2A8785}"/>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
        <p:nvSpPr>
          <p:cNvPr id="4" name="TextBox 3">
            <a:extLst>
              <a:ext uri="{FF2B5EF4-FFF2-40B4-BE49-F238E27FC236}">
                <a16:creationId xmlns:a16="http://schemas.microsoft.com/office/drawing/2014/main" id="{D3F09700-26E2-4DB5-A6BE-DFFEBF0388F7}"/>
              </a:ext>
            </a:extLst>
          </p:cNvPr>
          <p:cNvSpPr txBox="1"/>
          <p:nvPr/>
        </p:nvSpPr>
        <p:spPr>
          <a:xfrm>
            <a:off x="923925" y="1362076"/>
            <a:ext cx="10544175" cy="800219"/>
          </a:xfrm>
          <a:prstGeom prst="rect">
            <a:avLst/>
          </a:prstGeom>
          <a:noFill/>
        </p:spPr>
        <p:txBody>
          <a:bodyPr wrap="square" rtlCol="0">
            <a:spAutoFit/>
          </a:bodyPr>
          <a:lstStyle/>
          <a:p>
            <a:endParaRPr lang="en-GB" sz="2200" dirty="0"/>
          </a:p>
          <a:p>
            <a:endParaRPr lang="en-GB" sz="2400" dirty="0"/>
          </a:p>
        </p:txBody>
      </p:sp>
      <p:sp>
        <p:nvSpPr>
          <p:cNvPr id="3" name="TextBox 2">
            <a:extLst>
              <a:ext uri="{FF2B5EF4-FFF2-40B4-BE49-F238E27FC236}">
                <a16:creationId xmlns:a16="http://schemas.microsoft.com/office/drawing/2014/main" id="{A653FD21-18AD-4B33-A5F5-35A3B02C3D18}"/>
              </a:ext>
            </a:extLst>
          </p:cNvPr>
          <p:cNvSpPr txBox="1"/>
          <p:nvPr/>
        </p:nvSpPr>
        <p:spPr>
          <a:xfrm>
            <a:off x="1724025" y="1200150"/>
            <a:ext cx="3724275" cy="400110"/>
          </a:xfrm>
          <a:prstGeom prst="rect">
            <a:avLst/>
          </a:prstGeom>
          <a:noFill/>
        </p:spPr>
        <p:txBody>
          <a:bodyPr wrap="square" rtlCol="0">
            <a:spAutoFit/>
          </a:bodyPr>
          <a:lstStyle/>
          <a:p>
            <a:r>
              <a:rPr lang="en-GB" sz="2000" b="1" dirty="0">
                <a:solidFill>
                  <a:srgbClr val="C00000"/>
                </a:solidFill>
              </a:rPr>
              <a:t>Where to look for Clues</a:t>
            </a:r>
          </a:p>
        </p:txBody>
      </p:sp>
      <p:sp>
        <p:nvSpPr>
          <p:cNvPr id="6" name="TextBox 5">
            <a:extLst>
              <a:ext uri="{FF2B5EF4-FFF2-40B4-BE49-F238E27FC236}">
                <a16:creationId xmlns:a16="http://schemas.microsoft.com/office/drawing/2014/main" id="{438A9960-5C5F-4A0A-8B90-3FC3AE1BD170}"/>
              </a:ext>
            </a:extLst>
          </p:cNvPr>
          <p:cNvSpPr txBox="1"/>
          <p:nvPr/>
        </p:nvSpPr>
        <p:spPr>
          <a:xfrm>
            <a:off x="1409700" y="1600261"/>
            <a:ext cx="8382000" cy="1477328"/>
          </a:xfrm>
          <a:prstGeom prst="rect">
            <a:avLst/>
          </a:prstGeom>
          <a:noFill/>
        </p:spPr>
        <p:txBody>
          <a:bodyPr wrap="square" rtlCol="0">
            <a:spAutoFit/>
          </a:bodyPr>
          <a:lstStyle/>
          <a:p>
            <a:pPr marL="285750" indent="-285750">
              <a:buFont typeface="Wingdings" panose="05000000000000000000" pitchFamily="2" charset="2"/>
              <a:buChar char="§"/>
            </a:pPr>
            <a:r>
              <a:rPr lang="en-GB" dirty="0"/>
              <a:t> Memorandum/articles of association, or bylaws of the accountholders </a:t>
            </a:r>
          </a:p>
          <a:p>
            <a:pPr marL="285750" indent="-285750">
              <a:buFont typeface="Wingdings" panose="05000000000000000000" pitchFamily="2" charset="2"/>
              <a:buChar char="§"/>
            </a:pPr>
            <a:r>
              <a:rPr lang="en-GB" dirty="0"/>
              <a:t>Reviewing credit reference/information bureau</a:t>
            </a:r>
          </a:p>
          <a:p>
            <a:pPr marL="285750" indent="-285750">
              <a:buFont typeface="Wingdings" panose="05000000000000000000" pitchFamily="2" charset="2"/>
              <a:buChar char="§"/>
            </a:pPr>
            <a:r>
              <a:rPr lang="en-GB" dirty="0"/>
              <a:t>Latest audited financial statements</a:t>
            </a:r>
          </a:p>
          <a:p>
            <a:pPr marL="285750" indent="-285750">
              <a:buFont typeface="Wingdings" panose="05000000000000000000" pitchFamily="2" charset="2"/>
              <a:buChar char="§"/>
            </a:pPr>
            <a:r>
              <a:rPr lang="en-GB" dirty="0"/>
              <a:t>Source of cash, “if any,” expected nature of transaction, turnovers, countries that the accountholder will receive/sent transfers from/to. </a:t>
            </a:r>
          </a:p>
        </p:txBody>
      </p:sp>
    </p:spTree>
    <p:extLst>
      <p:ext uri="{BB962C8B-B14F-4D97-AF65-F5344CB8AC3E}">
        <p14:creationId xmlns:p14="http://schemas.microsoft.com/office/powerpoint/2010/main" val="14196718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07AD5-4B08-4515-93A1-36D117A8B686}"/>
              </a:ext>
            </a:extLst>
          </p:cNvPr>
          <p:cNvSpPr>
            <a:spLocks noGrp="1"/>
          </p:cNvSpPr>
          <p:nvPr>
            <p:ph type="title"/>
          </p:nvPr>
        </p:nvSpPr>
        <p:spPr>
          <a:xfrm>
            <a:off x="913775" y="182882"/>
            <a:ext cx="10364451" cy="1089328"/>
          </a:xfrm>
        </p:spPr>
        <p:txBody>
          <a:bodyPr>
            <a:normAutofit/>
          </a:bodyPr>
          <a:lstStyle/>
          <a:p>
            <a:r>
              <a:rPr lang="en-GB" sz="3200" cap="none" dirty="0"/>
              <a:t>Regulation &amp; Guidance on KYC/CDD Review/Update</a:t>
            </a:r>
          </a:p>
        </p:txBody>
      </p:sp>
      <p:sp>
        <p:nvSpPr>
          <p:cNvPr id="3" name="Content Placeholder 2">
            <a:extLst>
              <a:ext uri="{FF2B5EF4-FFF2-40B4-BE49-F238E27FC236}">
                <a16:creationId xmlns:a16="http://schemas.microsoft.com/office/drawing/2014/main" id="{5CB183EB-B290-4491-B68A-719D9F746CA1}"/>
              </a:ext>
            </a:extLst>
          </p:cNvPr>
          <p:cNvSpPr>
            <a:spLocks noGrp="1"/>
          </p:cNvSpPr>
          <p:nvPr>
            <p:ph sz="quarter" idx="13"/>
          </p:nvPr>
        </p:nvSpPr>
        <p:spPr>
          <a:xfrm>
            <a:off x="913774" y="1159100"/>
            <a:ext cx="10363826" cy="5080384"/>
          </a:xfrm>
        </p:spPr>
        <p:txBody>
          <a:bodyPr>
            <a:normAutofit/>
          </a:bodyPr>
          <a:lstStyle/>
          <a:p>
            <a:pPr lvl="0">
              <a:buClr>
                <a:srgbClr val="F97E03"/>
              </a:buClr>
              <a:buFont typeface="Wingdings" panose="05000000000000000000" pitchFamily="2" charset="2"/>
              <a:buChar char="§"/>
            </a:pPr>
            <a:r>
              <a:rPr lang="en-GB" sz="2400" cap="none" dirty="0"/>
              <a:t>FATF International Standards on Combating ML/TF/Proliferation; The FATF Recommendations, updated June 2019;  Recommendation 10; Section G.</a:t>
            </a:r>
          </a:p>
          <a:p>
            <a:pPr lvl="0">
              <a:buClr>
                <a:srgbClr val="F97E03"/>
              </a:buClr>
              <a:buFont typeface="Wingdings" panose="05000000000000000000" pitchFamily="2" charset="2"/>
              <a:buChar char="§"/>
            </a:pPr>
            <a:r>
              <a:rPr lang="en-GB" sz="2400" cap="none" dirty="0"/>
              <a:t>JMLSG; Prevention of ML/CTF 2017; Revised Version; Chapter 5; Annex 4-III</a:t>
            </a:r>
          </a:p>
          <a:p>
            <a:pPr lvl="0">
              <a:buClr>
                <a:srgbClr val="F97E03"/>
              </a:buClr>
              <a:buFont typeface="Wingdings" panose="05000000000000000000" pitchFamily="2" charset="2"/>
              <a:buChar char="§"/>
            </a:pPr>
            <a:r>
              <a:rPr lang="en-GB" sz="2400" cap="none" dirty="0"/>
              <a:t>BCBS; Consultative Document; Customer Due Diligence  for Banks 2001; Part III; Section 20.</a:t>
            </a:r>
          </a:p>
          <a:p>
            <a:pPr lvl="0">
              <a:buClr>
                <a:srgbClr val="F97E03"/>
              </a:buClr>
              <a:buFont typeface="Wingdings" panose="05000000000000000000" pitchFamily="2" charset="2"/>
              <a:buChar char="§"/>
            </a:pPr>
            <a:r>
              <a:rPr lang="en-GB" sz="2400" cap="none" dirty="0"/>
              <a:t>Wolfsberg Corresponding Banking Principles 2014; Section 4.</a:t>
            </a:r>
          </a:p>
          <a:p>
            <a:pPr lvl="0">
              <a:buClr>
                <a:srgbClr val="F97E03"/>
              </a:buClr>
              <a:buFont typeface="Wingdings" panose="05000000000000000000" pitchFamily="2" charset="2"/>
              <a:buChar char="§"/>
            </a:pPr>
            <a:r>
              <a:rPr lang="en-GB" sz="2400" cap="none" dirty="0"/>
              <a:t>Bank of Ghana &amp; Financial Intelligence Centre; AML/CTF/P; Guideline for Banks &amp; Non-Bank Financial Institutions in Ghana; July 2018; Part A; Section 1.10.</a:t>
            </a:r>
          </a:p>
          <a:p>
            <a:pPr lvl="0">
              <a:buClr>
                <a:srgbClr val="F97E03"/>
              </a:buClr>
              <a:buFont typeface="Wingdings" panose="05000000000000000000" pitchFamily="2" charset="2"/>
              <a:buChar char="§"/>
            </a:pPr>
            <a:endParaRPr lang="en-GB" sz="1200" cap="none" dirty="0"/>
          </a:p>
          <a:p>
            <a:pPr marL="0" indent="0" algn="ctr">
              <a:lnSpc>
                <a:spcPct val="110000"/>
              </a:lnSpc>
              <a:spcBef>
                <a:spcPts val="0"/>
              </a:spcBef>
              <a:buNone/>
            </a:pPr>
            <a:r>
              <a:rPr lang="en-GB" b="1" cap="none" dirty="0"/>
              <a:t>These regulations and guidance are to be read in conjunction </a:t>
            </a:r>
          </a:p>
          <a:p>
            <a:pPr marL="0" indent="0" algn="ctr">
              <a:lnSpc>
                <a:spcPct val="110000"/>
              </a:lnSpc>
              <a:spcBef>
                <a:spcPts val="0"/>
              </a:spcBef>
              <a:buNone/>
            </a:pPr>
            <a:r>
              <a:rPr lang="en-GB" b="1" cap="none" dirty="0"/>
              <a:t>with the banks internal policies &amp; procedures.</a:t>
            </a:r>
          </a:p>
          <a:p>
            <a:pPr marL="0" lvl="0" indent="0">
              <a:buNone/>
            </a:pPr>
            <a:endParaRPr lang="en-GB" dirty="0"/>
          </a:p>
          <a:p>
            <a:pPr lvl="0"/>
            <a:endParaRPr lang="en-GB" dirty="0"/>
          </a:p>
          <a:p>
            <a:endParaRPr lang="en-GB" dirty="0"/>
          </a:p>
        </p:txBody>
      </p:sp>
      <p:sp>
        <p:nvSpPr>
          <p:cNvPr id="4" name="Rectangle 3">
            <a:extLst>
              <a:ext uri="{FF2B5EF4-FFF2-40B4-BE49-F238E27FC236}">
                <a16:creationId xmlns:a16="http://schemas.microsoft.com/office/drawing/2014/main" id="{89FE0C9D-DAA7-44A7-813E-1FCD7E06B790}"/>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Tree>
    <p:extLst>
      <p:ext uri="{BB962C8B-B14F-4D97-AF65-F5344CB8AC3E}">
        <p14:creationId xmlns:p14="http://schemas.microsoft.com/office/powerpoint/2010/main" val="5713024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4BCC3-8638-47D4-B20A-F14583DE4A3B}"/>
              </a:ext>
            </a:extLst>
          </p:cNvPr>
          <p:cNvSpPr>
            <a:spLocks noGrp="1"/>
          </p:cNvSpPr>
          <p:nvPr>
            <p:ph type="title"/>
          </p:nvPr>
        </p:nvSpPr>
        <p:spPr>
          <a:xfrm>
            <a:off x="999632" y="271124"/>
            <a:ext cx="10364451" cy="751558"/>
          </a:xfrm>
          <a:ln>
            <a:solidFill>
              <a:srgbClr val="F97E03"/>
            </a:solidFill>
          </a:ln>
        </p:spPr>
        <p:txBody>
          <a:bodyPr>
            <a:noAutofit/>
          </a:bodyPr>
          <a:lstStyle/>
          <a:p>
            <a:pPr lvl="0"/>
            <a:r>
              <a:rPr lang="en-GB" sz="2800" dirty="0"/>
              <a:t>Screening procedures</a:t>
            </a:r>
          </a:p>
        </p:txBody>
      </p:sp>
      <p:sp>
        <p:nvSpPr>
          <p:cNvPr id="5" name="Rectangle 4">
            <a:extLst>
              <a:ext uri="{FF2B5EF4-FFF2-40B4-BE49-F238E27FC236}">
                <a16:creationId xmlns:a16="http://schemas.microsoft.com/office/drawing/2014/main" id="{824DD7A5-0F0C-4E3E-BBF4-3BD62E2A8785}"/>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Tree>
    <p:extLst>
      <p:ext uri="{BB962C8B-B14F-4D97-AF65-F5344CB8AC3E}">
        <p14:creationId xmlns:p14="http://schemas.microsoft.com/office/powerpoint/2010/main" val="10379496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4BCC3-8638-47D4-B20A-F14583DE4A3B}"/>
              </a:ext>
            </a:extLst>
          </p:cNvPr>
          <p:cNvSpPr>
            <a:spLocks noGrp="1"/>
          </p:cNvSpPr>
          <p:nvPr>
            <p:ph type="title"/>
          </p:nvPr>
        </p:nvSpPr>
        <p:spPr>
          <a:xfrm>
            <a:off x="999632" y="271124"/>
            <a:ext cx="10364451" cy="751558"/>
          </a:xfrm>
          <a:ln>
            <a:solidFill>
              <a:srgbClr val="F97E03"/>
            </a:solidFill>
          </a:ln>
        </p:spPr>
        <p:txBody>
          <a:bodyPr>
            <a:noAutofit/>
          </a:bodyPr>
          <a:lstStyle/>
          <a:p>
            <a:pPr lvl="0"/>
            <a:r>
              <a:rPr lang="en-GB" sz="2800" dirty="0"/>
              <a:t>Applying risk-based approach to cdd</a:t>
            </a:r>
          </a:p>
        </p:txBody>
      </p:sp>
      <p:sp>
        <p:nvSpPr>
          <p:cNvPr id="5" name="Rectangle 4">
            <a:extLst>
              <a:ext uri="{FF2B5EF4-FFF2-40B4-BE49-F238E27FC236}">
                <a16:creationId xmlns:a16="http://schemas.microsoft.com/office/drawing/2014/main" id="{824DD7A5-0F0C-4E3E-BBF4-3BD62E2A8785}"/>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Tree>
    <p:extLst>
      <p:ext uri="{BB962C8B-B14F-4D97-AF65-F5344CB8AC3E}">
        <p14:creationId xmlns:p14="http://schemas.microsoft.com/office/powerpoint/2010/main" val="1937000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4BCC3-8638-47D4-B20A-F14583DE4A3B}"/>
              </a:ext>
            </a:extLst>
          </p:cNvPr>
          <p:cNvSpPr>
            <a:spLocks noGrp="1"/>
          </p:cNvSpPr>
          <p:nvPr>
            <p:ph type="title"/>
          </p:nvPr>
        </p:nvSpPr>
        <p:spPr>
          <a:xfrm>
            <a:off x="999632" y="271124"/>
            <a:ext cx="10364451" cy="751558"/>
          </a:xfrm>
          <a:ln>
            <a:solidFill>
              <a:srgbClr val="F97E03"/>
            </a:solidFill>
          </a:ln>
        </p:spPr>
        <p:txBody>
          <a:bodyPr>
            <a:noAutofit/>
          </a:bodyPr>
          <a:lstStyle/>
          <a:p>
            <a:pPr lvl="0"/>
            <a:r>
              <a:rPr lang="en-GB" sz="2800" dirty="0"/>
              <a:t>Enhanced due diligence</a:t>
            </a:r>
          </a:p>
        </p:txBody>
      </p:sp>
      <p:sp>
        <p:nvSpPr>
          <p:cNvPr id="5" name="Rectangle 4">
            <a:extLst>
              <a:ext uri="{FF2B5EF4-FFF2-40B4-BE49-F238E27FC236}">
                <a16:creationId xmlns:a16="http://schemas.microsoft.com/office/drawing/2014/main" id="{824DD7A5-0F0C-4E3E-BBF4-3BD62E2A8785}"/>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Tree>
    <p:extLst>
      <p:ext uri="{BB962C8B-B14F-4D97-AF65-F5344CB8AC3E}">
        <p14:creationId xmlns:p14="http://schemas.microsoft.com/office/powerpoint/2010/main" val="22493875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4BCC3-8638-47D4-B20A-F14583DE4A3B}"/>
              </a:ext>
            </a:extLst>
          </p:cNvPr>
          <p:cNvSpPr>
            <a:spLocks noGrp="1"/>
          </p:cNvSpPr>
          <p:nvPr>
            <p:ph type="title"/>
          </p:nvPr>
        </p:nvSpPr>
        <p:spPr>
          <a:xfrm>
            <a:off x="999632" y="271124"/>
            <a:ext cx="10364451" cy="751558"/>
          </a:xfrm>
          <a:ln>
            <a:solidFill>
              <a:srgbClr val="F97E03"/>
            </a:solidFill>
          </a:ln>
        </p:spPr>
        <p:txBody>
          <a:bodyPr>
            <a:noAutofit/>
          </a:bodyPr>
          <a:lstStyle/>
          <a:p>
            <a:br>
              <a:rPr lang="en-GB" dirty="0"/>
            </a:br>
            <a:r>
              <a:rPr lang="en-GB" sz="2800" dirty="0"/>
              <a:t>types of source wealth</a:t>
            </a:r>
          </a:p>
        </p:txBody>
      </p:sp>
      <p:sp>
        <p:nvSpPr>
          <p:cNvPr id="5" name="Rectangle 4">
            <a:extLst>
              <a:ext uri="{FF2B5EF4-FFF2-40B4-BE49-F238E27FC236}">
                <a16:creationId xmlns:a16="http://schemas.microsoft.com/office/drawing/2014/main" id="{824DD7A5-0F0C-4E3E-BBF4-3BD62E2A8785}"/>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Tree>
    <p:extLst>
      <p:ext uri="{BB962C8B-B14F-4D97-AF65-F5344CB8AC3E}">
        <p14:creationId xmlns:p14="http://schemas.microsoft.com/office/powerpoint/2010/main" val="16831220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4BCC3-8638-47D4-B20A-F14583DE4A3B}"/>
              </a:ext>
            </a:extLst>
          </p:cNvPr>
          <p:cNvSpPr>
            <a:spLocks noGrp="1"/>
          </p:cNvSpPr>
          <p:nvPr>
            <p:ph type="title"/>
          </p:nvPr>
        </p:nvSpPr>
        <p:spPr>
          <a:xfrm>
            <a:off x="999632" y="271124"/>
            <a:ext cx="10364451" cy="751558"/>
          </a:xfrm>
          <a:ln>
            <a:solidFill>
              <a:srgbClr val="F97E03"/>
            </a:solidFill>
          </a:ln>
        </p:spPr>
        <p:txBody>
          <a:bodyPr>
            <a:noAutofit/>
          </a:bodyPr>
          <a:lstStyle/>
          <a:p>
            <a:br>
              <a:rPr lang="en-GB" dirty="0"/>
            </a:br>
            <a:r>
              <a:rPr lang="en-GB" sz="2800" dirty="0"/>
              <a:t>examples of source of wealth – individuals/corporates</a:t>
            </a:r>
          </a:p>
        </p:txBody>
      </p:sp>
      <p:sp>
        <p:nvSpPr>
          <p:cNvPr id="5" name="Rectangle 4">
            <a:extLst>
              <a:ext uri="{FF2B5EF4-FFF2-40B4-BE49-F238E27FC236}">
                <a16:creationId xmlns:a16="http://schemas.microsoft.com/office/drawing/2014/main" id="{824DD7A5-0F0C-4E3E-BBF4-3BD62E2A8785}"/>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Tree>
    <p:extLst>
      <p:ext uri="{BB962C8B-B14F-4D97-AF65-F5344CB8AC3E}">
        <p14:creationId xmlns:p14="http://schemas.microsoft.com/office/powerpoint/2010/main" val="12412948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4BCC3-8638-47D4-B20A-F14583DE4A3B}"/>
              </a:ext>
            </a:extLst>
          </p:cNvPr>
          <p:cNvSpPr>
            <a:spLocks noGrp="1"/>
          </p:cNvSpPr>
          <p:nvPr>
            <p:ph type="title"/>
          </p:nvPr>
        </p:nvSpPr>
        <p:spPr>
          <a:xfrm>
            <a:off x="999632" y="271123"/>
            <a:ext cx="10430368" cy="1167151"/>
          </a:xfrm>
          <a:ln>
            <a:solidFill>
              <a:srgbClr val="F97E03"/>
            </a:solidFill>
          </a:ln>
        </p:spPr>
        <p:txBody>
          <a:bodyPr>
            <a:noAutofit/>
          </a:bodyPr>
          <a:lstStyle/>
          <a:p>
            <a:br>
              <a:rPr lang="en-GB" dirty="0"/>
            </a:br>
            <a:r>
              <a:rPr lang="en-GB" sz="2800" dirty="0"/>
              <a:t>identification/verification </a:t>
            </a:r>
            <a:br>
              <a:rPr lang="en-GB" sz="2800" dirty="0"/>
            </a:br>
            <a:r>
              <a:rPr lang="en-GB" sz="2800" dirty="0"/>
              <a:t> of significant persons/ control issues</a:t>
            </a:r>
          </a:p>
        </p:txBody>
      </p:sp>
      <p:sp>
        <p:nvSpPr>
          <p:cNvPr id="5" name="Rectangle 4">
            <a:extLst>
              <a:ext uri="{FF2B5EF4-FFF2-40B4-BE49-F238E27FC236}">
                <a16:creationId xmlns:a16="http://schemas.microsoft.com/office/drawing/2014/main" id="{824DD7A5-0F0C-4E3E-BBF4-3BD62E2A8785}"/>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Tree>
    <p:extLst>
      <p:ext uri="{BB962C8B-B14F-4D97-AF65-F5344CB8AC3E}">
        <p14:creationId xmlns:p14="http://schemas.microsoft.com/office/powerpoint/2010/main" val="1317415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66121"/>
          </a:xfrm>
          <a:prstGeom prst="rect">
            <a:avLst/>
          </a:prstGeom>
        </p:spPr>
      </p:pic>
      <p:sp>
        <p:nvSpPr>
          <p:cNvPr id="3" name="Footer Placeholder 2">
            <a:extLst>
              <a:ext uri="{FF2B5EF4-FFF2-40B4-BE49-F238E27FC236}">
                <a16:creationId xmlns:a16="http://schemas.microsoft.com/office/drawing/2014/main" id="{16C96020-5BC4-48CF-A107-794909BC6B13}"/>
              </a:ext>
            </a:extLst>
          </p:cNvPr>
          <p:cNvSpPr>
            <a:spLocks noGrp="1"/>
          </p:cNvSpPr>
          <p:nvPr>
            <p:ph type="ftr" sz="quarter" idx="11"/>
          </p:nvPr>
        </p:nvSpPr>
        <p:spPr>
          <a:xfrm>
            <a:off x="4424364" y="5981700"/>
            <a:ext cx="3919537" cy="876300"/>
          </a:xfrm>
        </p:spPr>
        <p:txBody>
          <a:bodyPr/>
          <a:lstStyle/>
          <a:p>
            <a:r>
              <a:rPr lang="en-US" dirty="0">
                <a:solidFill>
                  <a:prstClr val="black">
                    <a:tint val="75000"/>
                  </a:prstClr>
                </a:solidFill>
                <a:latin typeface="Calibri" panose="020F0502020204030204"/>
              </a:rPr>
              <a:t>            </a:t>
            </a:r>
            <a:r>
              <a:rPr lang="en-US" b="1" dirty="0">
                <a:solidFill>
                  <a:prstClr val="black">
                    <a:tint val="75000"/>
                  </a:prstClr>
                </a:solidFill>
                <a:latin typeface="Calibri" panose="020F0502020204030204"/>
              </a:rPr>
              <a:t> Nana Mante, Lead Consultant                                     Tel +44 7950377849,                                                                  Email: nana.mante@opselcompliance.com</a:t>
            </a:r>
          </a:p>
        </p:txBody>
      </p:sp>
      <p:sp>
        <p:nvSpPr>
          <p:cNvPr id="5" name="TextBox 4">
            <a:extLst>
              <a:ext uri="{FF2B5EF4-FFF2-40B4-BE49-F238E27FC236}">
                <a16:creationId xmlns:a16="http://schemas.microsoft.com/office/drawing/2014/main" id="{104F7CEF-5323-4DFB-9CFC-982C18755EC4}"/>
              </a:ext>
            </a:extLst>
          </p:cNvPr>
          <p:cNvSpPr txBox="1"/>
          <p:nvPr/>
        </p:nvSpPr>
        <p:spPr>
          <a:xfrm>
            <a:off x="733425" y="190501"/>
            <a:ext cx="10563225" cy="5293757"/>
          </a:xfrm>
          <a:prstGeom prst="rect">
            <a:avLst/>
          </a:prstGeom>
          <a:noFill/>
        </p:spPr>
        <p:txBody>
          <a:bodyPr wrap="square" rtlCol="0">
            <a:spAutoFit/>
          </a:bodyPr>
          <a:lstStyle/>
          <a:p>
            <a:pPr lvl="0" algn="ctr">
              <a:defRPr/>
            </a:pPr>
            <a:r>
              <a:rPr lang="en-GB" sz="3600" b="1" dirty="0">
                <a:latin typeface="Tw Cen MT" panose="020B0602020104020603" pitchFamily="34" charset="0"/>
              </a:rPr>
              <a:t>Conducting Effective CDD &amp; EDD</a:t>
            </a:r>
          </a:p>
          <a:p>
            <a:pPr lvl="0">
              <a:defRPr/>
            </a:pPr>
            <a:endParaRPr lang="en-GB" sz="3600" b="1" dirty="0">
              <a:solidFill>
                <a:prstClr val="black"/>
              </a:solidFill>
              <a:latin typeface="Tw Cen MT" panose="020B0602020104020603" pitchFamily="34" charset="0"/>
            </a:endParaRPr>
          </a:p>
          <a:p>
            <a:pPr lvl="0">
              <a:defRPr/>
            </a:pPr>
            <a:r>
              <a:rPr lang="en-GB" sz="2800" b="1" dirty="0">
                <a:solidFill>
                  <a:prstClr val="black"/>
                </a:solidFill>
                <a:latin typeface="Tw Cen MT" panose="020B0602020104020603"/>
              </a:rPr>
              <a:t>Topics</a:t>
            </a:r>
          </a:p>
          <a:p>
            <a:pPr lvl="0">
              <a:defRPr/>
            </a:pPr>
            <a:endParaRPr lang="en-GB" sz="2800" b="1" dirty="0">
              <a:solidFill>
                <a:prstClr val="black"/>
              </a:solidFill>
              <a:latin typeface="Tw Cen MT" panose="020B0602020104020603"/>
            </a:endParaRPr>
          </a:p>
          <a:p>
            <a:pPr marL="342900" lvl="0" indent="-342900">
              <a:buFont typeface="Wingdings" panose="05000000000000000000" pitchFamily="2" charset="2"/>
              <a:buChar char="§"/>
              <a:defRPr/>
            </a:pPr>
            <a:r>
              <a:rPr lang="en-GB" sz="2400" dirty="0">
                <a:solidFill>
                  <a:prstClr val="black"/>
                </a:solidFill>
                <a:latin typeface="Tw Cen MT" panose="020B0602020104020603"/>
              </a:rPr>
              <a:t>Regulatory Landscape &amp; Importance of CDD information. </a:t>
            </a:r>
          </a:p>
          <a:p>
            <a:pPr marL="342900" lvl="0" indent="-342900">
              <a:buFont typeface="Wingdings" panose="05000000000000000000" pitchFamily="2" charset="2"/>
              <a:buChar char="§"/>
              <a:defRPr/>
            </a:pPr>
            <a:r>
              <a:rPr lang="en-GB" sz="2400" dirty="0">
                <a:solidFill>
                  <a:prstClr val="black"/>
                </a:solidFill>
                <a:latin typeface="Tw Cen MT" panose="020B0602020104020603"/>
              </a:rPr>
              <a:t>Laws, Legislation &amp; Regulations allied to CDD.</a:t>
            </a:r>
          </a:p>
          <a:p>
            <a:pPr marL="342900" lvl="0" indent="-342900">
              <a:buFont typeface="Wingdings" panose="05000000000000000000" pitchFamily="2" charset="2"/>
              <a:buChar char="§"/>
              <a:defRPr/>
            </a:pPr>
            <a:r>
              <a:rPr lang="en-GB" sz="2400" dirty="0">
                <a:solidFill>
                  <a:prstClr val="black"/>
                </a:solidFill>
                <a:latin typeface="Tw Cen MT" panose="020B0602020104020603"/>
              </a:rPr>
              <a:t>Global, Regional &amp; National Regulatory bodies &amp; Influencers, </a:t>
            </a:r>
          </a:p>
          <a:p>
            <a:pPr marL="342900" lvl="0" indent="-342900">
              <a:buFont typeface="Wingdings" panose="05000000000000000000" pitchFamily="2" charset="2"/>
              <a:buChar char="§"/>
              <a:defRPr/>
            </a:pPr>
            <a:r>
              <a:rPr lang="en-GB" sz="2400" dirty="0">
                <a:solidFill>
                  <a:prstClr val="black"/>
                </a:solidFill>
                <a:latin typeface="Tw Cen MT" panose="020B0602020104020603"/>
              </a:rPr>
              <a:t>Conducting Customer Due Diligence – KYC. </a:t>
            </a:r>
          </a:p>
          <a:p>
            <a:pPr marL="342900" lvl="0" indent="-342900">
              <a:buFont typeface="Wingdings" panose="05000000000000000000" pitchFamily="2" charset="2"/>
              <a:buChar char="§"/>
              <a:defRPr/>
            </a:pPr>
            <a:r>
              <a:rPr lang="en-GB" sz="2400" dirty="0">
                <a:solidFill>
                  <a:prstClr val="black"/>
                </a:solidFill>
                <a:latin typeface="Tw Cen MT" panose="020B0602020104020603"/>
              </a:rPr>
              <a:t>Conducting Enhanced Due Diligence (Scenario PEPs).  </a:t>
            </a:r>
          </a:p>
          <a:p>
            <a:pPr marL="342900" lvl="0" indent="-342900">
              <a:buFont typeface="Wingdings" panose="05000000000000000000" pitchFamily="2" charset="2"/>
              <a:buChar char="§"/>
              <a:defRPr/>
            </a:pPr>
            <a:r>
              <a:rPr lang="en-GB" sz="2400" dirty="0">
                <a:solidFill>
                  <a:prstClr val="black"/>
                </a:solidFill>
                <a:latin typeface="Tw Cen MT" panose="020B0602020104020603"/>
              </a:rPr>
              <a:t>Establishing Source of funds &amp; Source of wealth.</a:t>
            </a:r>
          </a:p>
          <a:p>
            <a:pPr marL="342900" lvl="0" indent="-342900">
              <a:buFont typeface="Wingdings" panose="05000000000000000000" pitchFamily="2" charset="2"/>
              <a:buChar char="§"/>
              <a:defRPr/>
            </a:pPr>
            <a:r>
              <a:rPr lang="en-GB" sz="2400" dirty="0">
                <a:solidFill>
                  <a:prstClr val="black"/>
                </a:solidFill>
                <a:latin typeface="Tw Cen MT" panose="020B0602020104020603"/>
              </a:rPr>
              <a:t>Identifying &amp; Understanding Real Owners (Ultimate Beneficiaries Owners).</a:t>
            </a:r>
          </a:p>
          <a:p>
            <a:pPr marL="342900" lvl="0" indent="-342900">
              <a:buFont typeface="Wingdings" panose="05000000000000000000" pitchFamily="2" charset="2"/>
              <a:buChar char="§"/>
              <a:defRPr/>
            </a:pPr>
            <a:endParaRPr lang="en-GB" sz="2400" dirty="0">
              <a:solidFill>
                <a:prstClr val="black"/>
              </a:solidFill>
              <a:latin typeface="Tw Cen MT" panose="020B0602020104020603"/>
            </a:endParaRPr>
          </a:p>
          <a:p>
            <a:endParaRPr lang="en-GB" dirty="0"/>
          </a:p>
        </p:txBody>
      </p:sp>
    </p:spTree>
    <p:extLst>
      <p:ext uri="{BB962C8B-B14F-4D97-AF65-F5344CB8AC3E}">
        <p14:creationId xmlns:p14="http://schemas.microsoft.com/office/powerpoint/2010/main" val="51136242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4BCC3-8638-47D4-B20A-F14583DE4A3B}"/>
              </a:ext>
            </a:extLst>
          </p:cNvPr>
          <p:cNvSpPr>
            <a:spLocks noGrp="1"/>
          </p:cNvSpPr>
          <p:nvPr>
            <p:ph type="title"/>
          </p:nvPr>
        </p:nvSpPr>
        <p:spPr>
          <a:xfrm>
            <a:off x="999632" y="271123"/>
            <a:ext cx="10430368" cy="1167151"/>
          </a:xfrm>
          <a:ln>
            <a:solidFill>
              <a:srgbClr val="F97E03"/>
            </a:solidFill>
          </a:ln>
        </p:spPr>
        <p:txBody>
          <a:bodyPr>
            <a:noAutofit/>
          </a:bodyPr>
          <a:lstStyle/>
          <a:p>
            <a:br>
              <a:rPr lang="en-GB" dirty="0"/>
            </a:br>
            <a:r>
              <a:rPr lang="en-GB" sz="2800" dirty="0"/>
              <a:t>analysing &amp; Organising customer information in a meaningful way</a:t>
            </a:r>
          </a:p>
        </p:txBody>
      </p:sp>
      <p:sp>
        <p:nvSpPr>
          <p:cNvPr id="5" name="Rectangle 4">
            <a:extLst>
              <a:ext uri="{FF2B5EF4-FFF2-40B4-BE49-F238E27FC236}">
                <a16:creationId xmlns:a16="http://schemas.microsoft.com/office/drawing/2014/main" id="{824DD7A5-0F0C-4E3E-BBF4-3BD62E2A8785}"/>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Tree>
    <p:extLst>
      <p:ext uri="{BB962C8B-B14F-4D97-AF65-F5344CB8AC3E}">
        <p14:creationId xmlns:p14="http://schemas.microsoft.com/office/powerpoint/2010/main" val="25495678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4BCC3-8638-47D4-B20A-F14583DE4A3B}"/>
              </a:ext>
            </a:extLst>
          </p:cNvPr>
          <p:cNvSpPr>
            <a:spLocks noGrp="1"/>
          </p:cNvSpPr>
          <p:nvPr>
            <p:ph type="title"/>
          </p:nvPr>
        </p:nvSpPr>
        <p:spPr>
          <a:xfrm>
            <a:off x="999632" y="271123"/>
            <a:ext cx="10430368" cy="1167151"/>
          </a:xfrm>
          <a:ln>
            <a:solidFill>
              <a:srgbClr val="F97E03"/>
            </a:solidFill>
          </a:ln>
        </p:spPr>
        <p:txBody>
          <a:bodyPr>
            <a:noAutofit/>
          </a:bodyPr>
          <a:lstStyle/>
          <a:p>
            <a:br>
              <a:rPr lang="en-GB" dirty="0"/>
            </a:br>
            <a:r>
              <a:rPr lang="en-GB" sz="2800" dirty="0"/>
              <a:t>Essential elements of kyc standards</a:t>
            </a:r>
          </a:p>
        </p:txBody>
      </p:sp>
      <p:sp>
        <p:nvSpPr>
          <p:cNvPr id="5" name="Rectangle 4">
            <a:extLst>
              <a:ext uri="{FF2B5EF4-FFF2-40B4-BE49-F238E27FC236}">
                <a16:creationId xmlns:a16="http://schemas.microsoft.com/office/drawing/2014/main" id="{824DD7A5-0F0C-4E3E-BBF4-3BD62E2A8785}"/>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Tree>
    <p:extLst>
      <p:ext uri="{BB962C8B-B14F-4D97-AF65-F5344CB8AC3E}">
        <p14:creationId xmlns:p14="http://schemas.microsoft.com/office/powerpoint/2010/main" val="108985123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4BCC3-8638-47D4-B20A-F14583DE4A3B}"/>
              </a:ext>
            </a:extLst>
          </p:cNvPr>
          <p:cNvSpPr>
            <a:spLocks noGrp="1"/>
          </p:cNvSpPr>
          <p:nvPr>
            <p:ph type="title"/>
          </p:nvPr>
        </p:nvSpPr>
        <p:spPr>
          <a:xfrm>
            <a:off x="999632" y="271123"/>
            <a:ext cx="10430368" cy="1167151"/>
          </a:xfrm>
          <a:ln>
            <a:solidFill>
              <a:srgbClr val="F97E03"/>
            </a:solidFill>
          </a:ln>
        </p:spPr>
        <p:txBody>
          <a:bodyPr>
            <a:noAutofit/>
          </a:bodyPr>
          <a:lstStyle/>
          <a:p>
            <a:br>
              <a:rPr lang="en-GB" dirty="0"/>
            </a:br>
            <a:r>
              <a:rPr lang="en-GB" sz="2800" dirty="0"/>
              <a:t>designing kyc framework </a:t>
            </a:r>
          </a:p>
        </p:txBody>
      </p:sp>
      <p:sp>
        <p:nvSpPr>
          <p:cNvPr id="5" name="Rectangle 4">
            <a:extLst>
              <a:ext uri="{FF2B5EF4-FFF2-40B4-BE49-F238E27FC236}">
                <a16:creationId xmlns:a16="http://schemas.microsoft.com/office/drawing/2014/main" id="{824DD7A5-0F0C-4E3E-BBF4-3BD62E2A8785}"/>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Tree>
    <p:extLst>
      <p:ext uri="{BB962C8B-B14F-4D97-AF65-F5344CB8AC3E}">
        <p14:creationId xmlns:p14="http://schemas.microsoft.com/office/powerpoint/2010/main" val="12279520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4BCC3-8638-47D4-B20A-F14583DE4A3B}"/>
              </a:ext>
            </a:extLst>
          </p:cNvPr>
          <p:cNvSpPr>
            <a:spLocks noGrp="1"/>
          </p:cNvSpPr>
          <p:nvPr>
            <p:ph type="title"/>
          </p:nvPr>
        </p:nvSpPr>
        <p:spPr>
          <a:xfrm>
            <a:off x="999632" y="271123"/>
            <a:ext cx="10430368" cy="1167151"/>
          </a:xfrm>
          <a:ln>
            <a:solidFill>
              <a:srgbClr val="F97E03"/>
            </a:solidFill>
          </a:ln>
        </p:spPr>
        <p:txBody>
          <a:bodyPr>
            <a:noAutofit/>
          </a:bodyPr>
          <a:lstStyle/>
          <a:p>
            <a:br>
              <a:rPr lang="en-GB" dirty="0"/>
            </a:br>
            <a:r>
              <a:rPr lang="en-GB" sz="2800" dirty="0"/>
              <a:t>implementing and managing the total kyc </a:t>
            </a:r>
          </a:p>
        </p:txBody>
      </p:sp>
      <p:sp>
        <p:nvSpPr>
          <p:cNvPr id="5" name="Rectangle 4">
            <a:extLst>
              <a:ext uri="{FF2B5EF4-FFF2-40B4-BE49-F238E27FC236}">
                <a16:creationId xmlns:a16="http://schemas.microsoft.com/office/drawing/2014/main" id="{824DD7A5-0F0C-4E3E-BBF4-3BD62E2A8785}"/>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Tree>
    <p:extLst>
      <p:ext uri="{BB962C8B-B14F-4D97-AF65-F5344CB8AC3E}">
        <p14:creationId xmlns:p14="http://schemas.microsoft.com/office/powerpoint/2010/main" val="24356646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4BCC3-8638-47D4-B20A-F14583DE4A3B}"/>
              </a:ext>
            </a:extLst>
          </p:cNvPr>
          <p:cNvSpPr>
            <a:spLocks noGrp="1"/>
          </p:cNvSpPr>
          <p:nvPr>
            <p:ph type="title"/>
          </p:nvPr>
        </p:nvSpPr>
        <p:spPr>
          <a:xfrm>
            <a:off x="999632" y="271123"/>
            <a:ext cx="10430368" cy="1167151"/>
          </a:xfrm>
          <a:ln>
            <a:solidFill>
              <a:srgbClr val="F97E03"/>
            </a:solidFill>
          </a:ln>
        </p:spPr>
        <p:txBody>
          <a:bodyPr>
            <a:noAutofit/>
          </a:bodyPr>
          <a:lstStyle/>
          <a:p>
            <a:br>
              <a:rPr lang="en-GB" dirty="0"/>
            </a:br>
            <a:r>
              <a:rPr lang="en-GB" sz="2800" dirty="0"/>
              <a:t>Industry guidance on CDD best practice </a:t>
            </a:r>
          </a:p>
        </p:txBody>
      </p:sp>
      <p:sp>
        <p:nvSpPr>
          <p:cNvPr id="5" name="Rectangle 4">
            <a:extLst>
              <a:ext uri="{FF2B5EF4-FFF2-40B4-BE49-F238E27FC236}">
                <a16:creationId xmlns:a16="http://schemas.microsoft.com/office/drawing/2014/main" id="{824DD7A5-0F0C-4E3E-BBF4-3BD62E2A8785}"/>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
        <p:nvSpPr>
          <p:cNvPr id="3" name="TextBox 2">
            <a:extLst>
              <a:ext uri="{FF2B5EF4-FFF2-40B4-BE49-F238E27FC236}">
                <a16:creationId xmlns:a16="http://schemas.microsoft.com/office/drawing/2014/main" id="{BBC25FF9-C647-4E81-A522-1FEAAB5F795E}"/>
              </a:ext>
            </a:extLst>
          </p:cNvPr>
          <p:cNvSpPr txBox="1"/>
          <p:nvPr/>
        </p:nvSpPr>
        <p:spPr>
          <a:xfrm>
            <a:off x="609599" y="1685925"/>
            <a:ext cx="10601325" cy="4401205"/>
          </a:xfrm>
          <a:prstGeom prst="rect">
            <a:avLst/>
          </a:prstGeom>
          <a:noFill/>
        </p:spPr>
        <p:txBody>
          <a:bodyPr wrap="square" rtlCol="0">
            <a:spAutoFit/>
          </a:bodyPr>
          <a:lstStyle/>
          <a:p>
            <a:pPr marL="285750" indent="-285750">
              <a:buFont typeface="Arial" panose="020B0604020202020204" pitchFamily="34" charset="0"/>
              <a:buChar char="•"/>
            </a:pPr>
            <a:r>
              <a:rPr lang="en-GB" sz="2000" dirty="0"/>
              <a:t>include a risk assessment for the client and for the matter </a:t>
            </a:r>
          </a:p>
          <a:p>
            <a:pPr marL="285750" indent="-285750">
              <a:buFont typeface="Arial" panose="020B0604020202020204" pitchFamily="34" charset="0"/>
              <a:buChar char="•"/>
            </a:pPr>
            <a:r>
              <a:rPr lang="en-GB" sz="2000" dirty="0"/>
              <a:t>record the reasons for your risk assessment </a:t>
            </a:r>
          </a:p>
          <a:p>
            <a:pPr marL="285750" indent="-285750">
              <a:buFont typeface="Arial" panose="020B0604020202020204" pitchFamily="34" charset="0"/>
              <a:buChar char="•"/>
            </a:pPr>
            <a:r>
              <a:rPr lang="en-GB" sz="2000" dirty="0"/>
              <a:t>list what identity information and documentation you’ll require from the client and relevant parties. Record details of beneficial owners (BO) and verification of BO if appropriate, for example, if the client/matter are high risk </a:t>
            </a:r>
          </a:p>
          <a:p>
            <a:pPr marL="285750" indent="-285750">
              <a:buFont typeface="Arial" panose="020B0604020202020204" pitchFamily="34" charset="0"/>
              <a:buChar char="•"/>
            </a:pPr>
            <a:r>
              <a:rPr lang="en-GB" sz="2000" dirty="0"/>
              <a:t>record source of funds and supporting documentation – this includes documentation relating to third party payers if appropriate </a:t>
            </a:r>
          </a:p>
          <a:p>
            <a:pPr marL="285750" indent="-285750">
              <a:buFont typeface="Arial" panose="020B0604020202020204" pitchFamily="34" charset="0"/>
              <a:buChar char="•"/>
            </a:pPr>
            <a:r>
              <a:rPr lang="en-GB" sz="2000" dirty="0"/>
              <a:t>where necessary, obtain confirmation that the individual is authorised to instruct you on behalf of the client in accordance with Regulation 28 of the MLR 2017. Taking a risk-based approach, it should not be necessary to verify the individual’s identity unless they claim to act on behalf of the client, such as an individual from outside the client organisation, an agent or an intermediary </a:t>
            </a:r>
          </a:p>
          <a:p>
            <a:pPr marL="285750" indent="-285750">
              <a:buFont typeface="Arial" panose="020B0604020202020204" pitchFamily="34" charset="0"/>
              <a:buChar char="•"/>
            </a:pPr>
            <a:r>
              <a:rPr lang="en-GB" sz="2000" dirty="0"/>
              <a:t>consider whether the level of ongoing monitoring should be standard or high </a:t>
            </a:r>
          </a:p>
          <a:p>
            <a:pPr marL="285750" indent="-285750">
              <a:buFont typeface="Arial" panose="020B0604020202020204" pitchFamily="34" charset="0"/>
              <a:buChar char="•"/>
            </a:pPr>
            <a:r>
              <a:rPr lang="en-GB" sz="2000" dirty="0"/>
              <a:t>record the client’s PEP status </a:t>
            </a:r>
          </a:p>
          <a:p>
            <a:pPr marL="285750" indent="-285750">
              <a:buFont typeface="Arial" panose="020B0604020202020204" pitchFamily="34" charset="0"/>
              <a:buChar char="•"/>
            </a:pPr>
            <a:r>
              <a:rPr lang="en-GB" sz="2000" dirty="0"/>
              <a:t>record the sanctions check </a:t>
            </a:r>
          </a:p>
        </p:txBody>
      </p:sp>
    </p:spTree>
    <p:extLst>
      <p:ext uri="{BB962C8B-B14F-4D97-AF65-F5344CB8AC3E}">
        <p14:creationId xmlns:p14="http://schemas.microsoft.com/office/powerpoint/2010/main" val="42935276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BA824-5A69-40D8-BDA5-BAB0A22B82D9}"/>
              </a:ext>
            </a:extLst>
          </p:cNvPr>
          <p:cNvSpPr>
            <a:spLocks noGrp="1"/>
          </p:cNvSpPr>
          <p:nvPr>
            <p:ph type="title"/>
          </p:nvPr>
        </p:nvSpPr>
        <p:spPr>
          <a:xfrm>
            <a:off x="913774" y="361413"/>
            <a:ext cx="10364451" cy="1596177"/>
          </a:xfrm>
        </p:spPr>
        <p:txBody>
          <a:bodyPr>
            <a:normAutofit/>
          </a:bodyPr>
          <a:lstStyle/>
          <a:p>
            <a:r>
              <a:rPr lang="en-GB" cap="none" dirty="0"/>
              <a:t>Why the Heightened Expectations?</a:t>
            </a:r>
          </a:p>
        </p:txBody>
      </p:sp>
      <p:sp>
        <p:nvSpPr>
          <p:cNvPr id="3" name="Content Placeholder 2">
            <a:extLst>
              <a:ext uri="{FF2B5EF4-FFF2-40B4-BE49-F238E27FC236}">
                <a16:creationId xmlns:a16="http://schemas.microsoft.com/office/drawing/2014/main" id="{0C4FA271-220A-486B-8B2E-BC1ADB568E8E}"/>
              </a:ext>
            </a:extLst>
          </p:cNvPr>
          <p:cNvSpPr>
            <a:spLocks noGrp="1"/>
          </p:cNvSpPr>
          <p:nvPr>
            <p:ph sz="quarter" idx="13"/>
          </p:nvPr>
        </p:nvSpPr>
        <p:spPr>
          <a:xfrm>
            <a:off x="913774" y="1751527"/>
            <a:ext cx="10363826" cy="4039673"/>
          </a:xfrm>
        </p:spPr>
        <p:txBody>
          <a:bodyPr>
            <a:normAutofit/>
          </a:bodyPr>
          <a:lstStyle/>
          <a:p>
            <a:pPr>
              <a:buClr>
                <a:srgbClr val="F97E03"/>
              </a:buClr>
              <a:buFont typeface="Wingdings" panose="05000000000000000000" pitchFamily="2" charset="2"/>
              <a:buChar char="§"/>
            </a:pPr>
            <a:r>
              <a:rPr lang="en-GB" sz="2400" cap="none" dirty="0"/>
              <a:t>More sophisticated Money Laundering Techniques</a:t>
            </a:r>
          </a:p>
          <a:p>
            <a:pPr>
              <a:buClr>
                <a:srgbClr val="F97E03"/>
              </a:buClr>
              <a:buFont typeface="Wingdings" panose="05000000000000000000" pitchFamily="2" charset="2"/>
              <a:buChar char="§"/>
            </a:pPr>
            <a:r>
              <a:rPr lang="en-GB" sz="2400" cap="none" dirty="0"/>
              <a:t>New Global Currencies</a:t>
            </a:r>
          </a:p>
          <a:p>
            <a:pPr>
              <a:buClr>
                <a:srgbClr val="F97E03"/>
              </a:buClr>
              <a:buFont typeface="Wingdings" panose="05000000000000000000" pitchFamily="2" charset="2"/>
              <a:buChar char="§"/>
            </a:pPr>
            <a:r>
              <a:rPr lang="en-GB" sz="2400" cap="none" dirty="0"/>
              <a:t>Continued Terrorist Activities</a:t>
            </a:r>
          </a:p>
          <a:p>
            <a:pPr>
              <a:buClr>
                <a:srgbClr val="F97E03"/>
              </a:buClr>
              <a:buFont typeface="Wingdings" panose="05000000000000000000" pitchFamily="2" charset="2"/>
              <a:buChar char="§"/>
            </a:pPr>
            <a:r>
              <a:rPr lang="en-GB" sz="2400" cap="none" dirty="0"/>
              <a:t>Major Fraud Schemes &amp; Increasing Cyber Threats</a:t>
            </a:r>
          </a:p>
          <a:p>
            <a:pPr>
              <a:buClr>
                <a:srgbClr val="F97E03"/>
              </a:buClr>
              <a:buFont typeface="Wingdings" panose="05000000000000000000" pitchFamily="2" charset="2"/>
              <a:buChar char="§"/>
            </a:pPr>
            <a:r>
              <a:rPr lang="en-GB" sz="2400" cap="none" dirty="0"/>
              <a:t>Products with Speed of Funds Movements &amp; Anonymity</a:t>
            </a:r>
          </a:p>
          <a:p>
            <a:pPr>
              <a:buClr>
                <a:srgbClr val="F97E03"/>
              </a:buClr>
              <a:buFont typeface="Wingdings" panose="05000000000000000000" pitchFamily="2" charset="2"/>
              <a:buChar char="§"/>
            </a:pPr>
            <a:r>
              <a:rPr lang="en-GB" sz="2400" cap="none" dirty="0"/>
              <a:t>All these factors have made KYC/CDD an even more daunting &amp; critical task for Financial Crime Prevention Experts.</a:t>
            </a:r>
          </a:p>
        </p:txBody>
      </p:sp>
      <p:pic>
        <p:nvPicPr>
          <p:cNvPr id="4" name="Picture 3">
            <a:extLst>
              <a:ext uri="{FF2B5EF4-FFF2-40B4-BE49-F238E27FC236}">
                <a16:creationId xmlns:a16="http://schemas.microsoft.com/office/drawing/2014/main" id="{5A242BAF-0D51-4C9F-A046-DBA2C8FFB1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5155" y="324451"/>
            <a:ext cx="1792403" cy="924844"/>
          </a:xfrm>
          <a:prstGeom prst="rect">
            <a:avLst/>
          </a:prstGeom>
        </p:spPr>
      </p:pic>
      <p:sp>
        <p:nvSpPr>
          <p:cNvPr id="5" name="Rectangle 4">
            <a:extLst>
              <a:ext uri="{FF2B5EF4-FFF2-40B4-BE49-F238E27FC236}">
                <a16:creationId xmlns:a16="http://schemas.microsoft.com/office/drawing/2014/main" id="{4B711B28-B5EC-4CB5-B20B-6153A101B593}"/>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pic>
        <p:nvPicPr>
          <p:cNvPr id="8" name="Picture 7" descr="A close up of a sign&#10;&#10;Description automatically generated">
            <a:extLst>
              <a:ext uri="{FF2B5EF4-FFF2-40B4-BE49-F238E27FC236}">
                <a16:creationId xmlns:a16="http://schemas.microsoft.com/office/drawing/2014/main" id="{67BE50D4-F204-44BA-AFDE-B1B062C8D4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3875" y="1957590"/>
            <a:ext cx="3200399" cy="1833360"/>
          </a:xfrm>
          <a:prstGeom prst="rect">
            <a:avLst/>
          </a:prstGeom>
        </p:spPr>
      </p:pic>
    </p:spTree>
    <p:extLst>
      <p:ext uri="{BB962C8B-B14F-4D97-AF65-F5344CB8AC3E}">
        <p14:creationId xmlns:p14="http://schemas.microsoft.com/office/powerpoint/2010/main" val="352618015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4BCC3-8638-47D4-B20A-F14583DE4A3B}"/>
              </a:ext>
            </a:extLst>
          </p:cNvPr>
          <p:cNvSpPr>
            <a:spLocks noGrp="1"/>
          </p:cNvSpPr>
          <p:nvPr>
            <p:ph type="title"/>
          </p:nvPr>
        </p:nvSpPr>
        <p:spPr>
          <a:xfrm>
            <a:off x="999632" y="271124"/>
            <a:ext cx="10364451" cy="751558"/>
          </a:xfrm>
          <a:ln>
            <a:solidFill>
              <a:srgbClr val="F97E03"/>
            </a:solidFill>
          </a:ln>
        </p:spPr>
        <p:txBody>
          <a:bodyPr>
            <a:normAutofit/>
          </a:bodyPr>
          <a:lstStyle/>
          <a:p>
            <a:r>
              <a:rPr lang="en-GB" sz="3200" cap="none" dirty="0"/>
              <a:t>Ongoing Customer Due Diligence (OCDD) Process</a:t>
            </a:r>
          </a:p>
        </p:txBody>
      </p:sp>
      <p:sp>
        <p:nvSpPr>
          <p:cNvPr id="5" name="Rectangle 4">
            <a:extLst>
              <a:ext uri="{FF2B5EF4-FFF2-40B4-BE49-F238E27FC236}">
                <a16:creationId xmlns:a16="http://schemas.microsoft.com/office/drawing/2014/main" id="{824DD7A5-0F0C-4E3E-BBF4-3BD62E2A8785}"/>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Tree>
    <p:extLst>
      <p:ext uri="{BB962C8B-B14F-4D97-AF65-F5344CB8AC3E}">
        <p14:creationId xmlns:p14="http://schemas.microsoft.com/office/powerpoint/2010/main" val="374589095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8BAA1-7C37-4AB9-ACD9-59983B73C14D}"/>
              </a:ext>
            </a:extLst>
          </p:cNvPr>
          <p:cNvSpPr>
            <a:spLocks noGrp="1"/>
          </p:cNvSpPr>
          <p:nvPr>
            <p:ph type="title"/>
          </p:nvPr>
        </p:nvSpPr>
        <p:spPr/>
        <p:txBody>
          <a:bodyPr/>
          <a:lstStyle/>
          <a:p>
            <a:r>
              <a:rPr lang="en-GB" cap="none" dirty="0"/>
              <a:t>The Ongoing KYC/CDD Review Requirement </a:t>
            </a:r>
            <a:br>
              <a:rPr lang="en-GB" sz="3100" cap="none" dirty="0"/>
            </a:br>
            <a:endParaRPr lang="en-GB" dirty="0"/>
          </a:p>
        </p:txBody>
      </p:sp>
      <p:sp>
        <p:nvSpPr>
          <p:cNvPr id="3" name="Content Placeholder 2">
            <a:extLst>
              <a:ext uri="{FF2B5EF4-FFF2-40B4-BE49-F238E27FC236}">
                <a16:creationId xmlns:a16="http://schemas.microsoft.com/office/drawing/2014/main" id="{3EA2D620-447A-4A4F-8401-9D17CE65C3CB}"/>
              </a:ext>
            </a:extLst>
          </p:cNvPr>
          <p:cNvSpPr>
            <a:spLocks noGrp="1"/>
          </p:cNvSpPr>
          <p:nvPr>
            <p:ph sz="quarter" idx="13"/>
          </p:nvPr>
        </p:nvSpPr>
        <p:spPr/>
        <p:txBody>
          <a:bodyPr>
            <a:normAutofit fontScale="92500" lnSpcReduction="20000"/>
          </a:bodyPr>
          <a:lstStyle/>
          <a:p>
            <a:pPr marL="0" indent="0">
              <a:buClr>
                <a:srgbClr val="F97E03"/>
              </a:buClr>
              <a:buNone/>
            </a:pPr>
            <a:r>
              <a:rPr lang="en-GB" b="1" cap="none" dirty="0">
                <a:solidFill>
                  <a:schemeClr val="accent5">
                    <a:lumMod val="75000"/>
                  </a:schemeClr>
                </a:solidFill>
              </a:rPr>
              <a:t>Under the UK 4</a:t>
            </a:r>
            <a:r>
              <a:rPr lang="en-GB" b="1" cap="none" baseline="30000" dirty="0">
                <a:solidFill>
                  <a:schemeClr val="accent5">
                    <a:lumMod val="75000"/>
                  </a:schemeClr>
                </a:solidFill>
              </a:rPr>
              <a:t>th</a:t>
            </a:r>
            <a:r>
              <a:rPr lang="en-GB" b="1" cap="none" dirty="0">
                <a:solidFill>
                  <a:schemeClr val="accent5">
                    <a:lumMod val="75000"/>
                  </a:schemeClr>
                </a:solidFill>
              </a:rPr>
              <a:t> MLD 2017 Regulation 28; (11b) Customer Due Diligence measures</a:t>
            </a:r>
          </a:p>
          <a:p>
            <a:pPr>
              <a:buClr>
                <a:srgbClr val="F97E03"/>
              </a:buClr>
              <a:buFont typeface="Wingdings" panose="05000000000000000000" pitchFamily="2" charset="2"/>
              <a:buChar char="§"/>
            </a:pPr>
            <a:r>
              <a:rPr lang="en-GB" cap="none" dirty="0"/>
              <a:t>‘Firms must conduct ongoing monitoring of the business relationship with customers including keeping CDD information up to date’.</a:t>
            </a:r>
          </a:p>
          <a:p>
            <a:pPr marL="0" indent="0">
              <a:buClr>
                <a:srgbClr val="F97E03"/>
              </a:buClr>
              <a:buNone/>
            </a:pPr>
            <a:endParaRPr lang="en-GB" cap="none" dirty="0"/>
          </a:p>
          <a:p>
            <a:pPr marL="0" indent="0">
              <a:buClr>
                <a:srgbClr val="F97E03"/>
              </a:buClr>
              <a:buNone/>
            </a:pPr>
            <a:r>
              <a:rPr lang="en-GB" b="1" cap="none" dirty="0">
                <a:solidFill>
                  <a:schemeClr val="accent5">
                    <a:lumMod val="75000"/>
                  </a:schemeClr>
                </a:solidFill>
              </a:rPr>
              <a:t>Bank of Ghana (BOG) AML Act 874, section 23 ; number 4  (Act 749 as amended); </a:t>
            </a:r>
          </a:p>
          <a:p>
            <a:pPr>
              <a:buClr>
                <a:srgbClr val="F97E03"/>
              </a:buClr>
              <a:buFont typeface="Wingdings" panose="05000000000000000000" pitchFamily="2" charset="2"/>
              <a:buChar char="§"/>
            </a:pPr>
            <a:r>
              <a:rPr lang="en-GB" b="1" cap="none" dirty="0">
                <a:solidFill>
                  <a:schemeClr val="accent5">
                    <a:lumMod val="75000"/>
                  </a:schemeClr>
                </a:solidFill>
              </a:rPr>
              <a:t>‘</a:t>
            </a:r>
            <a:r>
              <a:rPr lang="en-GB" b="1" cap="none" dirty="0"/>
              <a:t>An accountable institution shall conduct ongoing customer due diligence on business relationships …… as prescribed by the regulation’.</a:t>
            </a:r>
            <a:endParaRPr lang="en-GB" cap="none" dirty="0"/>
          </a:p>
          <a:p>
            <a:endParaRPr lang="en-GB" dirty="0"/>
          </a:p>
        </p:txBody>
      </p:sp>
      <p:sp>
        <p:nvSpPr>
          <p:cNvPr id="4" name="Rectangle 3">
            <a:extLst>
              <a:ext uri="{FF2B5EF4-FFF2-40B4-BE49-F238E27FC236}">
                <a16:creationId xmlns:a16="http://schemas.microsoft.com/office/drawing/2014/main" id="{E8A1CCFB-2CC3-44F7-9777-3ABAB16D55DA}"/>
              </a:ext>
            </a:extLst>
          </p:cNvPr>
          <p:cNvSpPr/>
          <p:nvPr/>
        </p:nvSpPr>
        <p:spPr>
          <a:xfrm>
            <a:off x="-1" y="6309720"/>
            <a:ext cx="12192001" cy="548280"/>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8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58645260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2B2F97-3B84-4CDA-A970-B0A1BA05F8F3}"/>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
        <p:nvSpPr>
          <p:cNvPr id="4" name="TextBox 3">
            <a:extLst>
              <a:ext uri="{FF2B5EF4-FFF2-40B4-BE49-F238E27FC236}">
                <a16:creationId xmlns:a16="http://schemas.microsoft.com/office/drawing/2014/main" id="{0716FFC6-7560-4642-91DB-795A83A578FA}"/>
              </a:ext>
            </a:extLst>
          </p:cNvPr>
          <p:cNvSpPr txBox="1"/>
          <p:nvPr/>
        </p:nvSpPr>
        <p:spPr>
          <a:xfrm>
            <a:off x="3127513" y="422017"/>
            <a:ext cx="5936974" cy="1077218"/>
          </a:xfrm>
          <a:prstGeom prst="rect">
            <a:avLst/>
          </a:prstGeom>
          <a:noFill/>
          <a:ln>
            <a:solidFill>
              <a:srgbClr val="F97E03"/>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solidFill>
                  <a:prstClr val="black"/>
                </a:solidFill>
                <a:effectLst/>
                <a:uLnTx/>
                <a:uFillTx/>
                <a:latin typeface="Tw Cen MT" panose="020B0602020104020603"/>
                <a:ea typeface="+mn-ea"/>
                <a:cs typeface="+mn-cs"/>
              </a:rPr>
              <a:t>The Ongoing KYC/CDD Review Requirements</a:t>
            </a:r>
          </a:p>
        </p:txBody>
      </p:sp>
      <p:sp>
        <p:nvSpPr>
          <p:cNvPr id="5" name="Oval 4">
            <a:extLst>
              <a:ext uri="{FF2B5EF4-FFF2-40B4-BE49-F238E27FC236}">
                <a16:creationId xmlns:a16="http://schemas.microsoft.com/office/drawing/2014/main" id="{6A5E7B2D-090C-4952-A533-73C807D37C82}"/>
              </a:ext>
            </a:extLst>
          </p:cNvPr>
          <p:cNvSpPr/>
          <p:nvPr/>
        </p:nvSpPr>
        <p:spPr>
          <a:xfrm>
            <a:off x="4539056" y="1738648"/>
            <a:ext cx="3113888" cy="2949262"/>
          </a:xfrm>
          <a:prstGeom prst="ellipse">
            <a:avLst/>
          </a:prstGeom>
          <a:solidFill>
            <a:srgbClr val="FA7E04"/>
          </a:solidFill>
          <a:ln>
            <a:noFill/>
          </a:ln>
          <a:effectLst>
            <a:glow rad="63500">
              <a:schemeClr val="accent5">
                <a:satMod val="175000"/>
                <a:alpha val="40000"/>
              </a:schemeClr>
            </a:glo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Tw Cen MT" panose="020B0602020104020603"/>
                <a:ea typeface="+mn-ea"/>
                <a:cs typeface="+mn-cs"/>
              </a:rPr>
              <a:t>Ongoing KYC/CDD  Information Review/Refresh</a:t>
            </a:r>
          </a:p>
        </p:txBody>
      </p:sp>
      <p:sp>
        <p:nvSpPr>
          <p:cNvPr id="6" name="TextBox 5">
            <a:extLst>
              <a:ext uri="{FF2B5EF4-FFF2-40B4-BE49-F238E27FC236}">
                <a16:creationId xmlns:a16="http://schemas.microsoft.com/office/drawing/2014/main" id="{7D31AB92-FBF0-4E00-ADAB-B8DD2CDE3705}"/>
              </a:ext>
            </a:extLst>
          </p:cNvPr>
          <p:cNvSpPr txBox="1"/>
          <p:nvPr/>
        </p:nvSpPr>
        <p:spPr>
          <a:xfrm>
            <a:off x="3273287" y="4840283"/>
            <a:ext cx="5936975" cy="954107"/>
          </a:xfrm>
          <a:prstGeom prst="rect">
            <a:avLst/>
          </a:prstGeom>
          <a:noFill/>
        </p:spPr>
        <p:txBody>
          <a:bodyPr wrap="square" rtlCol="0">
            <a:spAutoFit/>
          </a:bodyPr>
          <a:lstStyle/>
          <a:p>
            <a:pPr marL="457200" marR="0" lvl="0" indent="-457200" algn="ctr" defTabSz="914400" rtl="0" eaLnBrk="1" fontAlgn="auto" latinLnBrk="0" hangingPunct="1">
              <a:lnSpc>
                <a:spcPct val="100000"/>
              </a:lnSpc>
              <a:spcBef>
                <a:spcPts val="0"/>
              </a:spcBef>
              <a:spcAft>
                <a:spcPts val="0"/>
              </a:spcAft>
              <a:buClr>
                <a:srgbClr val="F97E03"/>
              </a:buClr>
              <a:buSzTx/>
              <a:buFont typeface="Wingdings" panose="05000000000000000000" pitchFamily="2" charset="2"/>
              <a:buChar char="§"/>
              <a:tabLst/>
              <a:defRPr/>
            </a:pPr>
            <a:r>
              <a:rPr kumimoji="0" lang="en-GB" sz="2800" b="0" i="0" u="none" strike="noStrike" kern="1200" cap="none" spc="0" normalizeH="0" baseline="0" noProof="0" dirty="0">
                <a:ln>
                  <a:noFill/>
                </a:ln>
                <a:solidFill>
                  <a:prstClr val="black"/>
                </a:solidFill>
                <a:effectLst/>
                <a:uLnTx/>
                <a:uFillTx/>
                <a:latin typeface="Tw Cen MT" panose="020B0602020104020603"/>
                <a:ea typeface="+mn-ea"/>
                <a:cs typeface="+mn-cs"/>
              </a:rPr>
              <a:t>Scheduled or Trigger-Driven initiation of KYC Data Review/Refresh</a:t>
            </a:r>
          </a:p>
        </p:txBody>
      </p:sp>
    </p:spTree>
    <p:extLst>
      <p:ext uri="{BB962C8B-B14F-4D97-AF65-F5344CB8AC3E}">
        <p14:creationId xmlns:p14="http://schemas.microsoft.com/office/powerpoint/2010/main" val="111288302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15EAB8-2D81-4C9C-8A5A-8A52FA33DCCE}"/>
              </a:ext>
            </a:extLst>
          </p:cNvPr>
          <p:cNvSpPr>
            <a:spLocks noGrp="1"/>
          </p:cNvSpPr>
          <p:nvPr>
            <p:ph type="title"/>
          </p:nvPr>
        </p:nvSpPr>
        <p:spPr>
          <a:xfrm>
            <a:off x="913775" y="212036"/>
            <a:ext cx="10364451" cy="730940"/>
          </a:xfrm>
        </p:spPr>
        <p:txBody>
          <a:bodyPr>
            <a:normAutofit fontScale="90000"/>
          </a:bodyPr>
          <a:lstStyle/>
          <a:p>
            <a:r>
              <a:rPr lang="en-GB" dirty="0"/>
              <a:t>  </a:t>
            </a:r>
            <a:br>
              <a:rPr lang="en-GB" dirty="0"/>
            </a:br>
            <a:r>
              <a:rPr lang="en-GB" dirty="0"/>
              <a:t>       </a:t>
            </a:r>
            <a:br>
              <a:rPr lang="en-GB" dirty="0"/>
            </a:br>
            <a:r>
              <a:rPr lang="en-GB" sz="3200" cap="none" dirty="0"/>
              <a:t>The Ongoing KYC/CDD Review Requirements</a:t>
            </a:r>
            <a:br>
              <a:rPr lang="en-GB" sz="2500" cap="none" dirty="0"/>
            </a:br>
            <a:br>
              <a:rPr lang="en-GB" sz="2500" dirty="0"/>
            </a:br>
            <a:endParaRPr lang="en-GB" sz="2500" dirty="0"/>
          </a:p>
        </p:txBody>
      </p:sp>
      <p:graphicFrame>
        <p:nvGraphicFramePr>
          <p:cNvPr id="7" name="Content Placeholder 4">
            <a:extLst>
              <a:ext uri="{FF2B5EF4-FFF2-40B4-BE49-F238E27FC236}">
                <a16:creationId xmlns:a16="http://schemas.microsoft.com/office/drawing/2014/main" id="{DF95AF48-9A00-440E-90DF-2B48D804B288}"/>
              </a:ext>
            </a:extLst>
          </p:cNvPr>
          <p:cNvGraphicFramePr>
            <a:graphicFrameLocks noGrp="1"/>
          </p:cNvGraphicFramePr>
          <p:nvPr>
            <p:ph sz="quarter" idx="13"/>
            <p:extLst>
              <p:ext uri="{D42A27DB-BD31-4B8C-83A1-F6EECF244321}">
                <p14:modId xmlns:p14="http://schemas.microsoft.com/office/powerpoint/2010/main" val="3176683169"/>
              </p:ext>
            </p:extLst>
          </p:nvPr>
        </p:nvGraphicFramePr>
        <p:xfrm>
          <a:off x="1809914" y="2435664"/>
          <a:ext cx="8924761" cy="20506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Rectangle 14">
            <a:extLst>
              <a:ext uri="{FF2B5EF4-FFF2-40B4-BE49-F238E27FC236}">
                <a16:creationId xmlns:a16="http://schemas.microsoft.com/office/drawing/2014/main" id="{B12D4F0C-D2C3-48B6-AD29-28164C4994A9}"/>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2400" dirty="0">
                <a:latin typeface="Abadi" panose="020B0604020202020204" pitchFamily="34" charset="0"/>
              </a:rPr>
              <a:t>Opsel </a:t>
            </a:r>
            <a:r>
              <a:rPr lang="en-US" sz="1600" dirty="0">
                <a:latin typeface="AR BERKLEY" panose="02000000000000000000" pitchFamily="2" charset="0"/>
              </a:rPr>
              <a:t>Passionate About Compliance</a:t>
            </a:r>
          </a:p>
        </p:txBody>
      </p:sp>
      <p:sp>
        <p:nvSpPr>
          <p:cNvPr id="5" name="TextBox 4">
            <a:extLst>
              <a:ext uri="{FF2B5EF4-FFF2-40B4-BE49-F238E27FC236}">
                <a16:creationId xmlns:a16="http://schemas.microsoft.com/office/drawing/2014/main" id="{B2443C01-3970-4149-958E-E8BB12DEE335}"/>
              </a:ext>
            </a:extLst>
          </p:cNvPr>
          <p:cNvSpPr txBox="1"/>
          <p:nvPr/>
        </p:nvSpPr>
        <p:spPr>
          <a:xfrm>
            <a:off x="11465169" y="6433159"/>
            <a:ext cx="329266" cy="369332"/>
          </a:xfrm>
          <a:prstGeom prst="rect">
            <a:avLst/>
          </a:prstGeom>
          <a:noFill/>
        </p:spPr>
        <p:txBody>
          <a:bodyPr wrap="square" rtlCol="0">
            <a:spAutoFit/>
          </a:bodyPr>
          <a:lstStyle/>
          <a:p>
            <a:r>
              <a:rPr lang="en-GB" dirty="0">
                <a:solidFill>
                  <a:schemeClr val="bg1"/>
                </a:solidFill>
              </a:rPr>
              <a:t>6</a:t>
            </a:r>
          </a:p>
        </p:txBody>
      </p:sp>
      <p:sp>
        <p:nvSpPr>
          <p:cNvPr id="2" name="TextBox 1">
            <a:extLst>
              <a:ext uri="{FF2B5EF4-FFF2-40B4-BE49-F238E27FC236}">
                <a16:creationId xmlns:a16="http://schemas.microsoft.com/office/drawing/2014/main" id="{C4F986A0-A14D-4E71-938F-282E00A9A1B4}"/>
              </a:ext>
            </a:extLst>
          </p:cNvPr>
          <p:cNvSpPr txBox="1"/>
          <p:nvPr/>
        </p:nvSpPr>
        <p:spPr>
          <a:xfrm>
            <a:off x="628650" y="4686300"/>
            <a:ext cx="10972799" cy="2215991"/>
          </a:xfrm>
          <a:prstGeom prst="rect">
            <a:avLst/>
          </a:prstGeom>
          <a:noFill/>
        </p:spPr>
        <p:txBody>
          <a:bodyPr wrap="square" rtlCol="0">
            <a:spAutoFit/>
          </a:bodyPr>
          <a:lstStyle/>
          <a:p>
            <a:pPr algn="ctr"/>
            <a:r>
              <a:rPr lang="en-GB" sz="2400" dirty="0"/>
              <a:t>information &amp; data held are up to date with client’s activities.</a:t>
            </a:r>
          </a:p>
          <a:p>
            <a:pPr algn="ctr"/>
            <a:r>
              <a:rPr lang="en-GB" sz="2400" b="1" dirty="0"/>
              <a:t>Important</a:t>
            </a:r>
          </a:p>
          <a:p>
            <a:r>
              <a:rPr lang="en-GB" sz="2400" dirty="0"/>
              <a:t>This should be sufficient to obtain a complete picture of the risk associated with the business relationship and provide a meaningful basis for subsequent monitoring.</a:t>
            </a:r>
          </a:p>
          <a:p>
            <a:endParaRPr lang="en-GB" sz="2400" dirty="0"/>
          </a:p>
          <a:p>
            <a:endParaRPr lang="en-GB" dirty="0"/>
          </a:p>
        </p:txBody>
      </p:sp>
      <p:sp>
        <p:nvSpPr>
          <p:cNvPr id="6" name="TextBox 5">
            <a:extLst>
              <a:ext uri="{FF2B5EF4-FFF2-40B4-BE49-F238E27FC236}">
                <a16:creationId xmlns:a16="http://schemas.microsoft.com/office/drawing/2014/main" id="{EBBAD8E4-04E1-4CB6-8A49-B75A6874E68D}"/>
              </a:ext>
            </a:extLst>
          </p:cNvPr>
          <p:cNvSpPr txBox="1"/>
          <p:nvPr/>
        </p:nvSpPr>
        <p:spPr>
          <a:xfrm flipH="1">
            <a:off x="1523999" y="1273822"/>
            <a:ext cx="8819986" cy="830997"/>
          </a:xfrm>
          <a:prstGeom prst="rect">
            <a:avLst/>
          </a:prstGeom>
          <a:noFill/>
        </p:spPr>
        <p:txBody>
          <a:bodyPr wrap="square" rtlCol="0">
            <a:spAutoFit/>
          </a:bodyPr>
          <a:lstStyle/>
          <a:p>
            <a:r>
              <a:rPr lang="en-GB" sz="2400" dirty="0"/>
              <a:t>Firms are required to regularly (ongoing basis) review the records of the existing clients (individuals &amp; entities) to ensure that;</a:t>
            </a:r>
          </a:p>
        </p:txBody>
      </p:sp>
    </p:spTree>
    <p:extLst>
      <p:ext uri="{BB962C8B-B14F-4D97-AF65-F5344CB8AC3E}">
        <p14:creationId xmlns:p14="http://schemas.microsoft.com/office/powerpoint/2010/main" val="3193790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descr="The tower of the city&#10;&#10;Description automatically generated">
            <a:extLst>
              <a:ext uri="{FF2B5EF4-FFF2-40B4-BE49-F238E27FC236}">
                <a16:creationId xmlns:a16="http://schemas.microsoft.com/office/drawing/2014/main" id="{D792F7DD-92E3-40F4-92D3-0487CC20EA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5950634" cy="6858000"/>
          </a:xfrm>
          <a:prstGeom prst="rect">
            <a:avLst/>
          </a:prstGeom>
        </p:spPr>
      </p:pic>
      <p:sp>
        <p:nvSpPr>
          <p:cNvPr id="4" name="TextBox 3">
            <a:extLst>
              <a:ext uri="{FF2B5EF4-FFF2-40B4-BE49-F238E27FC236}">
                <a16:creationId xmlns:a16="http://schemas.microsoft.com/office/drawing/2014/main" id="{3CB7C358-FD3B-45BC-BCAF-1D60E716B458}"/>
              </a:ext>
            </a:extLst>
          </p:cNvPr>
          <p:cNvSpPr txBox="1"/>
          <p:nvPr/>
        </p:nvSpPr>
        <p:spPr>
          <a:xfrm flipH="1">
            <a:off x="5950634" y="0"/>
            <a:ext cx="6241363" cy="6032421"/>
          </a:xfrm>
          <a:prstGeom prst="rect">
            <a:avLst/>
          </a:prstGeom>
          <a:pattFill prst="pct10">
            <a:fgClr>
              <a:schemeClr val="accent1"/>
            </a:fgClr>
            <a:bgClr>
              <a:schemeClr val="bg1"/>
            </a:bgClr>
          </a:pattFill>
        </p:spPr>
        <p:txBody>
          <a:bodyPr wrap="square" rtlCol="0">
            <a:spAutoFit/>
          </a:bodyPr>
          <a:lstStyle/>
          <a:p>
            <a:pPr algn="ctr"/>
            <a:r>
              <a:rPr lang="en-GB" sz="3200" b="1" dirty="0"/>
              <a:t>Conducting Effective </a:t>
            </a:r>
          </a:p>
          <a:p>
            <a:pPr algn="ctr"/>
            <a:r>
              <a:rPr lang="en-GB" sz="3200" b="1" dirty="0"/>
              <a:t>CDD &amp; EDD</a:t>
            </a:r>
          </a:p>
          <a:p>
            <a:endParaRPr lang="en-GB" sz="2000" b="1" dirty="0"/>
          </a:p>
          <a:p>
            <a:endParaRPr lang="en-GB" sz="2000" b="1" dirty="0"/>
          </a:p>
          <a:p>
            <a:endParaRPr lang="en-GB" sz="2000" b="1" dirty="0"/>
          </a:p>
          <a:p>
            <a:r>
              <a:rPr lang="en-GB" sz="2400" b="1" dirty="0"/>
              <a:t>Training Outcomes;</a:t>
            </a:r>
          </a:p>
          <a:p>
            <a:endParaRPr lang="en-GB" sz="2000" b="1" dirty="0"/>
          </a:p>
          <a:p>
            <a:r>
              <a:rPr lang="en-US" sz="2000" b="1" dirty="0"/>
              <a:t>By the end of the training delegates will be able to:</a:t>
            </a:r>
          </a:p>
          <a:p>
            <a:pPr marL="285750" indent="-285750">
              <a:buFont typeface="Arial" panose="020B0604020202020204" pitchFamily="34" charset="0"/>
              <a:buChar char="•"/>
            </a:pPr>
            <a:r>
              <a:rPr lang="en-US" dirty="0"/>
              <a:t>Explain regulator’s requirements for conducting annual &amp; periodic clients KYC/CDD information /data review &amp; refresh.</a:t>
            </a:r>
          </a:p>
          <a:p>
            <a:pPr marL="285750" indent="-285750">
              <a:buFont typeface="Arial" panose="020B0604020202020204" pitchFamily="34" charset="0"/>
              <a:buChar char="•"/>
            </a:pPr>
            <a:r>
              <a:rPr lang="en-GB" dirty="0"/>
              <a:t>To become fully aware of all applicable, laws, regulations and legislative requirements allied to CDD and EDD.</a:t>
            </a:r>
          </a:p>
          <a:p>
            <a:pPr marL="285750" indent="-285750">
              <a:buFont typeface="Arial" panose="020B0604020202020204" pitchFamily="34" charset="0"/>
              <a:buChar char="•"/>
            </a:pPr>
            <a:r>
              <a:rPr lang="en-US" dirty="0"/>
              <a:t>Discuss what to do in practice when conducting risk-based CDD and review/update of client information and data.</a:t>
            </a:r>
          </a:p>
          <a:p>
            <a:pPr marL="285750" indent="-285750">
              <a:buFont typeface="Arial" panose="020B0604020202020204" pitchFamily="34" charset="0"/>
              <a:buChar char="•"/>
            </a:pPr>
            <a:r>
              <a:rPr lang="en-US" dirty="0"/>
              <a:t>Conduct Investigative Customer Due Diligence.</a:t>
            </a:r>
          </a:p>
          <a:p>
            <a:pPr marL="285750" lvl="0" indent="-285750">
              <a:buFont typeface="Arial" panose="020B0604020202020204" pitchFamily="34" charset="0"/>
              <a:buChar char="•"/>
            </a:pPr>
            <a:r>
              <a:rPr lang="en-GB" dirty="0"/>
              <a:t>Recognise the importance of a risk assessment</a:t>
            </a:r>
          </a:p>
          <a:p>
            <a:pPr marL="285750" lvl="0" indent="-285750">
              <a:buFont typeface="Arial" panose="020B0604020202020204" pitchFamily="34" charset="0"/>
              <a:buChar char="•"/>
            </a:pPr>
            <a:r>
              <a:rPr lang="en-GB" dirty="0"/>
              <a:t>Recognise the critical role of a risk-based approach</a:t>
            </a:r>
          </a:p>
          <a:p>
            <a:pPr marL="285750" indent="-285750">
              <a:buFont typeface="Arial" panose="020B0604020202020204" pitchFamily="34" charset="0"/>
              <a:buChar char="•"/>
            </a:pPr>
            <a:endParaRPr lang="en-GB" b="1" dirty="0"/>
          </a:p>
          <a:p>
            <a:endParaRPr lang="en-GB" dirty="0"/>
          </a:p>
        </p:txBody>
      </p:sp>
      <p:sp>
        <p:nvSpPr>
          <p:cNvPr id="5" name="Rectangle 4">
            <a:extLst>
              <a:ext uri="{FF2B5EF4-FFF2-40B4-BE49-F238E27FC236}">
                <a16:creationId xmlns:a16="http://schemas.microsoft.com/office/drawing/2014/main" id="{57861EAB-4AB3-4358-8084-A2CAAD59F040}"/>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badi" panose="020B0604020202020204" pitchFamily="34" charset="0"/>
              </a:rPr>
              <a:t>Opsel</a:t>
            </a:r>
            <a:r>
              <a:rPr lang="en-US" dirty="0"/>
              <a:t>  </a:t>
            </a:r>
            <a:r>
              <a:rPr lang="en-US" sz="1600" dirty="0">
                <a:latin typeface="AR BERKLEY" panose="02000000000000000000" pitchFamily="2" charset="0"/>
              </a:rPr>
              <a:t>Passionate About Compliance</a:t>
            </a:r>
          </a:p>
        </p:txBody>
      </p:sp>
    </p:spTree>
    <p:extLst>
      <p:ext uri="{BB962C8B-B14F-4D97-AF65-F5344CB8AC3E}">
        <p14:creationId xmlns:p14="http://schemas.microsoft.com/office/powerpoint/2010/main" val="184609979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2721C-6446-4E67-BF84-44AC0E5E2DA4}"/>
              </a:ext>
            </a:extLst>
          </p:cNvPr>
          <p:cNvSpPr>
            <a:spLocks noGrp="1"/>
          </p:cNvSpPr>
          <p:nvPr>
            <p:ph type="title"/>
          </p:nvPr>
        </p:nvSpPr>
        <p:spPr>
          <a:xfrm>
            <a:off x="913776" y="618518"/>
            <a:ext cx="7096749" cy="1076932"/>
          </a:xfrm>
          <a:ln>
            <a:solidFill>
              <a:srgbClr val="F97E03"/>
            </a:solidFill>
          </a:ln>
        </p:spPr>
        <p:txBody>
          <a:bodyPr>
            <a:normAutofit/>
          </a:bodyPr>
          <a:lstStyle/>
          <a:p>
            <a:r>
              <a:rPr lang="en-GB" sz="4800" cap="none" dirty="0"/>
              <a:t>Exercise One</a:t>
            </a:r>
          </a:p>
        </p:txBody>
      </p:sp>
      <p:sp>
        <p:nvSpPr>
          <p:cNvPr id="3" name="Content Placeholder 2">
            <a:extLst>
              <a:ext uri="{FF2B5EF4-FFF2-40B4-BE49-F238E27FC236}">
                <a16:creationId xmlns:a16="http://schemas.microsoft.com/office/drawing/2014/main" id="{499D0C6B-CCDE-4DA5-A095-FAB5599AE11E}"/>
              </a:ext>
            </a:extLst>
          </p:cNvPr>
          <p:cNvSpPr>
            <a:spLocks noGrp="1"/>
          </p:cNvSpPr>
          <p:nvPr>
            <p:ph sz="quarter" idx="13"/>
          </p:nvPr>
        </p:nvSpPr>
        <p:spPr/>
        <p:txBody>
          <a:bodyPr>
            <a:normAutofit/>
          </a:bodyPr>
          <a:lstStyle/>
          <a:p>
            <a:pPr>
              <a:buClr>
                <a:srgbClr val="F97E03"/>
              </a:buClr>
              <a:buFont typeface="Wingdings" panose="05000000000000000000" pitchFamily="2" charset="2"/>
              <a:buChar char="§"/>
            </a:pPr>
            <a:r>
              <a:rPr lang="en-GB" sz="2400" cap="none" dirty="0"/>
              <a:t>What is Customer Due Diligence (CDD)?</a:t>
            </a:r>
          </a:p>
          <a:p>
            <a:pPr>
              <a:buClr>
                <a:srgbClr val="F97E03"/>
              </a:buClr>
              <a:buFont typeface="Wingdings" panose="05000000000000000000" pitchFamily="2" charset="2"/>
              <a:buChar char="§"/>
            </a:pPr>
            <a:r>
              <a:rPr lang="en-GB" sz="2400" cap="none" dirty="0"/>
              <a:t>What is the difference between KYC and Customer Due Diligence?</a:t>
            </a:r>
          </a:p>
          <a:p>
            <a:pPr>
              <a:buClr>
                <a:srgbClr val="F97E03"/>
              </a:buClr>
              <a:buFont typeface="Wingdings" panose="05000000000000000000" pitchFamily="2" charset="2"/>
              <a:buChar char="§"/>
            </a:pPr>
            <a:r>
              <a:rPr lang="en-GB" sz="2400" cap="none" dirty="0"/>
              <a:t>What are the Customer Due Diligence requirements/obligations?</a:t>
            </a:r>
          </a:p>
          <a:p>
            <a:pPr>
              <a:buClr>
                <a:srgbClr val="F97E03"/>
              </a:buClr>
              <a:buFont typeface="Wingdings" panose="05000000000000000000" pitchFamily="2" charset="2"/>
              <a:buChar char="§"/>
            </a:pPr>
            <a:r>
              <a:rPr lang="en-GB" sz="2400" cap="none" dirty="0"/>
              <a:t>Where in the GCB Bank AML/CFT policy can it be found ?</a:t>
            </a:r>
          </a:p>
          <a:p>
            <a:pPr>
              <a:buClr>
                <a:srgbClr val="F97E03"/>
              </a:buClr>
              <a:buFont typeface="Wingdings" panose="05000000000000000000" pitchFamily="2" charset="2"/>
              <a:buChar char="§"/>
            </a:pPr>
            <a:r>
              <a:rPr lang="en-GB" sz="2400" cap="none" dirty="0"/>
              <a:t>Where in the Bank of Ghana AML Act can it be found ?</a:t>
            </a:r>
          </a:p>
          <a:p>
            <a:pPr>
              <a:buClr>
                <a:srgbClr val="F97E03"/>
              </a:buClr>
              <a:buFont typeface="Wingdings" panose="05000000000000000000" pitchFamily="2" charset="2"/>
              <a:buChar char="§"/>
            </a:pPr>
            <a:r>
              <a:rPr lang="en-GB" sz="2400" cap="none" dirty="0"/>
              <a:t>Why is it important for firms to conduct CDD? </a:t>
            </a:r>
          </a:p>
        </p:txBody>
      </p:sp>
      <p:sp>
        <p:nvSpPr>
          <p:cNvPr id="4" name="Rectangle 3">
            <a:extLst>
              <a:ext uri="{FF2B5EF4-FFF2-40B4-BE49-F238E27FC236}">
                <a16:creationId xmlns:a16="http://schemas.microsoft.com/office/drawing/2014/main" id="{6763FC31-8287-480A-ACE7-006B962356C4}"/>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Tree>
    <p:extLst>
      <p:ext uri="{BB962C8B-B14F-4D97-AF65-F5344CB8AC3E}">
        <p14:creationId xmlns:p14="http://schemas.microsoft.com/office/powerpoint/2010/main" val="338751983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C1430-4BF9-47B8-97AB-9DA5F795051E}"/>
              </a:ext>
            </a:extLst>
          </p:cNvPr>
          <p:cNvSpPr>
            <a:spLocks noGrp="1"/>
          </p:cNvSpPr>
          <p:nvPr>
            <p:ph type="title"/>
          </p:nvPr>
        </p:nvSpPr>
        <p:spPr>
          <a:xfrm>
            <a:off x="548639" y="618518"/>
            <a:ext cx="10729587" cy="738664"/>
          </a:xfrm>
        </p:spPr>
        <p:txBody>
          <a:bodyPr>
            <a:normAutofit/>
          </a:bodyPr>
          <a:lstStyle/>
          <a:p>
            <a:r>
              <a:rPr lang="en-GB" sz="4400" cap="none" dirty="0"/>
              <a:t>Answers to Exercise One</a:t>
            </a:r>
          </a:p>
        </p:txBody>
      </p:sp>
      <p:graphicFrame>
        <p:nvGraphicFramePr>
          <p:cNvPr id="6" name="Content Placeholder 2">
            <a:extLst>
              <a:ext uri="{FF2B5EF4-FFF2-40B4-BE49-F238E27FC236}">
                <a16:creationId xmlns:a16="http://schemas.microsoft.com/office/drawing/2014/main" id="{AD057434-28D8-4DE6-BCD6-E98D22565CD1}"/>
              </a:ext>
            </a:extLst>
          </p:cNvPr>
          <p:cNvGraphicFramePr>
            <a:graphicFrameLocks noGrp="1"/>
          </p:cNvGraphicFramePr>
          <p:nvPr>
            <p:ph sz="quarter" idx="13"/>
            <p:extLst>
              <p:ext uri="{D42A27DB-BD31-4B8C-83A1-F6EECF244321}">
                <p14:modId xmlns:p14="http://schemas.microsoft.com/office/powerpoint/2010/main" val="3861902082"/>
              </p:ext>
            </p:extLst>
          </p:nvPr>
        </p:nvGraphicFramePr>
        <p:xfrm>
          <a:off x="914400" y="2532474"/>
          <a:ext cx="10363200" cy="36880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84FFC3C2-866C-424D-ACCF-5866B32319CE}"/>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
        <p:nvSpPr>
          <p:cNvPr id="7" name="TextBox 6">
            <a:extLst>
              <a:ext uri="{FF2B5EF4-FFF2-40B4-BE49-F238E27FC236}">
                <a16:creationId xmlns:a16="http://schemas.microsoft.com/office/drawing/2014/main" id="{936FED02-952E-4B27-9095-9A94DDF0B529}"/>
              </a:ext>
            </a:extLst>
          </p:cNvPr>
          <p:cNvSpPr txBox="1"/>
          <p:nvPr/>
        </p:nvSpPr>
        <p:spPr>
          <a:xfrm>
            <a:off x="798490" y="2022181"/>
            <a:ext cx="7670261"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a:ln>
                  <a:noFill/>
                </a:ln>
                <a:solidFill>
                  <a:prstClr val="black"/>
                </a:solidFill>
                <a:effectLst/>
                <a:uLnTx/>
                <a:uFillTx/>
                <a:latin typeface="Tw Cen MT" panose="020B0602020104020603"/>
                <a:ea typeface="+mn-ea"/>
                <a:cs typeface="+mn-cs"/>
              </a:rPr>
              <a:t>1. What is Customer Due Diligence (CDD)?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100" b="1" i="0" u="none" strike="noStrike" kern="1200" cap="none" spc="0" normalizeH="0" baseline="0" noProof="0" dirty="0">
                <a:ln>
                  <a:noFill/>
                </a:ln>
                <a:solidFill>
                  <a:srgbClr val="CE6633">
                    <a:lumMod val="75000"/>
                  </a:srgbClr>
                </a:solidFill>
                <a:effectLst/>
                <a:uLnTx/>
                <a:uFillTx/>
                <a:latin typeface="Tw Cen MT" panose="020B0602020104020603"/>
                <a:ea typeface="+mn-ea"/>
                <a:cs typeface="+mn-cs"/>
              </a:rPr>
              <a:t>Answer: CDD refers to the steps taken by a firm to; </a:t>
            </a:r>
          </a:p>
        </p:txBody>
      </p:sp>
    </p:spTree>
    <p:extLst>
      <p:ext uri="{BB962C8B-B14F-4D97-AF65-F5344CB8AC3E}">
        <p14:creationId xmlns:p14="http://schemas.microsoft.com/office/powerpoint/2010/main" val="53610754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2721C-6446-4E67-BF84-44AC0E5E2DA4}"/>
              </a:ext>
            </a:extLst>
          </p:cNvPr>
          <p:cNvSpPr>
            <a:spLocks noGrp="1"/>
          </p:cNvSpPr>
          <p:nvPr>
            <p:ph type="title"/>
          </p:nvPr>
        </p:nvSpPr>
        <p:spPr>
          <a:xfrm>
            <a:off x="913775" y="476848"/>
            <a:ext cx="10364451" cy="1243557"/>
          </a:xfrm>
        </p:spPr>
        <p:txBody>
          <a:bodyPr>
            <a:normAutofit/>
          </a:bodyPr>
          <a:lstStyle/>
          <a:p>
            <a:r>
              <a:rPr lang="en-GB" sz="4400" cap="none" dirty="0"/>
              <a:t>Answers to Exercise One </a:t>
            </a:r>
          </a:p>
        </p:txBody>
      </p:sp>
      <p:sp>
        <p:nvSpPr>
          <p:cNvPr id="3" name="Content Placeholder 2">
            <a:extLst>
              <a:ext uri="{FF2B5EF4-FFF2-40B4-BE49-F238E27FC236}">
                <a16:creationId xmlns:a16="http://schemas.microsoft.com/office/drawing/2014/main" id="{499D0C6B-CCDE-4DA5-A095-FAB5599AE11E}"/>
              </a:ext>
            </a:extLst>
          </p:cNvPr>
          <p:cNvSpPr>
            <a:spLocks noGrp="1"/>
          </p:cNvSpPr>
          <p:nvPr>
            <p:ph sz="quarter" idx="13"/>
          </p:nvPr>
        </p:nvSpPr>
        <p:spPr>
          <a:xfrm>
            <a:off x="913774" y="1707524"/>
            <a:ext cx="10363826" cy="4683006"/>
          </a:xfrm>
        </p:spPr>
        <p:txBody>
          <a:bodyPr>
            <a:noAutofit/>
          </a:bodyPr>
          <a:lstStyle/>
          <a:p>
            <a:pPr marL="0" indent="0">
              <a:spcAft>
                <a:spcPts val="600"/>
              </a:spcAft>
              <a:buNone/>
            </a:pPr>
            <a:r>
              <a:rPr lang="en-GB" sz="2100" b="1" cap="none" dirty="0"/>
              <a:t>2.What is the difference between KYC and Customer Due Diligence?</a:t>
            </a:r>
          </a:p>
          <a:p>
            <a:pPr marL="0" indent="0">
              <a:lnSpc>
                <a:spcPct val="100000"/>
              </a:lnSpc>
              <a:spcBef>
                <a:spcPts val="0"/>
              </a:spcBef>
              <a:buNone/>
            </a:pPr>
            <a:r>
              <a:rPr lang="en-GB" sz="2100" b="1" cap="none" dirty="0">
                <a:solidFill>
                  <a:schemeClr val="accent5">
                    <a:lumMod val="75000"/>
                  </a:schemeClr>
                </a:solidFill>
              </a:rPr>
              <a:t>Answer: CDD used to be known as KYC. Overtime, KYC was considered narrow in definition. Where as KYC </a:t>
            </a:r>
            <a:r>
              <a:rPr lang="en-US" sz="2100" b="1" cap="none" dirty="0">
                <a:solidFill>
                  <a:schemeClr val="accent5">
                    <a:lumMod val="75000"/>
                  </a:schemeClr>
                </a:solidFill>
              </a:rPr>
              <a:t>is simply the process of gathering information and data in order to verify the identity of clients and make sure they are not involved with money-laundering or other types of financial crime, </a:t>
            </a:r>
            <a:r>
              <a:rPr lang="en-GB" sz="2100" b="1" cap="none" dirty="0">
                <a:solidFill>
                  <a:schemeClr val="accent5">
                    <a:lumMod val="75000"/>
                  </a:schemeClr>
                </a:solidFill>
              </a:rPr>
              <a:t>CDD, on the other hand, </a:t>
            </a:r>
            <a:r>
              <a:rPr lang="en-US" sz="2100" b="1" cap="none" dirty="0">
                <a:solidFill>
                  <a:schemeClr val="accent5">
                    <a:lumMod val="75000"/>
                  </a:schemeClr>
                </a:solidFill>
              </a:rPr>
              <a:t>is broader in detail and depth. CDD </a:t>
            </a:r>
            <a:r>
              <a:rPr lang="en-GB" sz="2100" b="1" cap="none" dirty="0">
                <a:solidFill>
                  <a:schemeClr val="accent5">
                    <a:lumMod val="75000"/>
                  </a:schemeClr>
                </a:solidFill>
              </a:rPr>
              <a:t>in effect covers KYC and involves ongoing monitoring of the customer as well as other third parties related to the customer.</a:t>
            </a:r>
          </a:p>
          <a:p>
            <a:pPr marL="0" indent="0">
              <a:lnSpc>
                <a:spcPct val="100000"/>
              </a:lnSpc>
              <a:spcBef>
                <a:spcPts val="0"/>
              </a:spcBef>
              <a:buNone/>
            </a:pPr>
            <a:endParaRPr lang="en-US" sz="2100" b="1" cap="none" dirty="0"/>
          </a:p>
          <a:p>
            <a:pPr marL="0" indent="0">
              <a:lnSpc>
                <a:spcPct val="100000"/>
              </a:lnSpc>
              <a:spcBef>
                <a:spcPts val="0"/>
              </a:spcBef>
              <a:buNone/>
            </a:pPr>
            <a:r>
              <a:rPr lang="en-US" sz="2100" b="1" cap="none" dirty="0"/>
              <a:t>3. What are the Customer Due Diligence requirements/obligations?</a:t>
            </a:r>
          </a:p>
          <a:p>
            <a:pPr marL="0" indent="0">
              <a:lnSpc>
                <a:spcPct val="100000"/>
              </a:lnSpc>
              <a:spcBef>
                <a:spcPts val="0"/>
              </a:spcBef>
              <a:buNone/>
            </a:pPr>
            <a:r>
              <a:rPr lang="en-GB" sz="2100" b="1" cap="none" dirty="0">
                <a:solidFill>
                  <a:schemeClr val="accent5">
                    <a:lumMod val="75000"/>
                  </a:schemeClr>
                </a:solidFill>
              </a:rPr>
              <a:t>Answer:</a:t>
            </a:r>
          </a:p>
          <a:p>
            <a:pPr marL="0" indent="0">
              <a:lnSpc>
                <a:spcPct val="100000"/>
              </a:lnSpc>
              <a:spcBef>
                <a:spcPts val="0"/>
              </a:spcBef>
              <a:buNone/>
            </a:pPr>
            <a:endParaRPr lang="en-GB" sz="2400" b="1" i="1" cap="none" dirty="0">
              <a:solidFill>
                <a:schemeClr val="accent5">
                  <a:lumMod val="75000"/>
                </a:schemeClr>
              </a:solidFill>
            </a:endParaRPr>
          </a:p>
        </p:txBody>
      </p:sp>
      <p:sp>
        <p:nvSpPr>
          <p:cNvPr id="4" name="Rectangle 3">
            <a:extLst>
              <a:ext uri="{FF2B5EF4-FFF2-40B4-BE49-F238E27FC236}">
                <a16:creationId xmlns:a16="http://schemas.microsoft.com/office/drawing/2014/main" id="{6763FC31-8287-480A-ACE7-006B962356C4}"/>
              </a:ext>
            </a:extLst>
          </p:cNvPr>
          <p:cNvSpPr/>
          <p:nvPr/>
        </p:nvSpPr>
        <p:spPr>
          <a:xfrm>
            <a:off x="0" y="6390530"/>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Tree>
    <p:extLst>
      <p:ext uri="{BB962C8B-B14F-4D97-AF65-F5344CB8AC3E}">
        <p14:creationId xmlns:p14="http://schemas.microsoft.com/office/powerpoint/2010/main" val="354561541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A3EC2-0A45-4F2F-AB21-C1902EF7D5B0}"/>
              </a:ext>
            </a:extLst>
          </p:cNvPr>
          <p:cNvSpPr>
            <a:spLocks noGrp="1"/>
          </p:cNvSpPr>
          <p:nvPr>
            <p:ph type="title"/>
          </p:nvPr>
        </p:nvSpPr>
        <p:spPr>
          <a:xfrm>
            <a:off x="1094079" y="644274"/>
            <a:ext cx="9376445" cy="1596177"/>
          </a:xfrm>
        </p:spPr>
        <p:txBody>
          <a:bodyPr>
            <a:normAutofit/>
          </a:bodyPr>
          <a:lstStyle/>
          <a:p>
            <a:r>
              <a:rPr lang="en-GB" sz="4400" cap="none" dirty="0"/>
              <a:t>Answers to Exercise One </a:t>
            </a:r>
            <a:endParaRPr lang="en-GB" sz="4400" dirty="0"/>
          </a:p>
        </p:txBody>
      </p:sp>
      <p:sp>
        <p:nvSpPr>
          <p:cNvPr id="3" name="Content Placeholder 2">
            <a:extLst>
              <a:ext uri="{FF2B5EF4-FFF2-40B4-BE49-F238E27FC236}">
                <a16:creationId xmlns:a16="http://schemas.microsoft.com/office/drawing/2014/main" id="{D2561F9F-A6B1-48FE-AE2F-429A5A070A5E}"/>
              </a:ext>
            </a:extLst>
          </p:cNvPr>
          <p:cNvSpPr>
            <a:spLocks noGrp="1"/>
          </p:cNvSpPr>
          <p:nvPr>
            <p:ph sz="quarter" idx="13"/>
          </p:nvPr>
        </p:nvSpPr>
        <p:spPr>
          <a:xfrm>
            <a:off x="913774" y="2060620"/>
            <a:ext cx="10363826" cy="3730579"/>
          </a:xfrm>
        </p:spPr>
        <p:txBody>
          <a:bodyPr>
            <a:normAutofit fontScale="32500" lnSpcReduction="20000"/>
          </a:bodyPr>
          <a:lstStyle/>
          <a:p>
            <a:pPr marL="0" indent="0">
              <a:buNone/>
            </a:pPr>
            <a:r>
              <a:rPr lang="en-GB" sz="8000" b="1" cap="none" dirty="0"/>
              <a:t>4. </a:t>
            </a:r>
            <a:r>
              <a:rPr lang="en-US" sz="8000" b="1" cap="none" dirty="0"/>
              <a:t>Where in the GCB Bank AML/CFT policy can it be found ?</a:t>
            </a:r>
          </a:p>
          <a:p>
            <a:pPr marL="0" indent="0">
              <a:lnSpc>
                <a:spcPct val="100000"/>
              </a:lnSpc>
              <a:spcBef>
                <a:spcPts val="0"/>
              </a:spcBef>
              <a:buNone/>
            </a:pPr>
            <a:r>
              <a:rPr lang="en-GB" sz="8000" b="1" cap="none" dirty="0">
                <a:solidFill>
                  <a:schemeClr val="accent5">
                    <a:lumMod val="75000"/>
                  </a:schemeClr>
                </a:solidFill>
              </a:rPr>
              <a:t>Answer: In sections 1.6.2, 1.92.2 &amp; 2.0</a:t>
            </a:r>
            <a:r>
              <a:rPr lang="en-GB" sz="8000" cap="none" dirty="0"/>
              <a:t> </a:t>
            </a:r>
          </a:p>
          <a:p>
            <a:pPr marL="0" indent="0">
              <a:lnSpc>
                <a:spcPct val="100000"/>
              </a:lnSpc>
              <a:spcBef>
                <a:spcPts val="0"/>
              </a:spcBef>
              <a:buNone/>
            </a:pPr>
            <a:endParaRPr lang="en-GB" sz="8000" cap="none" dirty="0"/>
          </a:p>
          <a:p>
            <a:pPr marL="0" indent="0">
              <a:buNone/>
            </a:pPr>
            <a:r>
              <a:rPr lang="en-GB" sz="8000" b="1" cap="none" dirty="0"/>
              <a:t>5. </a:t>
            </a:r>
            <a:r>
              <a:rPr lang="en-US" sz="8000" b="1" cap="none" dirty="0"/>
              <a:t>Where in the Bank of Ghana AML Act can it be found ?</a:t>
            </a:r>
          </a:p>
          <a:p>
            <a:pPr marL="0" indent="0">
              <a:spcBef>
                <a:spcPts val="0"/>
              </a:spcBef>
              <a:buNone/>
            </a:pPr>
            <a:r>
              <a:rPr lang="en-GB" sz="8000" b="1" cap="none" dirty="0">
                <a:solidFill>
                  <a:schemeClr val="accent5">
                    <a:lumMod val="75000"/>
                  </a:schemeClr>
                </a:solidFill>
              </a:rPr>
              <a:t>Answer: BOG AML Act 874, section 23; number 4 (Act 749 as amended); </a:t>
            </a:r>
          </a:p>
          <a:p>
            <a:pPr marL="0" indent="0">
              <a:spcBef>
                <a:spcPts val="0"/>
              </a:spcBef>
              <a:buNone/>
            </a:pPr>
            <a:r>
              <a:rPr lang="en-GB" sz="8000" b="1" cap="none" dirty="0">
                <a:solidFill>
                  <a:schemeClr val="accent5">
                    <a:lumMod val="75000"/>
                  </a:schemeClr>
                </a:solidFill>
              </a:rPr>
              <a:t>Anti-Money Laundering Regulation 16, 2011 (LI. 1987). Part 1.5, 1.9 of AML/CTF guideline.</a:t>
            </a:r>
          </a:p>
          <a:p>
            <a:pPr marL="0" indent="0">
              <a:spcBef>
                <a:spcPts val="0"/>
              </a:spcBef>
              <a:buNone/>
            </a:pPr>
            <a:endParaRPr lang="en-GB" sz="8000" b="1" cap="none" dirty="0">
              <a:solidFill>
                <a:schemeClr val="accent5">
                  <a:lumMod val="75000"/>
                </a:schemeClr>
              </a:solidFill>
            </a:endParaRPr>
          </a:p>
          <a:p>
            <a:pPr marL="0" indent="0">
              <a:buNone/>
            </a:pPr>
            <a:r>
              <a:rPr lang="en-GB" sz="8000" b="1" cap="none" dirty="0"/>
              <a:t>6. Why is it important for firms to conduct CDD? </a:t>
            </a:r>
          </a:p>
          <a:p>
            <a:pPr marL="0" indent="0">
              <a:spcBef>
                <a:spcPts val="0"/>
              </a:spcBef>
              <a:buNone/>
            </a:pPr>
            <a:r>
              <a:rPr lang="en-GB" sz="8000" b="1" cap="none" dirty="0">
                <a:solidFill>
                  <a:schemeClr val="accent5">
                    <a:lumMod val="75000"/>
                  </a:schemeClr>
                </a:solidFill>
              </a:rPr>
              <a:t>Answer: To be able to detect what is unusual or suspicious about a customer’s activity and report it</a:t>
            </a:r>
            <a:r>
              <a:rPr lang="en-GB" sz="8000" cap="none" dirty="0">
                <a:solidFill>
                  <a:schemeClr val="accent5">
                    <a:lumMod val="75000"/>
                  </a:schemeClr>
                </a:solidFill>
              </a:rPr>
              <a:t>. </a:t>
            </a:r>
            <a:endParaRPr lang="en-GB" dirty="0"/>
          </a:p>
        </p:txBody>
      </p:sp>
      <p:sp>
        <p:nvSpPr>
          <p:cNvPr id="4" name="Rectangle 3">
            <a:extLst>
              <a:ext uri="{FF2B5EF4-FFF2-40B4-BE49-F238E27FC236}">
                <a16:creationId xmlns:a16="http://schemas.microsoft.com/office/drawing/2014/main" id="{AF5EE85B-4EA5-46D2-A0A7-4E53E0A6F785}"/>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Tree>
    <p:extLst>
      <p:ext uri="{BB962C8B-B14F-4D97-AF65-F5344CB8AC3E}">
        <p14:creationId xmlns:p14="http://schemas.microsoft.com/office/powerpoint/2010/main" val="11826328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36986-F072-4CFF-98A4-3A23BB43AE69}"/>
              </a:ext>
            </a:extLst>
          </p:cNvPr>
          <p:cNvSpPr>
            <a:spLocks noGrp="1"/>
          </p:cNvSpPr>
          <p:nvPr>
            <p:ph type="title"/>
          </p:nvPr>
        </p:nvSpPr>
        <p:spPr>
          <a:xfrm>
            <a:off x="913774" y="360940"/>
            <a:ext cx="10364451" cy="875432"/>
          </a:xfrm>
        </p:spPr>
        <p:txBody>
          <a:bodyPr>
            <a:normAutofit fontScale="90000"/>
          </a:bodyPr>
          <a:lstStyle/>
          <a:p>
            <a:r>
              <a:rPr lang="en-GB" cap="none" dirty="0"/>
              <a:t>SESSION 2: Conducting Risk-based KYC/CDD Reviews</a:t>
            </a:r>
          </a:p>
        </p:txBody>
      </p:sp>
      <p:sp>
        <p:nvSpPr>
          <p:cNvPr id="3" name="Content Placeholder 2">
            <a:extLst>
              <a:ext uri="{FF2B5EF4-FFF2-40B4-BE49-F238E27FC236}">
                <a16:creationId xmlns:a16="http://schemas.microsoft.com/office/drawing/2014/main" id="{4A3222D5-C74B-4C52-88A2-54C8D5DF7070}"/>
              </a:ext>
            </a:extLst>
          </p:cNvPr>
          <p:cNvSpPr>
            <a:spLocks noGrp="1"/>
          </p:cNvSpPr>
          <p:nvPr>
            <p:ph sz="quarter" idx="13"/>
          </p:nvPr>
        </p:nvSpPr>
        <p:spPr>
          <a:xfrm>
            <a:off x="913774" y="1171977"/>
            <a:ext cx="10363826" cy="5205674"/>
          </a:xfrm>
        </p:spPr>
        <p:txBody>
          <a:bodyPr>
            <a:noAutofit/>
          </a:bodyPr>
          <a:lstStyle/>
          <a:p>
            <a:pPr>
              <a:buClr>
                <a:srgbClr val="F97E03"/>
              </a:buClr>
              <a:buFont typeface="Wingdings" panose="05000000000000000000" pitchFamily="2" charset="2"/>
              <a:buChar char="§"/>
            </a:pPr>
            <a:r>
              <a:rPr lang="en-GB" sz="2200" cap="none" dirty="0"/>
              <a:t>We will now delve into conducting KYC/CDD reviews to update existing customer information using the risk-based approach. </a:t>
            </a:r>
          </a:p>
          <a:p>
            <a:pPr>
              <a:buClr>
                <a:srgbClr val="F97E03"/>
              </a:buClr>
              <a:buFont typeface="Wingdings" panose="05000000000000000000" pitchFamily="2" charset="2"/>
              <a:buChar char="§"/>
            </a:pPr>
            <a:r>
              <a:rPr lang="en-GB" sz="2200" cap="none" dirty="0"/>
              <a:t>We will look at when to conduct KYC/CDD reviews initiated by triggered event, when to conduct scheduled risk-based KYC/CDD reviews and the key components to focus on when reviewing KYC/CDD information/data for existing individual and corporate customers.</a:t>
            </a:r>
          </a:p>
          <a:p>
            <a:pPr>
              <a:buClr>
                <a:srgbClr val="F97E03"/>
              </a:buClr>
              <a:buFont typeface="Wingdings" panose="05000000000000000000" pitchFamily="2" charset="2"/>
              <a:buChar char="§"/>
            </a:pPr>
            <a:r>
              <a:rPr lang="en-GB" sz="2200" cap="none" dirty="0"/>
              <a:t>The main objective for ongoing customer due diligence is to ensure that existing customer information used as basis for conducting customer activity monitoring remains up-to-date and relevant to the customer’s activities. It is really important that firms do not only implement KYC/CDD for onboarding customers but also refresh this information on an ongoing basis. We all need to understand that effective compliance is an ongoing process.</a:t>
            </a:r>
          </a:p>
        </p:txBody>
      </p:sp>
      <p:sp>
        <p:nvSpPr>
          <p:cNvPr id="4" name="Rectangle 3">
            <a:extLst>
              <a:ext uri="{FF2B5EF4-FFF2-40B4-BE49-F238E27FC236}">
                <a16:creationId xmlns:a16="http://schemas.microsoft.com/office/drawing/2014/main" id="{72C08C06-F296-47CE-9439-DCA83FE6D993}"/>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Tree>
    <p:extLst>
      <p:ext uri="{BB962C8B-B14F-4D97-AF65-F5344CB8AC3E}">
        <p14:creationId xmlns:p14="http://schemas.microsoft.com/office/powerpoint/2010/main" val="281606192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36986-F072-4CFF-98A4-3A23BB43AE69}"/>
              </a:ext>
            </a:extLst>
          </p:cNvPr>
          <p:cNvSpPr>
            <a:spLocks noGrp="1"/>
          </p:cNvSpPr>
          <p:nvPr>
            <p:ph type="title"/>
          </p:nvPr>
        </p:nvSpPr>
        <p:spPr>
          <a:xfrm>
            <a:off x="913774" y="360940"/>
            <a:ext cx="10364451" cy="875432"/>
          </a:xfrm>
        </p:spPr>
        <p:txBody>
          <a:bodyPr>
            <a:normAutofit fontScale="90000"/>
          </a:bodyPr>
          <a:lstStyle/>
          <a:p>
            <a:r>
              <a:rPr lang="en-GB" cap="none" dirty="0"/>
              <a:t>SESSION 2: Conducting Risk-based KYC/CDD Reviews</a:t>
            </a:r>
          </a:p>
        </p:txBody>
      </p:sp>
      <p:sp>
        <p:nvSpPr>
          <p:cNvPr id="3" name="Content Placeholder 2">
            <a:extLst>
              <a:ext uri="{FF2B5EF4-FFF2-40B4-BE49-F238E27FC236}">
                <a16:creationId xmlns:a16="http://schemas.microsoft.com/office/drawing/2014/main" id="{4A3222D5-C74B-4C52-88A2-54C8D5DF7070}"/>
              </a:ext>
            </a:extLst>
          </p:cNvPr>
          <p:cNvSpPr>
            <a:spLocks noGrp="1"/>
          </p:cNvSpPr>
          <p:nvPr>
            <p:ph sz="quarter" idx="13"/>
          </p:nvPr>
        </p:nvSpPr>
        <p:spPr>
          <a:xfrm>
            <a:off x="913774" y="1171977"/>
            <a:ext cx="10363826" cy="5205674"/>
          </a:xfrm>
        </p:spPr>
        <p:txBody>
          <a:bodyPr>
            <a:noAutofit/>
          </a:bodyPr>
          <a:lstStyle/>
          <a:p>
            <a:pPr>
              <a:buClr>
                <a:srgbClr val="F97E03"/>
              </a:buClr>
              <a:buFont typeface="Wingdings" panose="05000000000000000000" pitchFamily="2" charset="2"/>
              <a:buChar char="§"/>
            </a:pPr>
            <a:r>
              <a:rPr lang="en-GB" cap="none" dirty="0"/>
              <a:t>refresh delegates knowledge and understanding on ml/</a:t>
            </a:r>
            <a:r>
              <a:rPr lang="en-GB" cap="none" dirty="0" err="1"/>
              <a:t>tf</a:t>
            </a:r>
            <a:r>
              <a:rPr lang="en-GB" cap="none" dirty="0"/>
              <a:t> and other financial crime risk and risk awareness, particularly in relation to the application of cdd measures and the management of high risk and existing business relationships.</a:t>
            </a:r>
          </a:p>
          <a:p>
            <a:pPr>
              <a:buClr>
                <a:srgbClr val="F97E03"/>
              </a:buClr>
              <a:buFont typeface="Wingdings" panose="05000000000000000000" pitchFamily="2" charset="2"/>
              <a:buChar char="§"/>
            </a:pPr>
            <a:r>
              <a:rPr lang="en-GB" cap="none" dirty="0"/>
              <a:t>the appropriate application of cdd measures to mitigate against the vulnerabilities of the financial institution to financial misuse by peps, including the effective identification of peps and the understanding, assessing and handling of the potential risks associated with peps; and </a:t>
            </a:r>
            <a:r>
              <a:rPr lang="en-GB" cap="none" dirty="0" err="1"/>
              <a:t>ofac</a:t>
            </a:r>
            <a:r>
              <a:rPr lang="en-GB" cap="none" dirty="0"/>
              <a:t>, un, </a:t>
            </a:r>
            <a:r>
              <a:rPr lang="en-GB" cap="none" dirty="0" err="1"/>
              <a:t>eu</a:t>
            </a:r>
            <a:r>
              <a:rPr lang="en-GB" cap="none" dirty="0"/>
              <a:t> and other sanctions and the financial institution’s controls to identify and handle natural persons, legal persons and other entities subject to sanction. (Nana-rewrite /change wording to make it your own)</a:t>
            </a:r>
          </a:p>
          <a:p>
            <a:pPr>
              <a:buClr>
                <a:srgbClr val="F97E03"/>
              </a:buClr>
              <a:buFont typeface="Wingdings" panose="05000000000000000000" pitchFamily="2" charset="2"/>
              <a:buChar char="§"/>
            </a:pPr>
            <a:r>
              <a:rPr lang="en-GB" sz="2200" cap="none" dirty="0"/>
              <a:t>The main objective for ongoing customer due diligence is to ensure that existing customer information used as basis for conducting customer activity monitoring remains up-to-date and relevant to the customer’s activities. It is really important that firms do not only implement KYC/CDD for onboarding customers but also refresh this information on an ongoing basis. We all need to understand that effective compliance is an ongoing process.</a:t>
            </a:r>
          </a:p>
        </p:txBody>
      </p:sp>
      <p:sp>
        <p:nvSpPr>
          <p:cNvPr id="4" name="Rectangle 3">
            <a:extLst>
              <a:ext uri="{FF2B5EF4-FFF2-40B4-BE49-F238E27FC236}">
                <a16:creationId xmlns:a16="http://schemas.microsoft.com/office/drawing/2014/main" id="{72C08C06-F296-47CE-9439-DCA83FE6D993}"/>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Tree>
    <p:extLst>
      <p:ext uri="{BB962C8B-B14F-4D97-AF65-F5344CB8AC3E}">
        <p14:creationId xmlns:p14="http://schemas.microsoft.com/office/powerpoint/2010/main" val="176716010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EA344-C0DA-4A46-9AEB-5A9AA3F32228}"/>
              </a:ext>
            </a:extLst>
          </p:cNvPr>
          <p:cNvSpPr>
            <a:spLocks noGrp="1"/>
          </p:cNvSpPr>
          <p:nvPr>
            <p:ph type="title"/>
          </p:nvPr>
        </p:nvSpPr>
        <p:spPr>
          <a:xfrm>
            <a:off x="1600200" y="239486"/>
            <a:ext cx="8273144" cy="972024"/>
          </a:xfrm>
          <a:ln>
            <a:solidFill>
              <a:srgbClr val="F97E03"/>
            </a:solidFill>
          </a:ln>
        </p:spPr>
        <p:txBody>
          <a:bodyPr>
            <a:normAutofit fontScale="90000"/>
          </a:bodyPr>
          <a:lstStyle/>
          <a:p>
            <a:br>
              <a:rPr lang="en-GB" b="1" cap="none" dirty="0"/>
            </a:br>
            <a:r>
              <a:rPr lang="en-GB" b="1" cap="none" dirty="0"/>
              <a:t>What is the regulator looking for?</a:t>
            </a:r>
            <a:br>
              <a:rPr lang="en-GB" b="1" cap="none" dirty="0"/>
            </a:br>
            <a:endParaRPr lang="en-GB" dirty="0"/>
          </a:p>
        </p:txBody>
      </p:sp>
      <p:sp>
        <p:nvSpPr>
          <p:cNvPr id="3" name="Content Placeholder 2">
            <a:extLst>
              <a:ext uri="{FF2B5EF4-FFF2-40B4-BE49-F238E27FC236}">
                <a16:creationId xmlns:a16="http://schemas.microsoft.com/office/drawing/2014/main" id="{B3FDEF97-E4F3-458D-8B34-D033AAEB6AF8}"/>
              </a:ext>
            </a:extLst>
          </p:cNvPr>
          <p:cNvSpPr>
            <a:spLocks noGrp="1"/>
          </p:cNvSpPr>
          <p:nvPr>
            <p:ph sz="quarter" idx="13"/>
          </p:nvPr>
        </p:nvSpPr>
        <p:spPr>
          <a:xfrm>
            <a:off x="1358408" y="1568682"/>
            <a:ext cx="9475184" cy="4451797"/>
          </a:xfrm>
        </p:spPr>
        <p:txBody>
          <a:bodyPr>
            <a:normAutofit/>
          </a:bodyPr>
          <a:lstStyle/>
          <a:p>
            <a:pPr marL="0" indent="0">
              <a:buNone/>
            </a:pPr>
            <a:endParaRPr lang="en-GB" sz="1100" b="1" cap="none" dirty="0"/>
          </a:p>
          <a:p>
            <a:pPr>
              <a:buClr>
                <a:srgbClr val="F97E03"/>
              </a:buClr>
              <a:buFont typeface="Wingdings" panose="05000000000000000000" pitchFamily="2" charset="2"/>
              <a:buChar char="§"/>
            </a:pPr>
            <a:r>
              <a:rPr lang="en-GB" sz="3200" cap="none" dirty="0"/>
              <a:t>Reviews done using the risk-based approach. </a:t>
            </a:r>
          </a:p>
          <a:p>
            <a:pPr>
              <a:buClr>
                <a:srgbClr val="F97E03"/>
              </a:buClr>
              <a:buFont typeface="Wingdings" panose="05000000000000000000" pitchFamily="2" charset="2"/>
              <a:buChar char="§"/>
            </a:pPr>
            <a:r>
              <a:rPr lang="en-GB" sz="3200" cap="none" dirty="0"/>
              <a:t>Reviews dictated by perceived risk to ensure that customer data used for ongoing monitoring is up-to-date and correct.</a:t>
            </a:r>
          </a:p>
          <a:p>
            <a:pPr>
              <a:buClr>
                <a:srgbClr val="F97E03"/>
              </a:buClr>
              <a:buFont typeface="Wingdings" panose="05000000000000000000" pitchFamily="2" charset="2"/>
              <a:buChar char="§"/>
            </a:pPr>
            <a:endParaRPr lang="en-GB" sz="3000" cap="none" dirty="0"/>
          </a:p>
          <a:p>
            <a:pPr marL="0" indent="0">
              <a:buNone/>
            </a:pPr>
            <a:endParaRPr lang="en-GB" dirty="0"/>
          </a:p>
        </p:txBody>
      </p:sp>
      <p:sp>
        <p:nvSpPr>
          <p:cNvPr id="5" name="Rectangle 4">
            <a:extLst>
              <a:ext uri="{FF2B5EF4-FFF2-40B4-BE49-F238E27FC236}">
                <a16:creationId xmlns:a16="http://schemas.microsoft.com/office/drawing/2014/main" id="{18D21EF2-D041-44E3-9BFE-7591A6D5AEAC}"/>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Tree>
    <p:extLst>
      <p:ext uri="{BB962C8B-B14F-4D97-AF65-F5344CB8AC3E}">
        <p14:creationId xmlns:p14="http://schemas.microsoft.com/office/powerpoint/2010/main" val="230333948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FAB2D-83E3-4763-8618-5FFF688E894E}"/>
              </a:ext>
            </a:extLst>
          </p:cNvPr>
          <p:cNvSpPr>
            <a:spLocks noGrp="1"/>
          </p:cNvSpPr>
          <p:nvPr>
            <p:ph type="title"/>
          </p:nvPr>
        </p:nvSpPr>
        <p:spPr>
          <a:xfrm>
            <a:off x="1763486" y="618517"/>
            <a:ext cx="8371114" cy="862553"/>
          </a:xfrm>
          <a:ln>
            <a:solidFill>
              <a:srgbClr val="F97E03"/>
            </a:solidFill>
          </a:ln>
        </p:spPr>
        <p:txBody>
          <a:bodyPr>
            <a:normAutofit fontScale="90000"/>
          </a:bodyPr>
          <a:lstStyle/>
          <a:p>
            <a:r>
              <a:rPr lang="en-GB" cap="none" dirty="0"/>
              <a:t>Risk-Based Scheduled KYC/CDD Reviews </a:t>
            </a:r>
          </a:p>
        </p:txBody>
      </p:sp>
      <p:sp>
        <p:nvSpPr>
          <p:cNvPr id="3" name="Content Placeholder 2">
            <a:extLst>
              <a:ext uri="{FF2B5EF4-FFF2-40B4-BE49-F238E27FC236}">
                <a16:creationId xmlns:a16="http://schemas.microsoft.com/office/drawing/2014/main" id="{5709D482-29A4-498B-9EFD-E0EA9C607996}"/>
              </a:ext>
            </a:extLst>
          </p:cNvPr>
          <p:cNvSpPr>
            <a:spLocks noGrp="1"/>
          </p:cNvSpPr>
          <p:nvPr>
            <p:ph sz="quarter" idx="13"/>
          </p:nvPr>
        </p:nvSpPr>
        <p:spPr>
          <a:xfrm>
            <a:off x="913774" y="1850571"/>
            <a:ext cx="10668626" cy="4158343"/>
          </a:xfrm>
        </p:spPr>
        <p:txBody>
          <a:bodyPr>
            <a:normAutofit lnSpcReduction="10000"/>
          </a:bodyPr>
          <a:lstStyle/>
          <a:p>
            <a:pPr marL="0" indent="0">
              <a:buNone/>
            </a:pPr>
            <a:r>
              <a:rPr lang="en-GB" sz="2400" cap="none" dirty="0"/>
              <a:t>1.The requirement is that firms must have </a:t>
            </a:r>
            <a:r>
              <a:rPr lang="en-GB" sz="2400" b="1" cap="none" dirty="0"/>
              <a:t>a system</a:t>
            </a:r>
            <a:r>
              <a:rPr lang="en-GB" sz="2400" cap="none" dirty="0"/>
              <a:t> </a:t>
            </a:r>
            <a:r>
              <a:rPr lang="en-GB" sz="2400" b="1" cap="none" dirty="0"/>
              <a:t>for keeping customer information up to date</a:t>
            </a:r>
            <a:r>
              <a:rPr lang="en-GB" sz="2400" cap="none" dirty="0"/>
              <a:t>. </a:t>
            </a:r>
            <a:endParaRPr lang="en-GB" sz="2800" b="1" cap="none" dirty="0"/>
          </a:p>
          <a:p>
            <a:pPr marL="0" indent="0">
              <a:lnSpc>
                <a:spcPct val="100000"/>
              </a:lnSpc>
              <a:spcBef>
                <a:spcPts val="0"/>
              </a:spcBef>
              <a:buNone/>
            </a:pPr>
            <a:r>
              <a:rPr lang="en-GB" cap="none" dirty="0"/>
              <a:t>2. Firms must adopt an approach appropriate for client types and their nature business. </a:t>
            </a:r>
          </a:p>
          <a:p>
            <a:pPr marL="0" indent="0">
              <a:lnSpc>
                <a:spcPct val="100000"/>
              </a:lnSpc>
              <a:spcBef>
                <a:spcPts val="0"/>
              </a:spcBef>
              <a:buNone/>
            </a:pPr>
            <a:r>
              <a:rPr lang="en-GB" cap="none" dirty="0"/>
              <a:t>3. The General industry practice for undertaking risk-based KYC/CDD review &amp; refresh is as follows;</a:t>
            </a:r>
          </a:p>
          <a:p>
            <a:pPr marL="0" indent="0">
              <a:lnSpc>
                <a:spcPct val="100000"/>
              </a:lnSpc>
              <a:spcBef>
                <a:spcPts val="0"/>
              </a:spcBef>
              <a:buNone/>
            </a:pPr>
            <a:endParaRPr lang="en-GB" cap="none" dirty="0"/>
          </a:p>
          <a:p>
            <a:pPr lvl="1">
              <a:buClr>
                <a:srgbClr val="F97E03"/>
              </a:buClr>
              <a:buFont typeface="Wingdings" panose="05000000000000000000" pitchFamily="2" charset="2"/>
              <a:buChar char="§"/>
            </a:pPr>
            <a:r>
              <a:rPr lang="en-GB" sz="2000" b="1" cap="none" dirty="0"/>
              <a:t>High Risk</a:t>
            </a:r>
            <a:r>
              <a:rPr lang="en-GB" sz="2000" cap="none" dirty="0"/>
              <a:t> </a:t>
            </a:r>
            <a:r>
              <a:rPr lang="en-GB" sz="2000" b="1" cap="none" dirty="0"/>
              <a:t>Customers</a:t>
            </a:r>
            <a:r>
              <a:rPr lang="en-GB" sz="2000" cap="none" dirty="0"/>
              <a:t> – on an annual basis, all customers, who have been classed as high risk, will undergo a complete review.</a:t>
            </a:r>
          </a:p>
          <a:p>
            <a:pPr lvl="1">
              <a:buClr>
                <a:srgbClr val="F97E03"/>
              </a:buClr>
              <a:buFont typeface="Wingdings" panose="05000000000000000000" pitchFamily="2" charset="2"/>
              <a:buChar char="§"/>
            </a:pPr>
            <a:r>
              <a:rPr lang="en-GB" sz="2000" b="1" cap="none" dirty="0"/>
              <a:t>Medium Risk Customers</a:t>
            </a:r>
            <a:r>
              <a:rPr lang="en-GB" sz="2000" cap="none" dirty="0"/>
              <a:t> – will undergo a full review every two years.</a:t>
            </a:r>
          </a:p>
          <a:p>
            <a:pPr lvl="1">
              <a:buClr>
                <a:srgbClr val="F97E03"/>
              </a:buClr>
              <a:buFont typeface="Wingdings" panose="05000000000000000000" pitchFamily="2" charset="2"/>
              <a:buChar char="§"/>
            </a:pPr>
            <a:r>
              <a:rPr lang="en-GB" sz="2000" b="1" cap="none" dirty="0"/>
              <a:t>Low Risk Customers</a:t>
            </a:r>
            <a:r>
              <a:rPr lang="en-GB" sz="2000" cap="none" dirty="0"/>
              <a:t> – reviews will be undertaken every three years or when triggered by events</a:t>
            </a:r>
            <a:r>
              <a:rPr lang="en-GB" cap="none" dirty="0"/>
              <a:t>.</a:t>
            </a:r>
          </a:p>
          <a:p>
            <a:pPr marL="0" lvl="0" indent="0">
              <a:buNone/>
            </a:pPr>
            <a:endParaRPr lang="en-GB" cap="none" dirty="0"/>
          </a:p>
          <a:p>
            <a:pPr marL="0" indent="0">
              <a:buNone/>
            </a:pPr>
            <a:endParaRPr lang="en-GB" dirty="0"/>
          </a:p>
          <a:p>
            <a:pPr marL="0" indent="0">
              <a:buNone/>
            </a:pPr>
            <a:endParaRPr lang="en-GB" dirty="0"/>
          </a:p>
        </p:txBody>
      </p:sp>
      <p:sp>
        <p:nvSpPr>
          <p:cNvPr id="5" name="Rectangle 4">
            <a:extLst>
              <a:ext uri="{FF2B5EF4-FFF2-40B4-BE49-F238E27FC236}">
                <a16:creationId xmlns:a16="http://schemas.microsoft.com/office/drawing/2014/main" id="{CFA62156-282A-4873-81D9-8A47E2BF5469}"/>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Tree>
    <p:extLst>
      <p:ext uri="{BB962C8B-B14F-4D97-AF65-F5344CB8AC3E}">
        <p14:creationId xmlns:p14="http://schemas.microsoft.com/office/powerpoint/2010/main" val="308996673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0C3F0-1FFD-4D34-B170-D001E131D243}"/>
              </a:ext>
            </a:extLst>
          </p:cNvPr>
          <p:cNvSpPr>
            <a:spLocks noGrp="1"/>
          </p:cNvSpPr>
          <p:nvPr>
            <p:ph type="title"/>
          </p:nvPr>
        </p:nvSpPr>
        <p:spPr>
          <a:xfrm>
            <a:off x="913776" y="618517"/>
            <a:ext cx="9382750" cy="934058"/>
          </a:xfrm>
          <a:ln>
            <a:solidFill>
              <a:srgbClr val="FA7E04"/>
            </a:solidFill>
          </a:ln>
        </p:spPr>
        <p:txBody>
          <a:bodyPr>
            <a:normAutofit/>
          </a:bodyPr>
          <a:lstStyle/>
          <a:p>
            <a:r>
              <a:rPr lang="en-GB" cap="none" dirty="0"/>
              <a:t>Individual Ongoing KYC/CDD Review </a:t>
            </a:r>
          </a:p>
        </p:txBody>
      </p:sp>
      <p:sp>
        <p:nvSpPr>
          <p:cNvPr id="3" name="Content Placeholder 2">
            <a:extLst>
              <a:ext uri="{FF2B5EF4-FFF2-40B4-BE49-F238E27FC236}">
                <a16:creationId xmlns:a16="http://schemas.microsoft.com/office/drawing/2014/main" id="{670FD0D3-8B99-4127-9205-A3A990434012}"/>
              </a:ext>
            </a:extLst>
          </p:cNvPr>
          <p:cNvSpPr>
            <a:spLocks noGrp="1"/>
          </p:cNvSpPr>
          <p:nvPr>
            <p:ph sz="quarter" idx="13"/>
          </p:nvPr>
        </p:nvSpPr>
        <p:spPr>
          <a:xfrm>
            <a:off x="913774" y="1712890"/>
            <a:ext cx="10363826" cy="4078309"/>
          </a:xfrm>
        </p:spPr>
        <p:txBody>
          <a:bodyPr>
            <a:normAutofit lnSpcReduction="10000"/>
          </a:bodyPr>
          <a:lstStyle/>
          <a:p>
            <a:pPr marL="0" indent="0">
              <a:buNone/>
            </a:pPr>
            <a:r>
              <a:rPr lang="en-GB" sz="2800" cap="none" dirty="0"/>
              <a:t>This will entail establishing practical guidelines for conducting the following:</a:t>
            </a:r>
          </a:p>
          <a:p>
            <a:pPr lvl="1">
              <a:buClr>
                <a:srgbClr val="F97E03"/>
              </a:buClr>
              <a:buFont typeface="Wingdings" panose="05000000000000000000" pitchFamily="2" charset="2"/>
              <a:buChar char="§"/>
            </a:pPr>
            <a:r>
              <a:rPr lang="en-GB" sz="2600" cap="none" dirty="0"/>
              <a:t>Obtaining copies of expired ID</a:t>
            </a:r>
          </a:p>
          <a:p>
            <a:pPr lvl="1">
              <a:buClr>
                <a:srgbClr val="F97E03"/>
              </a:buClr>
              <a:buFont typeface="Wingdings" panose="05000000000000000000" pitchFamily="2" charset="2"/>
              <a:buChar char="§"/>
            </a:pPr>
            <a:r>
              <a:rPr lang="en-GB" sz="2600" cap="none" dirty="0"/>
              <a:t>Changes in customer personal information (change of name, address, employment, marital status)</a:t>
            </a:r>
          </a:p>
          <a:p>
            <a:pPr lvl="1">
              <a:buClr>
                <a:srgbClr val="F97E03"/>
              </a:buClr>
              <a:buFont typeface="Wingdings" panose="05000000000000000000" pitchFamily="2" charset="2"/>
              <a:buChar char="§"/>
            </a:pPr>
            <a:r>
              <a:rPr lang="en-GB" sz="2600" cap="none" dirty="0"/>
              <a:t>Changes in financial condition</a:t>
            </a:r>
          </a:p>
          <a:p>
            <a:pPr lvl="1">
              <a:buClr>
                <a:srgbClr val="F97E03"/>
              </a:buClr>
              <a:buFont typeface="Wingdings" panose="05000000000000000000" pitchFamily="2" charset="2"/>
              <a:buChar char="§"/>
            </a:pPr>
            <a:r>
              <a:rPr lang="en-GB" sz="2600" cap="none" dirty="0"/>
              <a:t>Re-confirmation of country of connectivity</a:t>
            </a:r>
          </a:p>
          <a:p>
            <a:pPr lvl="1">
              <a:buClr>
                <a:srgbClr val="F97E03"/>
              </a:buClr>
              <a:buFont typeface="Wingdings" panose="05000000000000000000" pitchFamily="2" charset="2"/>
              <a:buChar char="§"/>
            </a:pPr>
            <a:r>
              <a:rPr lang="en-GB" sz="2600" cap="none" dirty="0"/>
              <a:t>Reviewing activities in customer account over the past year as part of review update</a:t>
            </a:r>
          </a:p>
          <a:p>
            <a:pPr lvl="1">
              <a:buClr>
                <a:srgbClr val="F97E03"/>
              </a:buClr>
              <a:buFont typeface="Wingdings" panose="05000000000000000000" pitchFamily="2" charset="2"/>
              <a:buChar char="§"/>
            </a:pPr>
            <a:r>
              <a:rPr lang="en-GB" sz="2600" cap="none" dirty="0"/>
              <a:t>Undertaking gap analysis to establish missing information/data</a:t>
            </a:r>
          </a:p>
          <a:p>
            <a:endParaRPr lang="en-GB" dirty="0"/>
          </a:p>
        </p:txBody>
      </p:sp>
      <p:sp>
        <p:nvSpPr>
          <p:cNvPr id="5" name="Rectangle 4">
            <a:extLst>
              <a:ext uri="{FF2B5EF4-FFF2-40B4-BE49-F238E27FC236}">
                <a16:creationId xmlns:a16="http://schemas.microsoft.com/office/drawing/2014/main" id="{C05B98C3-9693-49AA-B7FD-92FA8A664659}"/>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Tree>
    <p:extLst>
      <p:ext uri="{BB962C8B-B14F-4D97-AF65-F5344CB8AC3E}">
        <p14:creationId xmlns:p14="http://schemas.microsoft.com/office/powerpoint/2010/main" val="96787528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2F7FF-29B0-4B26-B017-0C3B0BA9B7B7}"/>
              </a:ext>
            </a:extLst>
          </p:cNvPr>
          <p:cNvSpPr>
            <a:spLocks noGrp="1"/>
          </p:cNvSpPr>
          <p:nvPr>
            <p:ph type="title"/>
          </p:nvPr>
        </p:nvSpPr>
        <p:spPr>
          <a:xfrm>
            <a:off x="1724024" y="247650"/>
            <a:ext cx="9048751" cy="933450"/>
          </a:xfrm>
          <a:ln>
            <a:solidFill>
              <a:srgbClr val="FA7E04"/>
            </a:solidFill>
          </a:ln>
        </p:spPr>
        <p:txBody>
          <a:bodyPr>
            <a:normAutofit fontScale="90000"/>
          </a:bodyPr>
          <a:lstStyle/>
          <a:p>
            <a:r>
              <a:rPr lang="en-GB" cap="none" dirty="0"/>
              <a:t>Corporate Clients Ongoing KYC/CDD Review</a:t>
            </a:r>
            <a:endParaRPr lang="en-GB" dirty="0"/>
          </a:p>
        </p:txBody>
      </p:sp>
      <p:sp>
        <p:nvSpPr>
          <p:cNvPr id="3" name="Content Placeholder 2">
            <a:extLst>
              <a:ext uri="{FF2B5EF4-FFF2-40B4-BE49-F238E27FC236}">
                <a16:creationId xmlns:a16="http://schemas.microsoft.com/office/drawing/2014/main" id="{A86CE32A-9061-4330-8985-F2BE8CFE0494}"/>
              </a:ext>
            </a:extLst>
          </p:cNvPr>
          <p:cNvSpPr>
            <a:spLocks noGrp="1"/>
          </p:cNvSpPr>
          <p:nvPr>
            <p:ph sz="quarter" idx="13"/>
          </p:nvPr>
        </p:nvSpPr>
        <p:spPr>
          <a:xfrm>
            <a:off x="913774" y="1558344"/>
            <a:ext cx="10363826" cy="4232855"/>
          </a:xfrm>
        </p:spPr>
        <p:txBody>
          <a:bodyPr>
            <a:normAutofit fontScale="77500" lnSpcReduction="20000"/>
          </a:bodyPr>
          <a:lstStyle/>
          <a:p>
            <a:pPr marL="0" indent="0">
              <a:buNone/>
            </a:pPr>
            <a:r>
              <a:rPr lang="en-GB" sz="3700" cap="none" dirty="0"/>
              <a:t>This will entail establishing practical guidelines for conducting the following:</a:t>
            </a:r>
          </a:p>
          <a:p>
            <a:pPr lvl="1">
              <a:buClr>
                <a:srgbClr val="F97E03"/>
              </a:buClr>
              <a:buFont typeface="Wingdings" panose="05000000000000000000" pitchFamily="2" charset="2"/>
              <a:buChar char="§"/>
            </a:pPr>
            <a:r>
              <a:rPr lang="en-GB" sz="3400" cap="none" dirty="0"/>
              <a:t>Re-confirmation of address.</a:t>
            </a:r>
          </a:p>
          <a:p>
            <a:pPr lvl="1">
              <a:buClr>
                <a:srgbClr val="F97E03"/>
              </a:buClr>
              <a:buFont typeface="Wingdings" panose="05000000000000000000" pitchFamily="2" charset="2"/>
              <a:buChar char="§"/>
            </a:pPr>
            <a:r>
              <a:rPr lang="en-GB" sz="3400" cap="none" dirty="0"/>
              <a:t>Re-confirmation of corporate structure (if applicable).</a:t>
            </a:r>
          </a:p>
          <a:p>
            <a:pPr lvl="1">
              <a:buClr>
                <a:srgbClr val="F97E03"/>
              </a:buClr>
              <a:buFont typeface="Wingdings" panose="05000000000000000000" pitchFamily="2" charset="2"/>
              <a:buChar char="§"/>
            </a:pPr>
            <a:r>
              <a:rPr lang="en-GB" sz="3400" cap="none" dirty="0"/>
              <a:t>Re-confirmation of source of funds and wealth.</a:t>
            </a:r>
          </a:p>
          <a:p>
            <a:pPr lvl="1">
              <a:buClr>
                <a:srgbClr val="F97E03"/>
              </a:buClr>
              <a:buFont typeface="Wingdings" panose="05000000000000000000" pitchFamily="2" charset="2"/>
              <a:buChar char="§"/>
            </a:pPr>
            <a:r>
              <a:rPr lang="en-GB" sz="3400" cap="none" dirty="0"/>
              <a:t>Re-confirmation of country of connectivity.</a:t>
            </a:r>
          </a:p>
          <a:p>
            <a:pPr lvl="1">
              <a:buClr>
                <a:srgbClr val="F97E03"/>
              </a:buClr>
              <a:buFont typeface="Wingdings" panose="05000000000000000000" pitchFamily="2" charset="2"/>
              <a:buChar char="§"/>
            </a:pPr>
            <a:r>
              <a:rPr lang="en-GB" sz="3400" cap="none" dirty="0"/>
              <a:t>Customer screening for sanctions, PEP &amp; adverse news.</a:t>
            </a:r>
          </a:p>
          <a:p>
            <a:pPr lvl="1">
              <a:buClr>
                <a:srgbClr val="F97E03"/>
              </a:buClr>
              <a:buFont typeface="Wingdings" panose="05000000000000000000" pitchFamily="2" charset="2"/>
              <a:buChar char="§"/>
            </a:pPr>
            <a:r>
              <a:rPr lang="en-GB" sz="3400" cap="none" dirty="0"/>
              <a:t>Re-assessing risk to determine if the risk rating still applies, if not, re-classify.</a:t>
            </a:r>
          </a:p>
          <a:p>
            <a:pPr lvl="1">
              <a:buClr>
                <a:srgbClr val="F97E03"/>
              </a:buClr>
              <a:buFont typeface="Wingdings" panose="05000000000000000000" pitchFamily="2" charset="2"/>
              <a:buChar char="§"/>
            </a:pPr>
            <a:r>
              <a:rPr lang="en-GB" sz="3400" cap="none" dirty="0"/>
              <a:t>Seeking Compliance/Senior Management approval if required.</a:t>
            </a:r>
          </a:p>
          <a:p>
            <a:pPr lvl="1">
              <a:buClr>
                <a:srgbClr val="F97E03"/>
              </a:buClr>
              <a:buFont typeface="Wingdings" panose="05000000000000000000" pitchFamily="2" charset="2"/>
              <a:buChar char="§"/>
            </a:pPr>
            <a:r>
              <a:rPr lang="en-GB" sz="3400" cap="none" dirty="0"/>
              <a:t>Updating customer profile/transaction profile with information obtained.</a:t>
            </a:r>
          </a:p>
          <a:p>
            <a:pPr marL="0" indent="0">
              <a:buNone/>
            </a:pPr>
            <a:endParaRPr lang="en-GB" cap="none" dirty="0"/>
          </a:p>
        </p:txBody>
      </p:sp>
      <p:sp>
        <p:nvSpPr>
          <p:cNvPr id="5" name="Rectangle 4">
            <a:extLst>
              <a:ext uri="{FF2B5EF4-FFF2-40B4-BE49-F238E27FC236}">
                <a16:creationId xmlns:a16="http://schemas.microsoft.com/office/drawing/2014/main" id="{ED0A029D-3149-428E-8A79-3BA052215DC9}"/>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Tree>
    <p:extLst>
      <p:ext uri="{BB962C8B-B14F-4D97-AF65-F5344CB8AC3E}">
        <p14:creationId xmlns:p14="http://schemas.microsoft.com/office/powerpoint/2010/main" val="67376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large body of water with a city in the background&#10;&#10;Description automatically generated">
            <a:extLst>
              <a:ext uri="{FF2B5EF4-FFF2-40B4-BE49-F238E27FC236}">
                <a16:creationId xmlns:a16="http://schemas.microsoft.com/office/drawing/2014/main" id="{C6B2DC59-ACF2-4278-BB32-A933A10273A3}"/>
              </a:ext>
            </a:extLst>
          </p:cNvPr>
          <p:cNvPicPr>
            <a:picLocks noChangeAspect="1"/>
          </p:cNvPicPr>
          <p:nvPr/>
        </p:nvPicPr>
        <p:blipFill rotWithShape="1">
          <a:blip r:embed="rId2">
            <a:extLst>
              <a:ext uri="{28A0092B-C50C-407E-A947-70E740481C1C}">
                <a14:useLocalDpi xmlns:a14="http://schemas.microsoft.com/office/drawing/2010/main" val="0"/>
              </a:ext>
            </a:extLst>
          </a:blip>
          <a:srcRect t="6323" b="2585"/>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7D199AD2-90FE-4E01-8AA7-A7988362EBED}"/>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
        <p:nvSpPr>
          <p:cNvPr id="5" name="TextBox 4">
            <a:extLst>
              <a:ext uri="{FF2B5EF4-FFF2-40B4-BE49-F238E27FC236}">
                <a16:creationId xmlns:a16="http://schemas.microsoft.com/office/drawing/2014/main" id="{87248574-F7FF-4C63-9242-AD0467F464A7}"/>
              </a:ext>
            </a:extLst>
          </p:cNvPr>
          <p:cNvSpPr txBox="1"/>
          <p:nvPr/>
        </p:nvSpPr>
        <p:spPr>
          <a:xfrm>
            <a:off x="4276725" y="589280"/>
            <a:ext cx="7686675" cy="1692771"/>
          </a:xfrm>
          <a:prstGeom prst="rect">
            <a:avLst/>
          </a:prstGeom>
          <a:solidFill>
            <a:schemeClr val="bg2"/>
          </a:solidFill>
        </p:spPr>
        <p:txBody>
          <a:bodyPr wrap="square" rtlCol="0">
            <a:spAutoFit/>
          </a:bodyPr>
          <a:lstStyle/>
          <a:p>
            <a:pPr lvl="0">
              <a:defRPr/>
            </a:pPr>
            <a:r>
              <a:rPr lang="en-GB" sz="3200" b="1" dirty="0">
                <a:solidFill>
                  <a:prstClr val="black"/>
                </a:solidFill>
                <a:latin typeface="Tw Cen MT" panose="020B0602020104020603"/>
              </a:rPr>
              <a:t>SESSION 1</a:t>
            </a:r>
          </a:p>
          <a:p>
            <a:pPr lvl="0">
              <a:defRPr/>
            </a:pPr>
            <a:r>
              <a:rPr lang="en-GB" sz="2400" b="1" dirty="0">
                <a:solidFill>
                  <a:prstClr val="black"/>
                </a:solidFill>
                <a:latin typeface="Tw Cen MT" panose="020B0602020104020603"/>
              </a:rPr>
              <a:t>Understanding the Regulatory Landscape &amp; Laws, legislations and Guidance allied to Customer Due Diligence</a:t>
            </a:r>
          </a:p>
        </p:txBody>
      </p:sp>
    </p:spTree>
    <p:extLst>
      <p:ext uri="{BB962C8B-B14F-4D97-AF65-F5344CB8AC3E}">
        <p14:creationId xmlns:p14="http://schemas.microsoft.com/office/powerpoint/2010/main" val="262323819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3E50668C-0E59-4CF6-9474-12AD101AD0DC}"/>
              </a:ext>
            </a:extLst>
          </p:cNvPr>
          <p:cNvGraphicFramePr/>
          <p:nvPr/>
        </p:nvGraphicFramePr>
        <p:xfrm>
          <a:off x="0" y="1056640"/>
          <a:ext cx="12192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0D30F51E-58CD-4833-83F4-5709F16D63ED}"/>
              </a:ext>
            </a:extLst>
          </p:cNvPr>
          <p:cNvSpPr txBox="1"/>
          <p:nvPr/>
        </p:nvSpPr>
        <p:spPr>
          <a:xfrm>
            <a:off x="2152650" y="304800"/>
            <a:ext cx="720090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prstClr val="black"/>
                </a:solidFill>
                <a:effectLst/>
                <a:uLnTx/>
                <a:uFillTx/>
                <a:latin typeface="Tw Cen MT" panose="020B0602020104020603"/>
                <a:ea typeface="+mn-ea"/>
                <a:cs typeface="+mn-cs"/>
              </a:rPr>
              <a:t>Model of the Ongoing Customer Due Diligence Process</a:t>
            </a:r>
          </a:p>
        </p:txBody>
      </p:sp>
      <p:sp>
        <p:nvSpPr>
          <p:cNvPr id="4" name="Rectangle 3">
            <a:extLst>
              <a:ext uri="{FF2B5EF4-FFF2-40B4-BE49-F238E27FC236}">
                <a16:creationId xmlns:a16="http://schemas.microsoft.com/office/drawing/2014/main" id="{E95808D7-1C8C-40CB-9608-F75BD27823DB}"/>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Tree>
    <p:extLst>
      <p:ext uri="{BB962C8B-B14F-4D97-AF65-F5344CB8AC3E}">
        <p14:creationId xmlns:p14="http://schemas.microsoft.com/office/powerpoint/2010/main" val="252661140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25FC4-46A9-495E-B8B6-D979F1DC16FC}"/>
              </a:ext>
            </a:extLst>
          </p:cNvPr>
          <p:cNvSpPr>
            <a:spLocks noGrp="1"/>
          </p:cNvSpPr>
          <p:nvPr>
            <p:ph type="title"/>
          </p:nvPr>
        </p:nvSpPr>
        <p:spPr/>
        <p:txBody>
          <a:bodyPr/>
          <a:lstStyle/>
          <a:p>
            <a:r>
              <a:rPr lang="en-GB" cap="none" dirty="0"/>
              <a:t>Practical Guide for Conducting Scheduled </a:t>
            </a:r>
            <a:br>
              <a:rPr lang="en-GB" cap="none" dirty="0"/>
            </a:br>
            <a:r>
              <a:rPr lang="en-GB" cap="none" dirty="0"/>
              <a:t>KYC/CDD information/data Reviews</a:t>
            </a:r>
            <a:endParaRPr lang="en-GB" dirty="0"/>
          </a:p>
        </p:txBody>
      </p:sp>
      <p:sp>
        <p:nvSpPr>
          <p:cNvPr id="3" name="Content Placeholder 2">
            <a:extLst>
              <a:ext uri="{FF2B5EF4-FFF2-40B4-BE49-F238E27FC236}">
                <a16:creationId xmlns:a16="http://schemas.microsoft.com/office/drawing/2014/main" id="{4AD6E971-A123-44C9-8699-19438AD6920A}"/>
              </a:ext>
            </a:extLst>
          </p:cNvPr>
          <p:cNvSpPr>
            <a:spLocks noGrp="1"/>
          </p:cNvSpPr>
          <p:nvPr>
            <p:ph sz="quarter" idx="13"/>
          </p:nvPr>
        </p:nvSpPr>
        <p:spPr/>
        <p:txBody>
          <a:bodyPr>
            <a:normAutofit/>
          </a:bodyPr>
          <a:lstStyle/>
          <a:p>
            <a:pPr marL="0" lvl="0" indent="0">
              <a:buNone/>
            </a:pPr>
            <a:r>
              <a:rPr lang="en-GB" sz="2800" cap="none" dirty="0"/>
              <a:t>Create a checklist based on information or documents required to comply fully with regard to:</a:t>
            </a:r>
          </a:p>
          <a:p>
            <a:pPr lvl="1">
              <a:buClr>
                <a:srgbClr val="F97E03"/>
              </a:buClr>
              <a:buFont typeface="Wingdings" panose="05000000000000000000" pitchFamily="2" charset="2"/>
              <a:buChar char="§"/>
            </a:pPr>
            <a:r>
              <a:rPr lang="en-GB" sz="2800" cap="none" dirty="0"/>
              <a:t>Each new regulatory obligation that needs to be supported.</a:t>
            </a:r>
          </a:p>
          <a:p>
            <a:pPr lvl="1">
              <a:buClr>
                <a:srgbClr val="F97E03"/>
              </a:buClr>
              <a:buFont typeface="Wingdings" panose="05000000000000000000" pitchFamily="2" charset="2"/>
              <a:buChar char="§"/>
            </a:pPr>
            <a:r>
              <a:rPr lang="en-GB" sz="2800" cap="none" dirty="0"/>
              <a:t>Gap analysis – missing/incomplete data/document on an existing client’s files.</a:t>
            </a:r>
          </a:p>
          <a:p>
            <a:pPr lvl="1">
              <a:buClr>
                <a:srgbClr val="F97E03"/>
              </a:buClr>
              <a:buFont typeface="Wingdings" panose="05000000000000000000" pitchFamily="2" charset="2"/>
              <a:buChar char="§"/>
            </a:pPr>
            <a:r>
              <a:rPr lang="en-GB" sz="2800" cap="none" dirty="0"/>
              <a:t>KYC questions that need to be answered (to support ongoing monitoring).</a:t>
            </a:r>
          </a:p>
          <a:p>
            <a:pPr lvl="1">
              <a:buClr>
                <a:srgbClr val="F97E03"/>
              </a:buClr>
              <a:buFont typeface="Wingdings" panose="05000000000000000000" pitchFamily="2" charset="2"/>
              <a:buChar char="§"/>
            </a:pPr>
            <a:r>
              <a:rPr lang="en-GB" sz="2800" cap="none" dirty="0"/>
              <a:t>Risk assessment that needs to be undertaken.</a:t>
            </a:r>
          </a:p>
          <a:p>
            <a:endParaRPr lang="en-GB" dirty="0"/>
          </a:p>
        </p:txBody>
      </p:sp>
      <p:sp>
        <p:nvSpPr>
          <p:cNvPr id="5" name="Rectangle 4">
            <a:extLst>
              <a:ext uri="{FF2B5EF4-FFF2-40B4-BE49-F238E27FC236}">
                <a16:creationId xmlns:a16="http://schemas.microsoft.com/office/drawing/2014/main" id="{0C9E754C-55E8-44A5-A512-021F9596D0A2}"/>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Tree>
    <p:extLst>
      <p:ext uri="{BB962C8B-B14F-4D97-AF65-F5344CB8AC3E}">
        <p14:creationId xmlns:p14="http://schemas.microsoft.com/office/powerpoint/2010/main" val="83265202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F44A-6A4E-4FE6-A0BC-64F1981ACCDB}"/>
              </a:ext>
            </a:extLst>
          </p:cNvPr>
          <p:cNvSpPr>
            <a:spLocks noGrp="1"/>
          </p:cNvSpPr>
          <p:nvPr>
            <p:ph type="title"/>
          </p:nvPr>
        </p:nvSpPr>
        <p:spPr>
          <a:xfrm>
            <a:off x="913774" y="336867"/>
            <a:ext cx="10364451" cy="974756"/>
          </a:xfrm>
        </p:spPr>
        <p:txBody>
          <a:bodyPr>
            <a:normAutofit fontScale="90000"/>
          </a:bodyPr>
          <a:lstStyle/>
          <a:p>
            <a:br>
              <a:rPr lang="en-GB" dirty="0"/>
            </a:br>
            <a:r>
              <a:rPr lang="en-GB" cap="none" dirty="0"/>
              <a:t>Practical Guide for Conducting Scheduled </a:t>
            </a:r>
            <a:br>
              <a:rPr lang="en-GB" cap="none" dirty="0"/>
            </a:br>
            <a:r>
              <a:rPr lang="en-GB" cap="none" dirty="0"/>
              <a:t>KYC/CDD information/data Reviews</a:t>
            </a:r>
          </a:p>
        </p:txBody>
      </p:sp>
      <p:sp>
        <p:nvSpPr>
          <p:cNvPr id="3" name="Content Placeholder 2">
            <a:extLst>
              <a:ext uri="{FF2B5EF4-FFF2-40B4-BE49-F238E27FC236}">
                <a16:creationId xmlns:a16="http://schemas.microsoft.com/office/drawing/2014/main" id="{6DB29C00-DF0B-45F5-800B-0A251B67DC95}"/>
              </a:ext>
            </a:extLst>
          </p:cNvPr>
          <p:cNvSpPr>
            <a:spLocks noGrp="1"/>
          </p:cNvSpPr>
          <p:nvPr>
            <p:ph sz="quarter" idx="13"/>
          </p:nvPr>
        </p:nvSpPr>
        <p:spPr>
          <a:xfrm>
            <a:off x="913774" y="1898074"/>
            <a:ext cx="10363826" cy="3893126"/>
          </a:xfrm>
        </p:spPr>
        <p:txBody>
          <a:bodyPr>
            <a:normAutofit/>
          </a:bodyPr>
          <a:lstStyle/>
          <a:p>
            <a:pPr marL="0" indent="0">
              <a:buNone/>
            </a:pPr>
            <a:r>
              <a:rPr lang="en-GB" sz="2800" b="1" cap="none" dirty="0"/>
              <a:t>Tips on Good Practices:</a:t>
            </a:r>
            <a:r>
              <a:rPr lang="en-GB" sz="2800" cap="none" dirty="0"/>
              <a:t> </a:t>
            </a:r>
          </a:p>
          <a:p>
            <a:pPr marL="514350" lvl="0" indent="-514350">
              <a:buFont typeface="+mj-lt"/>
              <a:buAutoNum type="arabicPeriod"/>
            </a:pPr>
            <a:r>
              <a:rPr lang="en-GB" sz="2800" cap="none" dirty="0"/>
              <a:t>Set timeframes for the review &amp; refresh for each category of clients in your books.</a:t>
            </a:r>
          </a:p>
          <a:p>
            <a:pPr marL="514350" lvl="0" indent="-514350">
              <a:buFont typeface="+mj-lt"/>
              <a:buAutoNum type="arabicPeriod"/>
            </a:pPr>
            <a:r>
              <a:rPr lang="en-GB" sz="2800" cap="none" dirty="0"/>
              <a:t>Seek senior management’s approval for the set timeframes for the reviews.</a:t>
            </a:r>
          </a:p>
          <a:p>
            <a:pPr marL="514350" lvl="0" indent="-514350">
              <a:buFont typeface="+mj-lt"/>
              <a:buAutoNum type="arabicPeriod"/>
            </a:pPr>
            <a:r>
              <a:rPr lang="en-GB" sz="2800" cap="none" dirty="0"/>
              <a:t>Plan ahead and allocate resources for this task.</a:t>
            </a:r>
          </a:p>
          <a:p>
            <a:pPr marL="514350" lvl="0" indent="-514350">
              <a:buFont typeface="+mj-lt"/>
              <a:buAutoNum type="arabicPeriod"/>
            </a:pPr>
            <a:r>
              <a:rPr lang="en-GB" sz="2800" cap="none" dirty="0"/>
              <a:t>Implement a system that can help alert you on pending reviews due dates.</a:t>
            </a:r>
          </a:p>
          <a:p>
            <a:pPr marL="0" indent="0">
              <a:buNone/>
            </a:pPr>
            <a:endParaRPr lang="en-GB" dirty="0"/>
          </a:p>
        </p:txBody>
      </p:sp>
      <p:sp>
        <p:nvSpPr>
          <p:cNvPr id="6" name="Rectangle 5">
            <a:extLst>
              <a:ext uri="{FF2B5EF4-FFF2-40B4-BE49-F238E27FC236}">
                <a16:creationId xmlns:a16="http://schemas.microsoft.com/office/drawing/2014/main" id="{96FE14B4-6A64-4EBF-85A4-E2C2D1C1C2CF}"/>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Tree>
    <p:extLst>
      <p:ext uri="{BB962C8B-B14F-4D97-AF65-F5344CB8AC3E}">
        <p14:creationId xmlns:p14="http://schemas.microsoft.com/office/powerpoint/2010/main" val="29358315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F8BA9-3EBC-4110-BADC-0114FE46A3B0}"/>
              </a:ext>
            </a:extLst>
          </p:cNvPr>
          <p:cNvSpPr>
            <a:spLocks noGrp="1"/>
          </p:cNvSpPr>
          <p:nvPr>
            <p:ph type="title"/>
          </p:nvPr>
        </p:nvSpPr>
        <p:spPr>
          <a:xfrm>
            <a:off x="913775" y="535387"/>
            <a:ext cx="10364451" cy="1596177"/>
          </a:xfrm>
        </p:spPr>
        <p:txBody>
          <a:bodyPr/>
          <a:lstStyle/>
          <a:p>
            <a:r>
              <a:rPr lang="en-GB" cap="none" dirty="0"/>
              <a:t>Practical Guide for Conducting Scheduled </a:t>
            </a:r>
            <a:br>
              <a:rPr lang="en-GB" cap="none" dirty="0"/>
            </a:br>
            <a:r>
              <a:rPr lang="en-GB" cap="none" dirty="0"/>
              <a:t>KYC/CDD information/data Reviews</a:t>
            </a:r>
            <a:endParaRPr lang="en-GB" dirty="0"/>
          </a:p>
        </p:txBody>
      </p:sp>
      <p:sp>
        <p:nvSpPr>
          <p:cNvPr id="3" name="Content Placeholder 2">
            <a:extLst>
              <a:ext uri="{FF2B5EF4-FFF2-40B4-BE49-F238E27FC236}">
                <a16:creationId xmlns:a16="http://schemas.microsoft.com/office/drawing/2014/main" id="{EA318934-C941-43E6-B4E7-D65578B2E643}"/>
              </a:ext>
            </a:extLst>
          </p:cNvPr>
          <p:cNvSpPr>
            <a:spLocks noGrp="1"/>
          </p:cNvSpPr>
          <p:nvPr>
            <p:ph sz="quarter" idx="13"/>
          </p:nvPr>
        </p:nvSpPr>
        <p:spPr>
          <a:xfrm>
            <a:off x="913774" y="2022764"/>
            <a:ext cx="10363826" cy="4354887"/>
          </a:xfrm>
        </p:spPr>
        <p:txBody>
          <a:bodyPr>
            <a:noAutofit/>
          </a:bodyPr>
          <a:lstStyle/>
          <a:p>
            <a:pPr marL="0" lvl="0" indent="0">
              <a:buNone/>
            </a:pPr>
            <a:r>
              <a:rPr lang="en-GB" sz="2600" cap="none" dirty="0"/>
              <a:t>5. It is advisable to use workflow to automate or capture the client’s data to make it easy for evidence collection of completed and validated information.</a:t>
            </a:r>
          </a:p>
          <a:p>
            <a:pPr marL="0" lvl="0" indent="0">
              <a:buNone/>
            </a:pPr>
            <a:r>
              <a:rPr lang="en-GB" sz="2600" cap="none" dirty="0"/>
              <a:t>6. Personal information/documentation collected and processed (screen for PEP, sanctions &amp; adverse media if applicable) should be logged in the document checklist.</a:t>
            </a:r>
          </a:p>
          <a:p>
            <a:pPr marL="0" lvl="0" indent="0">
              <a:buNone/>
            </a:pPr>
            <a:r>
              <a:rPr lang="en-GB" sz="2600" cap="none" dirty="0"/>
              <a:t>7. Colour code the logging for easy reading.</a:t>
            </a:r>
          </a:p>
          <a:p>
            <a:pPr marL="0" lvl="0" indent="0">
              <a:buNone/>
            </a:pPr>
            <a:r>
              <a:rPr lang="en-GB" sz="2600" cap="none" dirty="0"/>
              <a:t>8. Have effective monitoring and escalation procedures in place to manage overdue reviews.</a:t>
            </a:r>
          </a:p>
        </p:txBody>
      </p:sp>
      <p:sp>
        <p:nvSpPr>
          <p:cNvPr id="5" name="Rectangle 4">
            <a:extLst>
              <a:ext uri="{FF2B5EF4-FFF2-40B4-BE49-F238E27FC236}">
                <a16:creationId xmlns:a16="http://schemas.microsoft.com/office/drawing/2014/main" id="{E1379EBC-98ED-4352-B0D0-17BA6C7D44E6}"/>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Tree>
    <p:extLst>
      <p:ext uri="{BB962C8B-B14F-4D97-AF65-F5344CB8AC3E}">
        <p14:creationId xmlns:p14="http://schemas.microsoft.com/office/powerpoint/2010/main" val="16272833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EFAA58-0A33-466D-9EF2-BBA573CCE638}"/>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pic>
        <p:nvPicPr>
          <p:cNvPr id="5" name="Picture 4" descr="A large empty room&#10;&#10;Description automatically generated">
            <a:extLst>
              <a:ext uri="{FF2B5EF4-FFF2-40B4-BE49-F238E27FC236}">
                <a16:creationId xmlns:a16="http://schemas.microsoft.com/office/drawing/2014/main" id="{FA8376E0-ED9C-43C2-B0CA-05051BDCCF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377650"/>
          </a:xfrm>
          <a:prstGeom prst="rect">
            <a:avLst/>
          </a:prstGeom>
        </p:spPr>
      </p:pic>
      <p:sp>
        <p:nvSpPr>
          <p:cNvPr id="6" name="TextBox 5">
            <a:extLst>
              <a:ext uri="{FF2B5EF4-FFF2-40B4-BE49-F238E27FC236}">
                <a16:creationId xmlns:a16="http://schemas.microsoft.com/office/drawing/2014/main" id="{80AAD929-76E9-4A0A-BB56-0B07E2964684}"/>
              </a:ext>
            </a:extLst>
          </p:cNvPr>
          <p:cNvSpPr txBox="1"/>
          <p:nvPr/>
        </p:nvSpPr>
        <p:spPr>
          <a:xfrm>
            <a:off x="3571874" y="203200"/>
            <a:ext cx="7943851" cy="1015663"/>
          </a:xfrm>
          <a:prstGeom prst="rect">
            <a:avLst/>
          </a:prstGeom>
          <a:solidFill>
            <a:schemeClr val="bg2"/>
          </a:solidFill>
        </p:spPr>
        <p:txBody>
          <a:bodyPr wrap="square" rtlCol="0">
            <a:spAutoFit/>
          </a:bodyPr>
          <a:lstStyle/>
          <a:p>
            <a:pPr lvl="0">
              <a:defRPr/>
            </a:pPr>
            <a:r>
              <a:rPr lang="en-GB" sz="3200" b="1" dirty="0">
                <a:solidFill>
                  <a:prstClr val="black"/>
                </a:solidFill>
                <a:latin typeface="Tw Cen MT" panose="020B0602020104020603"/>
              </a:rPr>
              <a:t>SESSION 3</a:t>
            </a:r>
          </a:p>
          <a:p>
            <a:pPr lvl="0">
              <a:defRPr/>
            </a:pPr>
            <a:r>
              <a:rPr lang="en-GB" sz="2800" b="1" dirty="0">
                <a:solidFill>
                  <a:prstClr val="black"/>
                </a:solidFill>
                <a:latin typeface="Tw Cen MT" panose="020B0602020104020603"/>
              </a:rPr>
              <a:t>Conducting Investigative Customer Due Diligence</a:t>
            </a:r>
          </a:p>
        </p:txBody>
      </p:sp>
    </p:spTree>
    <p:extLst>
      <p:ext uri="{BB962C8B-B14F-4D97-AF65-F5344CB8AC3E}">
        <p14:creationId xmlns:p14="http://schemas.microsoft.com/office/powerpoint/2010/main" val="365954970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36986-F072-4CFF-98A4-3A23BB43AE69}"/>
              </a:ext>
            </a:extLst>
          </p:cNvPr>
          <p:cNvSpPr>
            <a:spLocks noGrp="1"/>
          </p:cNvSpPr>
          <p:nvPr>
            <p:ph type="title"/>
          </p:nvPr>
        </p:nvSpPr>
        <p:spPr>
          <a:xfrm>
            <a:off x="1295400" y="360940"/>
            <a:ext cx="9667875" cy="875432"/>
          </a:xfrm>
          <a:ln>
            <a:solidFill>
              <a:srgbClr val="FA7E04"/>
            </a:solidFill>
          </a:ln>
        </p:spPr>
        <p:txBody>
          <a:bodyPr>
            <a:normAutofit fontScale="90000"/>
          </a:bodyPr>
          <a:lstStyle/>
          <a:p>
            <a:r>
              <a:rPr lang="en-GB" sz="3200" cap="none" dirty="0"/>
              <a:t>Session 3 Conducting Investigative </a:t>
            </a:r>
            <a:br>
              <a:rPr lang="en-GB" sz="3200" cap="none" dirty="0"/>
            </a:br>
            <a:r>
              <a:rPr lang="en-GB" sz="3200" cap="none" dirty="0"/>
              <a:t>Customer Due Diligence</a:t>
            </a:r>
          </a:p>
        </p:txBody>
      </p:sp>
      <p:sp>
        <p:nvSpPr>
          <p:cNvPr id="3" name="Content Placeholder 2">
            <a:extLst>
              <a:ext uri="{FF2B5EF4-FFF2-40B4-BE49-F238E27FC236}">
                <a16:creationId xmlns:a16="http://schemas.microsoft.com/office/drawing/2014/main" id="{4A3222D5-C74B-4C52-88A2-54C8D5DF7070}"/>
              </a:ext>
            </a:extLst>
          </p:cNvPr>
          <p:cNvSpPr>
            <a:spLocks noGrp="1"/>
          </p:cNvSpPr>
          <p:nvPr>
            <p:ph sz="quarter" idx="13"/>
          </p:nvPr>
        </p:nvSpPr>
        <p:spPr>
          <a:xfrm>
            <a:off x="1028700" y="2092959"/>
            <a:ext cx="10248900" cy="3783965"/>
          </a:xfrm>
        </p:spPr>
        <p:txBody>
          <a:bodyPr>
            <a:noAutofit/>
          </a:bodyPr>
          <a:lstStyle/>
          <a:p>
            <a:pPr>
              <a:buClr>
                <a:srgbClr val="F97E03"/>
              </a:buClr>
              <a:buFont typeface="Wingdings" panose="05000000000000000000" pitchFamily="2" charset="2"/>
              <a:buChar char="§"/>
            </a:pPr>
            <a:r>
              <a:rPr lang="en-GB" cap="none" dirty="0"/>
              <a:t>This session will focus on how to gather sufficient and relevant client information and analyse it appropriately to support AML/CTF ongoing monitoring activities.</a:t>
            </a:r>
          </a:p>
          <a:p>
            <a:pPr>
              <a:buClr>
                <a:srgbClr val="F97E03"/>
              </a:buClr>
              <a:buFont typeface="Wingdings" panose="05000000000000000000" pitchFamily="2" charset="2"/>
              <a:buChar char="§"/>
            </a:pPr>
            <a:r>
              <a:rPr lang="en-GB" cap="none" dirty="0"/>
              <a:t> In obtaining these key and sensitive information from our customers, we need to bear in mind that only a </a:t>
            </a:r>
            <a:r>
              <a:rPr lang="en-GB" b="1" cap="none" dirty="0"/>
              <a:t>small proportion of our customers</a:t>
            </a:r>
            <a:r>
              <a:rPr lang="en-GB" cap="none" dirty="0"/>
              <a:t> may want to use our services to commit Financial Crime.</a:t>
            </a:r>
          </a:p>
          <a:p>
            <a:pPr>
              <a:buClr>
                <a:srgbClr val="F97E03"/>
              </a:buClr>
              <a:buFont typeface="Wingdings" panose="05000000000000000000" pitchFamily="2" charset="2"/>
              <a:buChar char="§"/>
            </a:pPr>
            <a:r>
              <a:rPr lang="en-GB" b="1" cap="none" dirty="0"/>
              <a:t>About 90% of customers are decent people</a:t>
            </a:r>
            <a:r>
              <a:rPr lang="en-GB" cap="none" dirty="0"/>
              <a:t>, so always be tactical and professional when obtaining customer due diligence information from customers.</a:t>
            </a:r>
          </a:p>
          <a:p>
            <a:pPr>
              <a:buClr>
                <a:srgbClr val="F97E03"/>
              </a:buClr>
              <a:buFont typeface="Wingdings" panose="05000000000000000000" pitchFamily="2" charset="2"/>
              <a:buChar char="§"/>
            </a:pPr>
            <a:endParaRPr lang="en-GB" cap="none" dirty="0"/>
          </a:p>
          <a:p>
            <a:pPr>
              <a:buClr>
                <a:srgbClr val="F97E03"/>
              </a:buClr>
              <a:buFont typeface="Wingdings" panose="05000000000000000000" pitchFamily="2" charset="2"/>
              <a:buChar char="§"/>
            </a:pPr>
            <a:endParaRPr lang="en-GB" cap="none" dirty="0"/>
          </a:p>
          <a:p>
            <a:pPr>
              <a:buClr>
                <a:srgbClr val="F97E03"/>
              </a:buClr>
              <a:buFont typeface="Wingdings" panose="05000000000000000000" pitchFamily="2" charset="2"/>
              <a:buChar char="§"/>
            </a:pPr>
            <a:endParaRPr lang="en-GB" cap="none" dirty="0"/>
          </a:p>
        </p:txBody>
      </p:sp>
      <p:sp>
        <p:nvSpPr>
          <p:cNvPr id="4" name="Rectangle 3">
            <a:extLst>
              <a:ext uri="{FF2B5EF4-FFF2-40B4-BE49-F238E27FC236}">
                <a16:creationId xmlns:a16="http://schemas.microsoft.com/office/drawing/2014/main" id="{72C08C06-F296-47CE-9439-DCA83FE6D993}"/>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Tree>
    <p:extLst>
      <p:ext uri="{BB962C8B-B14F-4D97-AF65-F5344CB8AC3E}">
        <p14:creationId xmlns:p14="http://schemas.microsoft.com/office/powerpoint/2010/main" val="286021763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E274EDA-4139-4590-8382-F20D36A01027}"/>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
        <p:nvSpPr>
          <p:cNvPr id="3" name="Title 2">
            <a:extLst>
              <a:ext uri="{FF2B5EF4-FFF2-40B4-BE49-F238E27FC236}">
                <a16:creationId xmlns:a16="http://schemas.microsoft.com/office/drawing/2014/main" id="{3CED58D3-B366-4038-8451-8E7257A717B8}"/>
              </a:ext>
            </a:extLst>
          </p:cNvPr>
          <p:cNvSpPr>
            <a:spLocks noGrp="1"/>
          </p:cNvSpPr>
          <p:nvPr>
            <p:ph type="title"/>
          </p:nvPr>
        </p:nvSpPr>
        <p:spPr>
          <a:xfrm>
            <a:off x="1390650" y="618517"/>
            <a:ext cx="9077326" cy="886433"/>
          </a:xfrm>
          <a:ln>
            <a:solidFill>
              <a:srgbClr val="FA7E04"/>
            </a:solidFill>
          </a:ln>
        </p:spPr>
        <p:txBody>
          <a:bodyPr>
            <a:normAutofit fontScale="90000"/>
          </a:bodyPr>
          <a:lstStyle/>
          <a:p>
            <a:r>
              <a:rPr lang="en-GB" cap="none" dirty="0"/>
              <a:t>What is Investigative Customer Due Diligence?</a:t>
            </a:r>
          </a:p>
        </p:txBody>
      </p:sp>
      <p:sp>
        <p:nvSpPr>
          <p:cNvPr id="4" name="Content Placeholder 3">
            <a:extLst>
              <a:ext uri="{FF2B5EF4-FFF2-40B4-BE49-F238E27FC236}">
                <a16:creationId xmlns:a16="http://schemas.microsoft.com/office/drawing/2014/main" id="{4FBC4B54-4A50-40A0-AF93-6CD55ECE5436}"/>
              </a:ext>
            </a:extLst>
          </p:cNvPr>
          <p:cNvSpPr>
            <a:spLocks noGrp="1"/>
          </p:cNvSpPr>
          <p:nvPr>
            <p:ph sz="quarter" idx="13"/>
          </p:nvPr>
        </p:nvSpPr>
        <p:spPr>
          <a:xfrm>
            <a:off x="913774" y="1967346"/>
            <a:ext cx="10363826" cy="3823854"/>
          </a:xfrm>
        </p:spPr>
        <p:txBody>
          <a:bodyPr>
            <a:normAutofit/>
          </a:bodyPr>
          <a:lstStyle/>
          <a:p>
            <a:pPr marL="0" indent="0">
              <a:buNone/>
            </a:pPr>
            <a:r>
              <a:rPr lang="en-GB" sz="2800" cap="none" dirty="0"/>
              <a:t>It is the type of customer due diligence process that:</a:t>
            </a:r>
          </a:p>
          <a:p>
            <a:pPr>
              <a:buClr>
                <a:srgbClr val="F97E03"/>
              </a:buClr>
              <a:buFont typeface="Wingdings" panose="05000000000000000000" pitchFamily="2" charset="2"/>
              <a:buChar char="§"/>
            </a:pPr>
            <a:r>
              <a:rPr lang="en-GB" sz="2800" cap="none" dirty="0"/>
              <a:t>Goes beyond just information and documentation provided by the customer (entity or individual) in question.</a:t>
            </a:r>
          </a:p>
          <a:p>
            <a:pPr>
              <a:buClr>
                <a:srgbClr val="F97E03"/>
              </a:buClr>
              <a:buFont typeface="Wingdings" panose="05000000000000000000" pitchFamily="2" charset="2"/>
              <a:buChar char="§"/>
            </a:pPr>
            <a:r>
              <a:rPr lang="en-GB" sz="2800" cap="none" dirty="0"/>
              <a:t>Adds an independent viable and relevant research information to ensure that adequate and sufficient customer information is in place to support ongoing customer activity monitoring.</a:t>
            </a:r>
          </a:p>
          <a:p>
            <a:endParaRPr lang="en-GB" dirty="0"/>
          </a:p>
        </p:txBody>
      </p:sp>
    </p:spTree>
    <p:extLst>
      <p:ext uri="{BB962C8B-B14F-4D97-AF65-F5344CB8AC3E}">
        <p14:creationId xmlns:p14="http://schemas.microsoft.com/office/powerpoint/2010/main" val="62054522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7871D3-BD95-4254-A50F-14E8BA8ACE7A}"/>
              </a:ext>
            </a:extLst>
          </p:cNvPr>
          <p:cNvSpPr>
            <a:spLocks noGrp="1"/>
          </p:cNvSpPr>
          <p:nvPr>
            <p:ph type="title"/>
          </p:nvPr>
        </p:nvSpPr>
        <p:spPr>
          <a:xfrm>
            <a:off x="913775" y="618517"/>
            <a:ext cx="10364451" cy="1162123"/>
          </a:xfrm>
        </p:spPr>
        <p:txBody>
          <a:bodyPr/>
          <a:lstStyle/>
          <a:p>
            <a:r>
              <a:rPr lang="en-GB" dirty="0"/>
              <a:t>Key points to note</a:t>
            </a:r>
          </a:p>
        </p:txBody>
      </p:sp>
      <p:sp>
        <p:nvSpPr>
          <p:cNvPr id="6" name="Content Placeholder 5">
            <a:extLst>
              <a:ext uri="{FF2B5EF4-FFF2-40B4-BE49-F238E27FC236}">
                <a16:creationId xmlns:a16="http://schemas.microsoft.com/office/drawing/2014/main" id="{C5D6AA37-E140-42C5-BE63-6360982787F9}"/>
              </a:ext>
            </a:extLst>
          </p:cNvPr>
          <p:cNvSpPr>
            <a:spLocks noGrp="1"/>
          </p:cNvSpPr>
          <p:nvPr>
            <p:ph sz="quarter" idx="13"/>
          </p:nvPr>
        </p:nvSpPr>
        <p:spPr>
          <a:xfrm>
            <a:off x="913775" y="2131565"/>
            <a:ext cx="7066444" cy="3562653"/>
          </a:xfrm>
        </p:spPr>
        <p:txBody>
          <a:bodyPr>
            <a:normAutofit/>
          </a:bodyPr>
          <a:lstStyle/>
          <a:p>
            <a:pPr>
              <a:buClr>
                <a:srgbClr val="F97E03"/>
              </a:buClr>
              <a:buFont typeface="Wingdings" panose="05000000000000000000" pitchFamily="2" charset="2"/>
              <a:buChar char="§"/>
            </a:pPr>
            <a:r>
              <a:rPr lang="en-GB" sz="2400" cap="none" dirty="0"/>
              <a:t>Obtain adequate information necessary to understand the nature of the account and the identities of individuals or entities that have access to, influence over or an interest in the account. </a:t>
            </a:r>
          </a:p>
          <a:p>
            <a:pPr marL="0" indent="0">
              <a:buClr>
                <a:srgbClr val="F97E03"/>
              </a:buClr>
              <a:buNone/>
            </a:pPr>
            <a:endParaRPr lang="en-GB" sz="2400" cap="none" dirty="0"/>
          </a:p>
          <a:p>
            <a:pPr lvl="0">
              <a:buClr>
                <a:srgbClr val="F97E03"/>
              </a:buClr>
              <a:buFont typeface="Wingdings" panose="05000000000000000000" pitchFamily="2" charset="2"/>
              <a:buChar char="§"/>
            </a:pPr>
            <a:r>
              <a:rPr lang="en-GB" sz="2400" cap="none" dirty="0"/>
              <a:t>Ensure such information is sufficiently detailed to facilitate independent ongoing transaction monitoring.</a:t>
            </a:r>
          </a:p>
          <a:p>
            <a:endParaRPr lang="en-GB" dirty="0"/>
          </a:p>
        </p:txBody>
      </p:sp>
      <p:sp>
        <p:nvSpPr>
          <p:cNvPr id="7" name="Rectangle 6">
            <a:extLst>
              <a:ext uri="{FF2B5EF4-FFF2-40B4-BE49-F238E27FC236}">
                <a16:creationId xmlns:a16="http://schemas.microsoft.com/office/drawing/2014/main" id="{B443D8F5-1357-4EC1-8399-1166B0EB6976}"/>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pic>
        <p:nvPicPr>
          <p:cNvPr id="9" name="Picture 8" descr="A close up of a logo&#10;&#10;Description automatically generated">
            <a:extLst>
              <a:ext uri="{FF2B5EF4-FFF2-40B4-BE49-F238E27FC236}">
                <a16:creationId xmlns:a16="http://schemas.microsoft.com/office/drawing/2014/main" id="{D95CD0C8-E4D9-4B2B-A69B-754F552554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2126" y="2352491"/>
            <a:ext cx="3086100" cy="2924175"/>
          </a:xfrm>
          <a:prstGeom prst="rect">
            <a:avLst/>
          </a:prstGeom>
          <a:scene3d>
            <a:camera prst="orthographicFront"/>
            <a:lightRig rig="threePt" dir="t"/>
          </a:scene3d>
          <a:sp3d>
            <a:bevelT w="165100" prst="coolSlant"/>
          </a:sp3d>
        </p:spPr>
      </p:pic>
    </p:spTree>
    <p:extLst>
      <p:ext uri="{BB962C8B-B14F-4D97-AF65-F5344CB8AC3E}">
        <p14:creationId xmlns:p14="http://schemas.microsoft.com/office/powerpoint/2010/main" val="249648097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386DA-4A31-4595-9983-17046239825E}"/>
              </a:ext>
            </a:extLst>
          </p:cNvPr>
          <p:cNvSpPr>
            <a:spLocks noGrp="1"/>
          </p:cNvSpPr>
          <p:nvPr>
            <p:ph type="title"/>
          </p:nvPr>
        </p:nvSpPr>
        <p:spPr>
          <a:xfrm>
            <a:off x="1276350" y="618518"/>
            <a:ext cx="9448800" cy="724508"/>
          </a:xfrm>
          <a:ln>
            <a:solidFill>
              <a:srgbClr val="F97E03"/>
            </a:solidFill>
          </a:ln>
        </p:spPr>
        <p:txBody>
          <a:bodyPr>
            <a:noAutofit/>
          </a:bodyPr>
          <a:lstStyle/>
          <a:p>
            <a:r>
              <a:rPr lang="en-GB" cap="none" dirty="0"/>
              <a:t>Sanctions &amp; Background Screenings/Searches</a:t>
            </a:r>
          </a:p>
        </p:txBody>
      </p:sp>
      <p:sp>
        <p:nvSpPr>
          <p:cNvPr id="3" name="Content Placeholder 2">
            <a:extLst>
              <a:ext uri="{FF2B5EF4-FFF2-40B4-BE49-F238E27FC236}">
                <a16:creationId xmlns:a16="http://schemas.microsoft.com/office/drawing/2014/main" id="{C29EE1E8-BF95-4C22-AF97-CF3A09AF244D}"/>
              </a:ext>
            </a:extLst>
          </p:cNvPr>
          <p:cNvSpPr>
            <a:spLocks noGrp="1"/>
          </p:cNvSpPr>
          <p:nvPr>
            <p:ph sz="quarter" idx="13"/>
          </p:nvPr>
        </p:nvSpPr>
        <p:spPr>
          <a:xfrm>
            <a:off x="913149" y="1780640"/>
            <a:ext cx="10364451" cy="4010559"/>
          </a:xfrm>
        </p:spPr>
        <p:txBody>
          <a:bodyPr>
            <a:noAutofit/>
          </a:bodyPr>
          <a:lstStyle/>
          <a:p>
            <a:pPr marL="0" indent="0">
              <a:buClr>
                <a:srgbClr val="F97E03"/>
              </a:buClr>
              <a:buNone/>
            </a:pPr>
            <a:r>
              <a:rPr lang="en-GB" sz="3200" cap="none" dirty="0"/>
              <a:t>Sanctions &amp; PEP screenings </a:t>
            </a:r>
          </a:p>
          <a:p>
            <a:pPr>
              <a:buClr>
                <a:srgbClr val="F97E03"/>
              </a:buClr>
              <a:buFont typeface="Wingdings" panose="05000000000000000000" pitchFamily="2" charset="2"/>
              <a:buChar char="§"/>
            </a:pPr>
            <a:r>
              <a:rPr lang="en-GB" sz="2600" cap="none" dirty="0"/>
              <a:t>All names listed on the account opening forms or connected to client</a:t>
            </a:r>
          </a:p>
          <a:p>
            <a:pPr>
              <a:buClr>
                <a:srgbClr val="F97E03"/>
              </a:buClr>
              <a:buFont typeface="Wingdings" panose="05000000000000000000" pitchFamily="2" charset="2"/>
              <a:buChar char="§"/>
            </a:pPr>
            <a:r>
              <a:rPr lang="en-GB" sz="2600" cap="none" dirty="0"/>
              <a:t>Document of all processes undertaken</a:t>
            </a:r>
          </a:p>
          <a:p>
            <a:pPr marL="0" indent="0" algn="ctr">
              <a:buClr>
                <a:srgbClr val="F97E03"/>
              </a:buClr>
              <a:buNone/>
            </a:pPr>
            <a:r>
              <a:rPr lang="en-US" sz="3200" cap="none" dirty="0"/>
              <a:t>And</a:t>
            </a:r>
            <a:endParaRPr lang="en-GB" sz="2600" cap="none" dirty="0"/>
          </a:p>
          <a:p>
            <a:pPr>
              <a:buClr>
                <a:srgbClr val="F97E03"/>
              </a:buClr>
              <a:buFont typeface="Wingdings" panose="05000000000000000000" pitchFamily="2" charset="2"/>
              <a:buChar char="§"/>
            </a:pPr>
            <a:r>
              <a:rPr lang="en-GB" sz="2600" cap="none" dirty="0"/>
              <a:t>Comment on print out/electronic versions of screenings carried out</a:t>
            </a:r>
          </a:p>
          <a:p>
            <a:pPr>
              <a:buClr>
                <a:srgbClr val="F97E03"/>
              </a:buClr>
              <a:buFont typeface="Wingdings" panose="05000000000000000000" pitchFamily="2" charset="2"/>
              <a:buChar char="§"/>
            </a:pPr>
            <a:r>
              <a:rPr lang="en-GB" sz="2600" cap="none" dirty="0"/>
              <a:t>Document analyses and decisions on search results</a:t>
            </a:r>
          </a:p>
        </p:txBody>
      </p:sp>
      <p:sp>
        <p:nvSpPr>
          <p:cNvPr id="4" name="Rectangle 3">
            <a:extLst>
              <a:ext uri="{FF2B5EF4-FFF2-40B4-BE49-F238E27FC236}">
                <a16:creationId xmlns:a16="http://schemas.microsoft.com/office/drawing/2014/main" id="{4CFEB815-A0B4-4DF0-856B-EC20E113559E}"/>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Tree>
    <p:extLst>
      <p:ext uri="{BB962C8B-B14F-4D97-AF65-F5344CB8AC3E}">
        <p14:creationId xmlns:p14="http://schemas.microsoft.com/office/powerpoint/2010/main" val="340364921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09BEDC-BAF6-44AE-9F2C-D6189AFC19DF}"/>
              </a:ext>
            </a:extLst>
          </p:cNvPr>
          <p:cNvSpPr>
            <a:spLocks noGrp="1"/>
          </p:cNvSpPr>
          <p:nvPr>
            <p:ph type="title"/>
          </p:nvPr>
        </p:nvSpPr>
        <p:spPr>
          <a:xfrm>
            <a:off x="1790700" y="618518"/>
            <a:ext cx="8629650" cy="819758"/>
          </a:xfrm>
          <a:ln>
            <a:solidFill>
              <a:srgbClr val="F97E03"/>
            </a:solidFill>
          </a:ln>
        </p:spPr>
        <p:txBody>
          <a:bodyPr>
            <a:normAutofit fontScale="90000"/>
          </a:bodyPr>
          <a:lstStyle/>
          <a:p>
            <a:r>
              <a:rPr lang="en-GB" cap="none" dirty="0"/>
              <a:t>Sanctions &amp; Background Screening/Searches</a:t>
            </a:r>
          </a:p>
        </p:txBody>
      </p:sp>
      <p:sp>
        <p:nvSpPr>
          <p:cNvPr id="5" name="Content Placeholder 4">
            <a:extLst>
              <a:ext uri="{FF2B5EF4-FFF2-40B4-BE49-F238E27FC236}">
                <a16:creationId xmlns:a16="http://schemas.microsoft.com/office/drawing/2014/main" id="{356E9E53-FEA6-4039-BB08-C74395AD323E}"/>
              </a:ext>
            </a:extLst>
          </p:cNvPr>
          <p:cNvSpPr>
            <a:spLocks noGrp="1"/>
          </p:cNvSpPr>
          <p:nvPr>
            <p:ph sz="quarter" idx="13"/>
          </p:nvPr>
        </p:nvSpPr>
        <p:spPr>
          <a:xfrm>
            <a:off x="913774" y="1884219"/>
            <a:ext cx="10363826" cy="4336472"/>
          </a:xfrm>
        </p:spPr>
        <p:txBody>
          <a:bodyPr>
            <a:normAutofit/>
          </a:bodyPr>
          <a:lstStyle/>
          <a:p>
            <a:pPr marL="0" indent="0">
              <a:buNone/>
            </a:pPr>
            <a:r>
              <a:rPr lang="en-GB" sz="3600" b="1" cap="none" dirty="0"/>
              <a:t>Example 1</a:t>
            </a:r>
            <a:r>
              <a:rPr lang="en-GB" sz="3600" cap="none" dirty="0"/>
              <a:t>  </a:t>
            </a:r>
          </a:p>
          <a:p>
            <a:pPr lvl="1">
              <a:buClr>
                <a:srgbClr val="F97E03"/>
              </a:buClr>
              <a:buFont typeface="Wingdings" panose="05000000000000000000" pitchFamily="2" charset="2"/>
              <a:buChar char="§"/>
            </a:pPr>
            <a:r>
              <a:rPr lang="en-GB" sz="3000" cap="none" dirty="0"/>
              <a:t>Accuity PEP, adverse media &amp; AB&amp;C search – John Kofi Mensah </a:t>
            </a:r>
          </a:p>
          <a:p>
            <a:pPr marL="914400" lvl="2" indent="0">
              <a:buNone/>
            </a:pPr>
            <a:r>
              <a:rPr lang="en-GB" sz="3000" b="1" cap="none" dirty="0"/>
              <a:t>Comment</a:t>
            </a:r>
            <a:r>
              <a:rPr lang="en-GB" sz="3000" cap="none" dirty="0"/>
              <a:t>: several matches found but eliminated on DOB/Nationality mismatch</a:t>
            </a:r>
          </a:p>
          <a:p>
            <a:pPr lvl="1">
              <a:buClr>
                <a:srgbClr val="F97E03"/>
              </a:buClr>
              <a:buFont typeface="Wingdings" panose="05000000000000000000" pitchFamily="2" charset="2"/>
              <a:buChar char="§"/>
            </a:pPr>
            <a:r>
              <a:rPr lang="en-GB" sz="3000" cap="none" dirty="0"/>
              <a:t>Google search – John Kofi Mensah </a:t>
            </a:r>
          </a:p>
          <a:p>
            <a:pPr marL="914400" lvl="2" indent="0">
              <a:buNone/>
            </a:pPr>
            <a:r>
              <a:rPr lang="en-GB" sz="3000" b="1" cap="none" dirty="0"/>
              <a:t>Comment</a:t>
            </a:r>
            <a:r>
              <a:rPr lang="en-GB" sz="3000" cap="none" dirty="0"/>
              <a:t>: no match found </a:t>
            </a:r>
          </a:p>
          <a:p>
            <a:pPr lvl="1">
              <a:buClr>
                <a:srgbClr val="F97E03"/>
              </a:buClr>
              <a:buFont typeface="Wingdings" panose="05000000000000000000" pitchFamily="2" charset="2"/>
              <a:buChar char="§"/>
            </a:pPr>
            <a:r>
              <a:rPr lang="en-GB" sz="3000" cap="none" dirty="0"/>
              <a:t>Swift Sanctions screening: not listed</a:t>
            </a:r>
          </a:p>
          <a:p>
            <a:pPr marL="914400" lvl="2" indent="0">
              <a:buNone/>
            </a:pPr>
            <a:r>
              <a:rPr lang="en-GB" sz="3000" b="1" cap="none" dirty="0"/>
              <a:t>Comment: </a:t>
            </a:r>
            <a:r>
              <a:rPr lang="en-GB" sz="3000" cap="none" dirty="0"/>
              <a:t>No Match Found</a:t>
            </a:r>
          </a:p>
          <a:p>
            <a:endParaRPr lang="en-GB" dirty="0"/>
          </a:p>
        </p:txBody>
      </p:sp>
      <p:sp>
        <p:nvSpPr>
          <p:cNvPr id="6" name="Rectangle 5">
            <a:extLst>
              <a:ext uri="{FF2B5EF4-FFF2-40B4-BE49-F238E27FC236}">
                <a16:creationId xmlns:a16="http://schemas.microsoft.com/office/drawing/2014/main" id="{2211066E-21A7-40FD-ADB4-9017D5BE5131}"/>
              </a:ext>
            </a:extLst>
          </p:cNvPr>
          <p:cNvSpPr/>
          <p:nvPr/>
        </p:nvSpPr>
        <p:spPr>
          <a:xfrm>
            <a:off x="0" y="6377651"/>
            <a:ext cx="12192000" cy="480349"/>
          </a:xfrm>
          <a:prstGeom prst="rect">
            <a:avLst/>
          </a:prstGeom>
          <a:solidFill>
            <a:srgbClr val="F97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Opsel</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t>
            </a:r>
            <a:r>
              <a:rPr kumimoji="0" lang="en-US" sz="1600" b="0" i="0" u="none" strike="noStrike" kern="1200" cap="none" spc="0" normalizeH="0" baseline="0" noProof="0" dirty="0">
                <a:ln>
                  <a:noFill/>
                </a:ln>
                <a:solidFill>
                  <a:prstClr val="white"/>
                </a:solidFill>
                <a:effectLst/>
                <a:uLnTx/>
                <a:uFillTx/>
                <a:latin typeface="AR BERKLEY" panose="02000000000000000000" pitchFamily="2" charset="0"/>
                <a:ea typeface="+mn-ea"/>
                <a:cs typeface="+mn-cs"/>
              </a:rPr>
              <a:t>Passionate About Compliance</a:t>
            </a:r>
          </a:p>
        </p:txBody>
      </p:sp>
    </p:spTree>
    <p:extLst>
      <p:ext uri="{BB962C8B-B14F-4D97-AF65-F5344CB8AC3E}">
        <p14:creationId xmlns:p14="http://schemas.microsoft.com/office/powerpoint/2010/main" val="7886736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529</TotalTime>
  <Words>9057</Words>
  <Application>Microsoft Office PowerPoint</Application>
  <PresentationFormat>Widescreen</PresentationFormat>
  <Paragraphs>911</Paragraphs>
  <Slides>113</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113</vt:i4>
      </vt:variant>
    </vt:vector>
  </HeadingPairs>
  <TitlesOfParts>
    <vt:vector size="124" baseType="lpstr">
      <vt:lpstr>Abadi</vt:lpstr>
      <vt:lpstr>Abadi Extra Light</vt:lpstr>
      <vt:lpstr>AR BERKLEY</vt:lpstr>
      <vt:lpstr>Arial</vt:lpstr>
      <vt:lpstr>Bodoni MT Condensed</vt:lpstr>
      <vt:lpstr>Calibri</vt:lpstr>
      <vt:lpstr>Calibri Light</vt:lpstr>
      <vt:lpstr>Tw Cen MT</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Disclaimer</vt:lpstr>
      <vt:lpstr>PowerPoint Presentation</vt:lpstr>
      <vt:lpstr>PowerPoint Presentation</vt:lpstr>
      <vt:lpstr>PowerPoint Presentation</vt:lpstr>
      <vt:lpstr>Session 1 Understanding the KYC/CDD Requirements</vt:lpstr>
      <vt:lpstr>PowerPoint Presentation</vt:lpstr>
      <vt:lpstr>The Regulatory Landscape *update slide</vt:lpstr>
      <vt:lpstr>The Regulatory Landscape</vt:lpstr>
      <vt:lpstr>Examples of Fines Relating to AML Failures</vt:lpstr>
      <vt:lpstr>Who are the Global Regulatory Bodies ?  </vt:lpstr>
      <vt:lpstr>PowerPoint Presentation</vt:lpstr>
      <vt:lpstr>PowerPoint Presentation</vt:lpstr>
      <vt:lpstr>PowerPoint Presentation</vt:lpstr>
      <vt:lpstr>Regulations &amp; Guidance on Customer Due Diligence (CDD) </vt:lpstr>
      <vt:lpstr>PowerPoint Presentation</vt:lpstr>
      <vt:lpstr>PowerPoint Presentation</vt:lpstr>
      <vt:lpstr>PowerPoint Presentation</vt:lpstr>
      <vt:lpstr>PowerPoint Presentation</vt:lpstr>
      <vt:lpstr>PowerPoint Presentation</vt:lpstr>
      <vt:lpstr>PowerPoint Presentation</vt:lpstr>
      <vt:lpstr>Know your customer </vt:lpstr>
      <vt:lpstr>The KYC Expectations</vt:lpstr>
      <vt:lpstr>The Importance of KYC  </vt:lpstr>
      <vt:lpstr> When to undertake CDD Checks </vt:lpstr>
      <vt:lpstr> Meeting the Customer Due Diligence Expectations</vt:lpstr>
      <vt:lpstr> Customer Due Diligence-Firms Core Obligations</vt:lpstr>
      <vt:lpstr> *Core Identification &amp; Verification Obligations</vt:lpstr>
      <vt:lpstr>PowerPoint Presentation</vt:lpstr>
      <vt:lpstr>*Risk Assessment Criteria &amp; Risk Categories</vt:lpstr>
      <vt:lpstr>*Risk Assessment Criteria (review later)</vt:lpstr>
      <vt:lpstr> Adopting Risk – Based Approach to CDD </vt:lpstr>
      <vt:lpstr>*Simplified due diligence checks</vt:lpstr>
      <vt:lpstr>Simplified due diligence (SDD) Requirements</vt:lpstr>
      <vt:lpstr>Standard Due Diligence -Requirements for Corporate Client</vt:lpstr>
      <vt:lpstr>Standard Due Diligence - Requirements for Corporate Client (Cont’d)</vt:lpstr>
      <vt:lpstr>Enhanced Due Diligence (EDD) Requirements</vt:lpstr>
      <vt:lpstr>Enhanced Due Diligence (EDD) Requirements (Cont’d)</vt:lpstr>
      <vt:lpstr>Understanding the Relationship</vt:lpstr>
      <vt:lpstr>Understanding the Relationship (cont’d)</vt:lpstr>
      <vt:lpstr>*Customer Data Screenings</vt:lpstr>
      <vt:lpstr>PowerPoint Presentation</vt:lpstr>
      <vt:lpstr>PowerPoint Presentation</vt:lpstr>
      <vt:lpstr>PowerPoint Presentation</vt:lpstr>
      <vt:lpstr>PowerPoint Presentation</vt:lpstr>
      <vt:lpstr>PowerPoint Presentation</vt:lpstr>
      <vt:lpstr>Beneficial Ownership</vt:lpstr>
      <vt:lpstr>Regulations on Beneficial Ownership</vt:lpstr>
      <vt:lpstr>Challenges in Identifying &amp; Verifying Beneficial Ownership</vt:lpstr>
      <vt:lpstr>*Understanding the structure, ownership &amp; control of entity corporate</vt:lpstr>
      <vt:lpstr>Definition of Beneficial Ownership</vt:lpstr>
      <vt:lpstr> Criteria for Determining Beneficial Owners </vt:lpstr>
      <vt:lpstr> Criteria for Determining Beneficial Owners </vt:lpstr>
      <vt:lpstr> Example of Beneficial Ownership &amp; Control </vt:lpstr>
      <vt:lpstr> Direct and Indirect Ownership &amp; Control </vt:lpstr>
      <vt:lpstr> Adopting Risk-Based Approach to Beneficial Ownership  </vt:lpstr>
      <vt:lpstr> Other Third Party Due Diligence</vt:lpstr>
      <vt:lpstr> Beneficial Ownership Searches </vt:lpstr>
      <vt:lpstr>Regulation &amp; Guidance on KYC/CDD Review/Update</vt:lpstr>
      <vt:lpstr>Screening procedures</vt:lpstr>
      <vt:lpstr>Applying risk-based approach to cdd</vt:lpstr>
      <vt:lpstr>Enhanced due diligence</vt:lpstr>
      <vt:lpstr> types of source wealth</vt:lpstr>
      <vt:lpstr> examples of source of wealth – individuals/corporates</vt:lpstr>
      <vt:lpstr> identification/verification   of significant persons/ control issues</vt:lpstr>
      <vt:lpstr> analysing &amp; Organising customer information in a meaningful way</vt:lpstr>
      <vt:lpstr> Essential elements of kyc standards</vt:lpstr>
      <vt:lpstr> designing kyc framework </vt:lpstr>
      <vt:lpstr> implementing and managing the total kyc </vt:lpstr>
      <vt:lpstr> Industry guidance on CDD best practice </vt:lpstr>
      <vt:lpstr>Why the Heightened Expectations?</vt:lpstr>
      <vt:lpstr>Ongoing Customer Due Diligence (OCDD) Process</vt:lpstr>
      <vt:lpstr>The Ongoing KYC/CDD Review Requirement  </vt:lpstr>
      <vt:lpstr>PowerPoint Presentation</vt:lpstr>
      <vt:lpstr>           The Ongoing KYC/CDD Review Requirements  </vt:lpstr>
      <vt:lpstr>Exercise One</vt:lpstr>
      <vt:lpstr>Answers to Exercise One</vt:lpstr>
      <vt:lpstr>Answers to Exercise One </vt:lpstr>
      <vt:lpstr>Answers to Exercise One </vt:lpstr>
      <vt:lpstr>SESSION 2: Conducting Risk-based KYC/CDD Reviews</vt:lpstr>
      <vt:lpstr>SESSION 2: Conducting Risk-based KYC/CDD Reviews</vt:lpstr>
      <vt:lpstr> What is the regulator looking for? </vt:lpstr>
      <vt:lpstr>Risk-Based Scheduled KYC/CDD Reviews </vt:lpstr>
      <vt:lpstr>Individual Ongoing KYC/CDD Review </vt:lpstr>
      <vt:lpstr>Corporate Clients Ongoing KYC/CDD Review</vt:lpstr>
      <vt:lpstr>PowerPoint Presentation</vt:lpstr>
      <vt:lpstr>Practical Guide for Conducting Scheduled  KYC/CDD information/data Reviews</vt:lpstr>
      <vt:lpstr> Practical Guide for Conducting Scheduled  KYC/CDD information/data Reviews</vt:lpstr>
      <vt:lpstr>Practical Guide for Conducting Scheduled  KYC/CDD information/data Reviews</vt:lpstr>
      <vt:lpstr>PowerPoint Presentation</vt:lpstr>
      <vt:lpstr>Session 3 Conducting Investigative  Customer Due Diligence</vt:lpstr>
      <vt:lpstr>What is Investigative Customer Due Diligence?</vt:lpstr>
      <vt:lpstr>Key points to note</vt:lpstr>
      <vt:lpstr>Sanctions &amp; Background Screenings/Searches</vt:lpstr>
      <vt:lpstr>Sanctions &amp; Background Screening/Searches</vt:lpstr>
      <vt:lpstr>Example 2 - Account Activity Information</vt:lpstr>
      <vt:lpstr>Entity Screening Example </vt:lpstr>
      <vt:lpstr>Exercise 2 – Case Study</vt:lpstr>
      <vt:lpstr>PowerPoint Presentation</vt:lpstr>
      <vt:lpstr>Session 4 - Good Practice Tips</vt:lpstr>
      <vt:lpstr>Session 4: Tips on Good Practice </vt:lpstr>
      <vt:lpstr>*Group Exercise 3- Gap Analysis</vt:lpstr>
      <vt:lpstr>Good Practices Tips</vt:lpstr>
      <vt:lpstr>Areas to Focus for Regulatory &amp; Audit Inspections</vt:lpstr>
      <vt:lpstr>Areas to Focus for Regulatory &amp; Audit Inspections</vt:lpstr>
      <vt:lpstr>Key Points to Note </vt:lpstr>
      <vt:lpstr>You Have a Very Important Job</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nana mante</dc:creator>
  <cp:lastModifiedBy>nana mante</cp:lastModifiedBy>
  <cp:revision>20</cp:revision>
  <dcterms:created xsi:type="dcterms:W3CDTF">2020-02-06T19:23:11Z</dcterms:created>
  <dcterms:modified xsi:type="dcterms:W3CDTF">2020-02-07T18:06:39Z</dcterms:modified>
</cp:coreProperties>
</file>