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60" r:id="rId4"/>
    <p:sldId id="261" r:id="rId5"/>
    <p:sldId id="262" r:id="rId6"/>
    <p:sldId id="263" r:id="rId7"/>
    <p:sldId id="264" r:id="rId8"/>
    <p:sldId id="265" r:id="rId9"/>
    <p:sldId id="267" r:id="rId10"/>
    <p:sldId id="268" r:id="rId11"/>
    <p:sldId id="273" r:id="rId12"/>
    <p:sldId id="274" r:id="rId13"/>
    <p:sldId id="275" r:id="rId14"/>
    <p:sldId id="283" r:id="rId15"/>
    <p:sldId id="27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46" d="100"/>
          <a:sy n="46" d="100"/>
        </p:scale>
        <p:origin x="122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E5827B-31E2-4539-8683-4ECCEB264285}" type="datetimeFigureOut">
              <a:rPr lang="en-US" smtClean="0"/>
              <a:pPr/>
              <a:t>10/1/2018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B6A8B-D52C-40F0-ACED-17ACE858BD32}" type="slidenum">
              <a:rPr lang="en-US" smtClean="0"/>
              <a:pPr/>
              <a:t>‹#›</a:t>
            </a:fld>
            <a:endParaRPr lang="en-US"/>
          </a:p>
        </p:txBody>
      </p:sp>
    </p:spTree>
    <p:extLst>
      <p:ext uri="{BB962C8B-B14F-4D97-AF65-F5344CB8AC3E}">
        <p14:creationId xmlns:p14="http://schemas.microsoft.com/office/powerpoint/2010/main" val="96956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7A3381-415A-4CC6-8C41-E4B913F7C885}" type="slidenum">
              <a:rPr lang="en-US" smtClean="0"/>
              <a:pPr/>
              <a:t>8</a:t>
            </a:fld>
            <a:endParaRPr lang="en-US"/>
          </a:p>
        </p:txBody>
      </p:sp>
    </p:spTree>
    <p:extLst>
      <p:ext uri="{BB962C8B-B14F-4D97-AF65-F5344CB8AC3E}">
        <p14:creationId xmlns:p14="http://schemas.microsoft.com/office/powerpoint/2010/main" val="718168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FFC3AC-D83E-42E6-83DF-D79DA884826E}"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8A4AB-C4DA-46D7-9EF7-51897FB070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FC3AC-D83E-42E6-83DF-D79DA884826E}"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8A4AB-C4DA-46D7-9EF7-51897FB070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FC3AC-D83E-42E6-83DF-D79DA884826E}"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8A4AB-C4DA-46D7-9EF7-51897FB070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FC3AC-D83E-42E6-83DF-D79DA884826E}"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8A4AB-C4DA-46D7-9EF7-51897FB070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FC3AC-D83E-42E6-83DF-D79DA884826E}" type="datetimeFigureOut">
              <a:rPr lang="en-US" smtClean="0"/>
              <a:pPr/>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F8A4AB-C4DA-46D7-9EF7-51897FB070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FFC3AC-D83E-42E6-83DF-D79DA884826E}" type="datetimeFigureOut">
              <a:rPr lang="en-US" smtClean="0"/>
              <a:pPr/>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8A4AB-C4DA-46D7-9EF7-51897FB070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FFC3AC-D83E-42E6-83DF-D79DA884826E}" type="datetimeFigureOut">
              <a:rPr lang="en-US" smtClean="0"/>
              <a:pPr/>
              <a:t>10/1/2018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F8A4AB-C4DA-46D7-9EF7-51897FB070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FFC3AC-D83E-42E6-83DF-D79DA884826E}" type="datetimeFigureOut">
              <a:rPr lang="en-US" smtClean="0"/>
              <a:pPr/>
              <a:t>10/1/2018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F8A4AB-C4DA-46D7-9EF7-51897FB070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FC3AC-D83E-42E6-83DF-D79DA884826E}" type="datetimeFigureOut">
              <a:rPr lang="en-US" smtClean="0"/>
              <a:pPr/>
              <a:t>10/1/2018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F8A4AB-C4DA-46D7-9EF7-51897FB070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FC3AC-D83E-42E6-83DF-D79DA884826E}" type="datetimeFigureOut">
              <a:rPr lang="en-US" smtClean="0"/>
              <a:pPr/>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8A4AB-C4DA-46D7-9EF7-51897FB070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FC3AC-D83E-42E6-83DF-D79DA884826E}" type="datetimeFigureOut">
              <a:rPr lang="en-US" smtClean="0"/>
              <a:pPr/>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F8A4AB-C4DA-46D7-9EF7-51897FB070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FC3AC-D83E-42E6-83DF-D79DA884826E}" type="datetimeFigureOut">
              <a:rPr lang="en-US" smtClean="0"/>
              <a:pPr/>
              <a:t>10/1/2018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8A4AB-C4DA-46D7-9EF7-51897FB070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nevonprojects.com/obstacle-avoider-robotic-vehicle-project/"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447800" y="1447800"/>
            <a:ext cx="649729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IN" sz="3600" b="1" u="sng" dirty="0">
                <a:hlinkClick r:id="rId2"/>
              </a:rPr>
              <a:t>Obstacle Avoider Robotic Vehicle</a:t>
            </a:r>
            <a:endParaRPr lang="en-IN" sz="3600" dirty="0"/>
          </a:p>
        </p:txBody>
      </p:sp>
      <p:sp>
        <p:nvSpPr>
          <p:cNvPr id="3" name="Rectangle 2"/>
          <p:cNvSpPr/>
          <p:nvPr/>
        </p:nvSpPr>
        <p:spPr>
          <a:xfrm>
            <a:off x="4217987" y="4126468"/>
            <a:ext cx="1497013" cy="369332"/>
          </a:xfrm>
          <a:prstGeom prst="rect">
            <a:avLst/>
          </a:prstGeom>
        </p:spPr>
        <p:txBody>
          <a:bodyPr wrap="none">
            <a:spAutoFit/>
          </a:bodyPr>
          <a:lstStyle/>
          <a:p>
            <a:r>
              <a:rPr lang="en-US" dirty="0" smtClean="0"/>
              <a:t>Submitted by: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228600" y="0"/>
            <a:ext cx="8686800" cy="3268663"/>
          </a:xfrm>
          <a:prstGeom prst="rect">
            <a:avLst/>
          </a:prstGeom>
          <a:noFill/>
          <a:ln w="9525">
            <a:noFill/>
            <a:miter lim="800000"/>
            <a:headEnd/>
            <a:tailEnd/>
          </a:ln>
        </p:spPr>
        <p:txBody>
          <a:bodyPr>
            <a:spAutoFit/>
          </a:bodyPr>
          <a:lstStyle/>
          <a:p>
            <a:pPr algn="just">
              <a:lnSpc>
                <a:spcPct val="150000"/>
              </a:lnSpc>
              <a:buFont typeface="Wingdings" pitchFamily="2" charset="2"/>
              <a:buChar char="Ø"/>
            </a:pPr>
            <a:r>
              <a:rPr lang="en-US" sz="2000" b="1">
                <a:latin typeface="Times New Roman" pitchFamily="18" charset="0"/>
                <a:cs typeface="Times New Roman" pitchFamily="18" charset="0"/>
              </a:rPr>
              <a:t>Ultrasonic generators use piezoelectric materials such as zinc or lead zirconium tartrates or quartz crystal. </a:t>
            </a:r>
          </a:p>
          <a:p>
            <a:pPr algn="just">
              <a:lnSpc>
                <a:spcPct val="150000"/>
              </a:lnSpc>
              <a:buFont typeface="Wingdings" pitchFamily="2" charset="2"/>
              <a:buChar char="Ø"/>
            </a:pPr>
            <a:r>
              <a:rPr lang="en-US" sz="2000" b="1">
                <a:latin typeface="Times New Roman" pitchFamily="18" charset="0"/>
                <a:cs typeface="Times New Roman" pitchFamily="18" charset="0"/>
              </a:rPr>
              <a:t>The material thickness decides the resonant frequency when mounted and excited by electrodes attached on either side of it. </a:t>
            </a:r>
          </a:p>
          <a:p>
            <a:pPr algn="just">
              <a:lnSpc>
                <a:spcPct val="150000"/>
              </a:lnSpc>
              <a:buFont typeface="Wingdings" pitchFamily="2" charset="2"/>
              <a:buChar char="Ø"/>
            </a:pPr>
            <a:r>
              <a:rPr lang="en-US" sz="2000" b="1">
                <a:latin typeface="Times New Roman" pitchFamily="18" charset="0"/>
                <a:cs typeface="Times New Roman" pitchFamily="18" charset="0"/>
              </a:rPr>
              <a:t>The medical scanners used for abdomen or heart ultrasound are designed at 2.5 MHz.  In this circuit, a 40 kHz transducer is used for object detection in the air medium</a:t>
            </a:r>
            <a:r>
              <a:rPr lang="en-US" sz="2000"/>
              <a:t>.</a:t>
            </a:r>
          </a:p>
        </p:txBody>
      </p:sp>
      <p:sp>
        <p:nvSpPr>
          <p:cNvPr id="12291" name="Rectangle 1"/>
          <p:cNvSpPr>
            <a:spLocks noChangeArrowheads="1"/>
          </p:cNvSpPr>
          <p:nvPr/>
        </p:nvSpPr>
        <p:spPr bwMode="auto">
          <a:xfrm>
            <a:off x="228600" y="3276600"/>
            <a:ext cx="7543800" cy="3268663"/>
          </a:xfrm>
          <a:prstGeom prst="rect">
            <a:avLst/>
          </a:prstGeom>
          <a:noFill/>
          <a:ln w="9525">
            <a:noFill/>
            <a:miter lim="800000"/>
            <a:headEnd/>
            <a:tailEnd/>
          </a:ln>
        </p:spPr>
        <p:txBody>
          <a:bodyPr anchor="ctr">
            <a:spAutoFit/>
          </a:bodyPr>
          <a:lstStyle/>
          <a:p>
            <a:pPr algn="just">
              <a:lnSpc>
                <a:spcPct val="150000"/>
              </a:lnSpc>
              <a:tabLst>
                <a:tab pos="457200" algn="l"/>
              </a:tabLst>
            </a:pPr>
            <a:r>
              <a:rPr lang="en-US" sz="2000" b="1" u="sng">
                <a:solidFill>
                  <a:srgbClr val="FF0000"/>
                </a:solidFill>
                <a:latin typeface="Times New Roman" pitchFamily="18" charset="0"/>
                <a:cs typeface="Times New Roman" pitchFamily="18" charset="0"/>
              </a:rPr>
              <a:t>FEATURES</a:t>
            </a:r>
          </a:p>
          <a:p>
            <a:pPr algn="just" eaLnBrk="0" hangingPunct="0">
              <a:lnSpc>
                <a:spcPct val="150000"/>
              </a:lnSpc>
              <a:buFont typeface="Wingdings" pitchFamily="2" charset="2"/>
              <a:buChar char="Ø"/>
              <a:tabLst>
                <a:tab pos="457200" algn="l"/>
              </a:tabLst>
            </a:pPr>
            <a:r>
              <a:rPr lang="en-US" sz="2000" b="1">
                <a:latin typeface="Times New Roman" pitchFamily="18" charset="0"/>
                <a:cs typeface="Times New Roman" pitchFamily="18" charset="0"/>
              </a:rPr>
              <a:t>Use for motion or distance sensing </a:t>
            </a:r>
          </a:p>
          <a:p>
            <a:pPr algn="just" eaLnBrk="0" hangingPunct="0">
              <a:lnSpc>
                <a:spcPct val="150000"/>
              </a:lnSpc>
              <a:buFont typeface="Wingdings" pitchFamily="2" charset="2"/>
              <a:buChar char="Ø"/>
              <a:tabLst>
                <a:tab pos="457200" algn="l"/>
              </a:tabLst>
            </a:pPr>
            <a:r>
              <a:rPr lang="en-US" sz="2000" b="1">
                <a:latin typeface="Times New Roman" pitchFamily="18" charset="0"/>
                <a:cs typeface="Times New Roman" pitchFamily="18" charset="0"/>
              </a:rPr>
              <a:t>Frequency: 40kHz ±1.0kHz </a:t>
            </a:r>
          </a:p>
          <a:p>
            <a:pPr algn="just" eaLnBrk="0" hangingPunct="0">
              <a:lnSpc>
                <a:spcPct val="150000"/>
              </a:lnSpc>
              <a:buFont typeface="Wingdings" pitchFamily="2" charset="2"/>
              <a:buChar char="Ø"/>
              <a:tabLst>
                <a:tab pos="457200" algn="l"/>
              </a:tabLst>
            </a:pPr>
            <a:r>
              <a:rPr lang="en-US" sz="2000" b="1">
                <a:latin typeface="Times New Roman" pitchFamily="18" charset="0"/>
                <a:cs typeface="Times New Roman" pitchFamily="18" charset="0"/>
              </a:rPr>
              <a:t>Aluminum case </a:t>
            </a:r>
          </a:p>
          <a:p>
            <a:pPr algn="just" eaLnBrk="0" hangingPunct="0">
              <a:lnSpc>
                <a:spcPct val="150000"/>
              </a:lnSpc>
              <a:buFont typeface="Wingdings" pitchFamily="2" charset="2"/>
              <a:buChar char="Ø"/>
              <a:tabLst>
                <a:tab pos="457200" algn="l"/>
              </a:tabLst>
            </a:pPr>
            <a:r>
              <a:rPr lang="en-US" sz="2000" b="1">
                <a:latin typeface="Times New Roman" pitchFamily="18" charset="0"/>
                <a:cs typeface="Times New Roman" pitchFamily="18" charset="0"/>
              </a:rPr>
              <a:t>Capacitance: 2000Pf ±20% </a:t>
            </a:r>
          </a:p>
          <a:p>
            <a:pPr algn="just" eaLnBrk="0" hangingPunct="0">
              <a:lnSpc>
                <a:spcPct val="150000"/>
              </a:lnSpc>
              <a:buFont typeface="Wingdings" pitchFamily="2" charset="2"/>
              <a:buChar char="Ø"/>
              <a:tabLst>
                <a:tab pos="457200" algn="l"/>
              </a:tabLst>
            </a:pPr>
            <a:r>
              <a:rPr lang="en-US" sz="2000" b="1">
                <a:latin typeface="Times New Roman" pitchFamily="18" charset="0"/>
                <a:cs typeface="Times New Roman" pitchFamily="18" charset="0"/>
              </a:rPr>
              <a:t>Transmitter: bandwidth 5.0kHz/100Db, sound pressure level </a:t>
            </a:r>
          </a:p>
          <a:p>
            <a:pPr algn="just" eaLnBrk="0" hangingPunct="0">
              <a:lnSpc>
                <a:spcPct val="150000"/>
              </a:lnSpc>
              <a:tabLst>
                <a:tab pos="457200" algn="l"/>
              </a:tabLst>
            </a:pPr>
            <a:r>
              <a:rPr lang="en-US" sz="2000" b="1">
                <a:latin typeface="Times New Roman" pitchFamily="18" charset="0"/>
                <a:cs typeface="Times New Roman" pitchFamily="18" charset="0"/>
              </a:rPr>
              <a:t>    112Db/40 ±1.0kHz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4495800" cy="3505200"/>
          </a:xfrm>
        </p:spPr>
        <p:txBody>
          <a:bodyPr>
            <a:normAutofit/>
          </a:bodyPr>
          <a:lstStyle/>
          <a:p>
            <a:r>
              <a:rPr lang="en-US" sz="2200" dirty="0" smtClean="0"/>
              <a:t>L293D is a dual H-bridge motor driver integrated circuit (IC). </a:t>
            </a:r>
          </a:p>
          <a:p>
            <a:r>
              <a:rPr lang="en-US" sz="2200" dirty="0" smtClean="0"/>
              <a:t>Motor drivers act as current amplifiers since they take a low-current control signal and provide a higher-current signal. </a:t>
            </a:r>
          </a:p>
          <a:p>
            <a:r>
              <a:rPr lang="en-US" sz="2200" dirty="0" smtClean="0"/>
              <a:t>This higher current signal is used to drive the motors.</a:t>
            </a:r>
          </a:p>
        </p:txBody>
      </p:sp>
      <p:sp>
        <p:nvSpPr>
          <p:cNvPr id="2" name="Title 1"/>
          <p:cNvSpPr>
            <a:spLocks noGrp="1"/>
          </p:cNvSpPr>
          <p:nvPr>
            <p:ph type="title"/>
          </p:nvPr>
        </p:nvSpPr>
        <p:spPr>
          <a:xfrm>
            <a:off x="457200" y="228600"/>
            <a:ext cx="7239000" cy="701040"/>
          </a:xfrm>
        </p:spPr>
        <p:txBody>
          <a:bodyPr>
            <a:normAutofit fontScale="90000"/>
          </a:bodyPr>
          <a:lstStyle/>
          <a:p>
            <a:r>
              <a:rPr lang="en-US" dirty="0" smtClean="0"/>
              <a:t>MOTOR driver L293D</a:t>
            </a:r>
            <a:endParaRPr lang="en-US" dirty="0"/>
          </a:p>
        </p:txBody>
      </p:sp>
      <p:sp>
        <p:nvSpPr>
          <p:cNvPr id="8" name="Content Placeholder 2"/>
          <p:cNvSpPr txBox="1">
            <a:spLocks/>
          </p:cNvSpPr>
          <p:nvPr/>
        </p:nvSpPr>
        <p:spPr>
          <a:xfrm>
            <a:off x="304800" y="4495800"/>
            <a:ext cx="7848600" cy="16764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tx2"/>
              </a:buClr>
              <a:buSzPct val="73000"/>
              <a:buFont typeface="Wingdings" pitchFamily="2" charset="2"/>
              <a:buChar char="Ø"/>
              <a:tabLst/>
              <a:defRPr/>
            </a:pPr>
            <a:r>
              <a:rPr lang="en-US" sz="2200" dirty="0" smtClean="0"/>
              <a:t>L293D contains two inbuilt H-bridge driver circuits. In its common mode of operation, two DC motors can be driven simultaneously, both in forward and reverse direction. </a:t>
            </a:r>
            <a:endParaRPr lang="en-US" sz="2200" dirty="0"/>
          </a:p>
        </p:txBody>
      </p:sp>
      <p:pic>
        <p:nvPicPr>
          <p:cNvPr id="27651" name="Picture 3"/>
          <p:cNvPicPr>
            <a:picLocks noChangeAspect="1" noChangeArrowheads="1"/>
          </p:cNvPicPr>
          <p:nvPr/>
        </p:nvPicPr>
        <p:blipFill>
          <a:blip r:embed="rId2" cstate="print"/>
          <a:srcRect/>
          <a:stretch>
            <a:fillRect/>
          </a:stretch>
        </p:blipFill>
        <p:spPr bwMode="auto">
          <a:xfrm>
            <a:off x="5029200" y="990600"/>
            <a:ext cx="3558633"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4572000" cy="5638800"/>
          </a:xfrm>
        </p:spPr>
        <p:txBody>
          <a:bodyPr>
            <a:normAutofit fontScale="85000" lnSpcReduction="10000"/>
          </a:bodyPr>
          <a:lstStyle/>
          <a:p>
            <a:r>
              <a:rPr lang="en-US" sz="2900" dirty="0" smtClean="0"/>
              <a:t> </a:t>
            </a:r>
            <a:r>
              <a:rPr lang="en-US" sz="2800" dirty="0" smtClean="0"/>
              <a:t>L293D has 2 set of arrangements where one set has input 1, input 2, output 1   and output 2  and other set has input 3, input 4, output 3 and output 4, according to block diagram if pin no 2 &amp; 7 are high then pin no 3 &amp; 6 are also high.</a:t>
            </a:r>
          </a:p>
          <a:p>
            <a:r>
              <a:rPr lang="en-US" sz="2800" dirty="0" smtClean="0"/>
              <a:t>If enable 1   and pin number 2 are high leaving pin number 7 as low then the motor rotates in forward direction.</a:t>
            </a:r>
          </a:p>
          <a:p>
            <a:r>
              <a:rPr lang="en-US" sz="2800" dirty="0" smtClean="0"/>
              <a:t>If enable 2   and pin number 10 are high leaving pin number 15 as low then the motor rotates in forward direction.</a:t>
            </a:r>
          </a:p>
        </p:txBody>
      </p:sp>
      <p:sp>
        <p:nvSpPr>
          <p:cNvPr id="2" name="Title 1"/>
          <p:cNvSpPr>
            <a:spLocks noGrp="1"/>
          </p:cNvSpPr>
          <p:nvPr>
            <p:ph type="title"/>
          </p:nvPr>
        </p:nvSpPr>
        <p:spPr>
          <a:xfrm>
            <a:off x="457200" y="152400"/>
            <a:ext cx="7239000" cy="548640"/>
          </a:xfrm>
        </p:spPr>
        <p:txBody>
          <a:bodyPr>
            <a:normAutofit fontScale="90000"/>
          </a:bodyPr>
          <a:lstStyle/>
          <a:p>
            <a:r>
              <a:rPr lang="en-US" dirty="0" smtClean="0"/>
              <a:t>Operation of motor driver</a:t>
            </a:r>
            <a:endParaRPr lang="en-US" dirty="0"/>
          </a:p>
        </p:txBody>
      </p:sp>
      <p:pic>
        <p:nvPicPr>
          <p:cNvPr id="4" name="Picture 3"/>
          <p:cNvPicPr/>
          <p:nvPr/>
        </p:nvPicPr>
        <p:blipFill>
          <a:blip r:embed="rId2" cstate="print"/>
          <a:srcRect/>
          <a:stretch>
            <a:fillRect/>
          </a:stretch>
        </p:blipFill>
        <p:spPr bwMode="auto">
          <a:xfrm>
            <a:off x="4724400" y="990600"/>
            <a:ext cx="41910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t>If enable 1 and pin number 2 are low leaving pin number 7 as high then the motor rotates in reverse direction.</a:t>
            </a:r>
          </a:p>
          <a:p>
            <a:r>
              <a:rPr lang="en-US" sz="2800" dirty="0" smtClean="0"/>
              <a:t>If enable 2   and pin number 15 are high leaving pin number 10 as low then the motor rotates in forward direction</a:t>
            </a:r>
            <a:r>
              <a:rPr lang="en-US" dirty="0" smtClean="0"/>
              <a:t>.</a:t>
            </a:r>
          </a:p>
          <a:p>
            <a:endParaRPr lang="en-US" dirty="0"/>
          </a:p>
        </p:txBody>
      </p:sp>
      <p:sp>
        <p:nvSpPr>
          <p:cNvPr id="2" name="Title 1"/>
          <p:cNvSpPr>
            <a:spLocks noGrp="1"/>
          </p:cNvSpPr>
          <p:nvPr>
            <p:ph type="title"/>
          </p:nvPr>
        </p:nvSpPr>
        <p:spPr/>
        <p:txBody>
          <a:bodyPr/>
          <a:lstStyle/>
          <a:p>
            <a:r>
              <a:rPr lang="en-US" dirty="0" smtClean="0"/>
              <a:t>Contd..</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639175" cy="5562600"/>
          </a:xfrm>
        </p:spPr>
        <p:txBody>
          <a:bodyPr>
            <a:normAutofit lnSpcReduction="10000"/>
          </a:bodyPr>
          <a:lstStyle/>
          <a:p>
            <a:pPr algn="just">
              <a:lnSpc>
                <a:spcPct val="150000"/>
              </a:lnSpc>
            </a:pPr>
            <a:r>
              <a:rPr lang="en-US" sz="2800" dirty="0" smtClean="0">
                <a:cs typeface="Times New Roman" pitchFamily="18" charset="0"/>
              </a:rPr>
              <a:t>Keil an ARM Company makes C compilers, macro assemblers, real-time kernels, debuggers, simulators, integrated environments, evaluation boards, and emulators for ARM7/ARM9/Cortex-M3, XC16x/C16x/ST10, 251, and 8051 MCU families.</a:t>
            </a:r>
          </a:p>
          <a:p>
            <a:pPr algn="just">
              <a:lnSpc>
                <a:spcPct val="150000"/>
              </a:lnSpc>
            </a:pPr>
            <a:r>
              <a:rPr lang="en-IN" sz="2800" dirty="0" smtClean="0"/>
              <a:t>Compilers are programs used to convert a High Level Language to object code. Desktop compilers produce an output object code for the underlying microprocessor, but not for other microprocessors. </a:t>
            </a:r>
          </a:p>
          <a:p>
            <a:endParaRPr lang="en-US" dirty="0"/>
          </a:p>
        </p:txBody>
      </p:sp>
      <p:sp>
        <p:nvSpPr>
          <p:cNvPr id="2" name="Title 1"/>
          <p:cNvSpPr>
            <a:spLocks noGrp="1"/>
          </p:cNvSpPr>
          <p:nvPr>
            <p:ph type="title"/>
          </p:nvPr>
        </p:nvSpPr>
        <p:spPr/>
        <p:txBody>
          <a:bodyPr>
            <a:normAutofit/>
          </a:bodyPr>
          <a:lstStyle/>
          <a:p>
            <a:r>
              <a:rPr lang="en-US" dirty="0" smtClean="0"/>
              <a:t>Software requirements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7620000" cy="3352800"/>
          </a:xfrm>
        </p:spPr>
        <p:txBody>
          <a:bodyPr>
            <a:normAutofit fontScale="62500" lnSpcReduction="20000"/>
          </a:bodyPr>
          <a:lstStyle/>
          <a:p>
            <a:pPr algn="just">
              <a:lnSpc>
                <a:spcPct val="150000"/>
              </a:lnSpc>
            </a:pPr>
            <a:r>
              <a:rPr lang="en-IN" dirty="0" smtClean="0"/>
              <a:t>i.e., the programs written in one of the HLL like ‘C’ will compile the code to run on the system for a particular processor like x86 (underlying microprocessor in the computer). </a:t>
            </a:r>
          </a:p>
          <a:p>
            <a:pPr algn="just">
              <a:lnSpc>
                <a:spcPct val="150000"/>
              </a:lnSpc>
            </a:pPr>
            <a:r>
              <a:rPr lang="en-IN" dirty="0" smtClean="0"/>
              <a:t>For example compilers for Dos platform is different from the Compilers for Unix platform  So if one wants to define a compiler then compiler is a program that translates source code into object code.</a:t>
            </a:r>
            <a:endParaRPr lang="en-US" dirty="0" smtClean="0"/>
          </a:p>
          <a:p>
            <a:endParaRPr lang="en-US" dirty="0"/>
          </a:p>
        </p:txBody>
      </p:sp>
      <p:sp>
        <p:nvSpPr>
          <p:cNvPr id="2" name="Title 1"/>
          <p:cNvSpPr>
            <a:spLocks noGrp="1"/>
          </p:cNvSpPr>
          <p:nvPr>
            <p:ph type="title"/>
          </p:nvPr>
        </p:nvSpPr>
        <p:spPr>
          <a:xfrm>
            <a:off x="381000" y="0"/>
            <a:ext cx="7239000" cy="548640"/>
          </a:xfrm>
        </p:spPr>
        <p:txBody>
          <a:bodyPr>
            <a:normAutofit fontScale="90000"/>
          </a:bodyPr>
          <a:lstStyle/>
          <a:p>
            <a:r>
              <a:rPr lang="en-US" dirty="0" smtClean="0"/>
              <a:t>Contd..</a:t>
            </a:r>
            <a:endParaRPr lang="en-US" dirty="0"/>
          </a:p>
        </p:txBody>
      </p:sp>
      <p:pic>
        <p:nvPicPr>
          <p:cNvPr id="4" name="Picture 3"/>
          <p:cNvPicPr/>
          <p:nvPr/>
        </p:nvPicPr>
        <p:blipFill>
          <a:blip r:embed="rId2" cstate="print"/>
          <a:srcRect/>
          <a:stretch>
            <a:fillRect/>
          </a:stretch>
        </p:blipFill>
        <p:spPr bwMode="auto">
          <a:xfrm>
            <a:off x="0" y="4057650"/>
            <a:ext cx="4038600" cy="280035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343400" y="4038600"/>
            <a:ext cx="38100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7233" y="457200"/>
            <a:ext cx="2420856" cy="584775"/>
          </a:xfrm>
          <a:prstGeom prst="rect">
            <a:avLst/>
          </a:prstGeom>
        </p:spPr>
        <p:txBody>
          <a:bodyPr wrap="none">
            <a:spAutoFit/>
          </a:bodyPr>
          <a:lstStyle/>
          <a:p>
            <a:r>
              <a:rPr lang="en-US" sz="3200" b="1" dirty="0">
                <a:latin typeface="Times New Roman" pitchFamily="18" charset="0"/>
                <a:cs typeface="Times New Roman" pitchFamily="18" charset="0"/>
              </a:rPr>
              <a:t>ABSTRACT</a:t>
            </a:r>
          </a:p>
        </p:txBody>
      </p:sp>
      <p:sp>
        <p:nvSpPr>
          <p:cNvPr id="3" name="Rectangle 2"/>
          <p:cNvSpPr/>
          <p:nvPr/>
        </p:nvSpPr>
        <p:spPr>
          <a:xfrm>
            <a:off x="609600" y="1314271"/>
            <a:ext cx="8229600" cy="5632311"/>
          </a:xfrm>
          <a:prstGeom prst="rect">
            <a:avLst/>
          </a:prstGeom>
        </p:spPr>
        <p:txBody>
          <a:bodyPr wrap="square">
            <a:spAutoFit/>
          </a:bodyPr>
          <a:lstStyle/>
          <a:p>
            <a:r>
              <a:rPr lang="en-US" sz="2000" dirty="0"/>
              <a:t>Our proposed project puts forward an obstacle avoider robotic vehicle that uses ultrasonic sensors for this purpose. The system uses an 8051 family microprocessor to achieve this functionality.</a:t>
            </a:r>
            <a:br>
              <a:rPr lang="en-US" sz="2000" dirty="0"/>
            </a:br>
            <a:endParaRPr lang="en-IN" sz="2000" dirty="0"/>
          </a:p>
          <a:p>
            <a:r>
              <a:rPr lang="en-US" sz="2000" dirty="0"/>
              <a:t>The robotic vehicle is designed to first track and avoid any kind of obstacles that comes it’s way. The vehicle achieves this smart functionality with the help of ultrasonic sensors coupled with an 8051 microprocessor and motors. The entire system combined gives the vehicle an intelligent object detection and obstacle avoidance scheme.</a:t>
            </a:r>
            <a:br>
              <a:rPr lang="en-US" sz="2000" dirty="0"/>
            </a:br>
            <a:endParaRPr lang="en-IN" sz="2000" dirty="0"/>
          </a:p>
          <a:p>
            <a:r>
              <a:rPr lang="en-US" sz="2000" dirty="0"/>
              <a:t>This system allows the vehicle to guide itself in case it encounters any obstacle. The obstacle detection is done using the ultrasonic sensor. This is detected and a signal is passed on to the 8051 microcontroller.</a:t>
            </a:r>
            <a:br>
              <a:rPr lang="en-US" sz="2000" dirty="0"/>
            </a:br>
            <a:r>
              <a:rPr lang="en-US" sz="2000" dirty="0"/>
              <a:t>On receiving the signal it guides the vehicle in another direction by actuating the motors through the motor driver IC.</a:t>
            </a:r>
            <a:endParaRPr lang="en-IN" sz="2000" dirty="0"/>
          </a:p>
          <a:p>
            <a:r>
              <a:rPr lang="en-US" sz="2000" dirty="0"/>
              <a:t> </a:t>
            </a:r>
            <a:endParaRPr lang="en-IN" sz="2000" b="1" dirty="0"/>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7239000" cy="5715000"/>
          </a:xfrm>
        </p:spPr>
        <p:txBody>
          <a:bodyPr>
            <a:normAutofit/>
          </a:bodyPr>
          <a:lstStyle/>
          <a:p>
            <a:r>
              <a:rPr lang="en-US" dirty="0" smtClean="0"/>
              <a:t>Block diagram</a:t>
            </a:r>
          </a:p>
          <a:p>
            <a:r>
              <a:rPr lang="en-US" dirty="0" smtClean="0"/>
              <a:t>Microcontroller 8052</a:t>
            </a:r>
          </a:p>
          <a:p>
            <a:r>
              <a:rPr lang="en-US" dirty="0" smtClean="0"/>
              <a:t>ULTRASONIC </a:t>
            </a:r>
          </a:p>
          <a:p>
            <a:r>
              <a:rPr lang="en-US" dirty="0" smtClean="0"/>
              <a:t>Motor Driver IC</a:t>
            </a:r>
          </a:p>
          <a:p>
            <a:pPr>
              <a:buNone/>
            </a:pPr>
            <a:endParaRPr lang="en-US" dirty="0" smtClean="0"/>
          </a:p>
        </p:txBody>
      </p:sp>
      <p:sp>
        <p:nvSpPr>
          <p:cNvPr id="2" name="Title 1"/>
          <p:cNvSpPr>
            <a:spLocks noGrp="1"/>
          </p:cNvSpPr>
          <p:nvPr>
            <p:ph type="title"/>
          </p:nvPr>
        </p:nvSpPr>
        <p:spPr>
          <a:xfrm>
            <a:off x="457200" y="228600"/>
            <a:ext cx="7239000" cy="853440"/>
          </a:xfrm>
        </p:spPr>
        <p:txBody>
          <a:bodyPr/>
          <a:lstStyle/>
          <a:p>
            <a:r>
              <a:rPr lang="en-US" dirty="0" smtClean="0"/>
              <a:t>contents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239000" cy="624840"/>
          </a:xfrm>
        </p:spPr>
        <p:txBody>
          <a:bodyPr>
            <a:normAutofit fontScale="90000"/>
          </a:bodyPr>
          <a:lstStyle/>
          <a:p>
            <a:r>
              <a:rPr lang="en-US" dirty="0" smtClean="0"/>
              <a:t>Block diagram</a:t>
            </a:r>
            <a:endParaRPr lang="en-US" dirty="0"/>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143000"/>
            <a:ext cx="6544521" cy="53949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9416"/>
            <a:ext cx="7239000" cy="5019984"/>
          </a:xfrm>
        </p:spPr>
        <p:txBody>
          <a:bodyPr>
            <a:normAutofit lnSpcReduction="10000"/>
          </a:bodyPr>
          <a:lstStyle/>
          <a:p>
            <a:r>
              <a:rPr lang="en-US" dirty="0" smtClean="0"/>
              <a:t>8K Bytes of In-System Programmable (ISP) Flash Memory</a:t>
            </a:r>
          </a:p>
          <a:p>
            <a:r>
              <a:rPr lang="en-US" dirty="0" smtClean="0"/>
              <a:t>4.0V to 5.5V Operating Range</a:t>
            </a:r>
          </a:p>
          <a:p>
            <a:r>
              <a:rPr lang="en-US" dirty="0" smtClean="0"/>
              <a:t>Fully Static Operation: 0 Hz to 33 MHz</a:t>
            </a:r>
          </a:p>
          <a:p>
            <a:r>
              <a:rPr lang="en-US" dirty="0" smtClean="0"/>
              <a:t>256 x 8-bit Internal RAM</a:t>
            </a:r>
          </a:p>
          <a:p>
            <a:r>
              <a:rPr lang="en-US" dirty="0" smtClean="0"/>
              <a:t>32 Programmable I/O Lines</a:t>
            </a:r>
          </a:p>
          <a:p>
            <a:r>
              <a:rPr lang="en-US" dirty="0" smtClean="0"/>
              <a:t>Three 16-bit Timer/Counters</a:t>
            </a:r>
          </a:p>
          <a:p>
            <a:r>
              <a:rPr lang="en-US" dirty="0" smtClean="0"/>
              <a:t>Eight Interrupt Sources</a:t>
            </a:r>
          </a:p>
          <a:p>
            <a:r>
              <a:rPr lang="en-US" dirty="0" smtClean="0"/>
              <a:t>Full Duplex UART Serial Channel</a:t>
            </a:r>
            <a:endParaRPr lang="en-US" dirty="0"/>
          </a:p>
        </p:txBody>
      </p:sp>
      <p:sp>
        <p:nvSpPr>
          <p:cNvPr id="2" name="Title 1"/>
          <p:cNvSpPr>
            <a:spLocks noGrp="1"/>
          </p:cNvSpPr>
          <p:nvPr>
            <p:ph type="title"/>
          </p:nvPr>
        </p:nvSpPr>
        <p:spPr/>
        <p:txBody>
          <a:bodyPr/>
          <a:lstStyle/>
          <a:p>
            <a:r>
              <a:rPr lang="en-US" dirty="0" smtClean="0"/>
              <a:t>Features of MC 8052</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ontent Placeholder 71"/>
          <p:cNvGrpSpPr>
            <a:grpSpLocks noGrp="1"/>
          </p:cNvGrpSpPr>
          <p:nvPr/>
        </p:nvGrpSpPr>
        <p:grpSpPr>
          <a:xfrm>
            <a:off x="152400" y="1066800"/>
            <a:ext cx="7924800" cy="5791200"/>
            <a:chOff x="323850" y="1700213"/>
            <a:chExt cx="8591550" cy="4395787"/>
          </a:xfrm>
        </p:grpSpPr>
        <p:sp>
          <p:nvSpPr>
            <p:cNvPr id="73" name="Rectangle 3"/>
            <p:cNvSpPr>
              <a:spLocks noChangeArrowheads="1"/>
            </p:cNvSpPr>
            <p:nvPr/>
          </p:nvSpPr>
          <p:spPr bwMode="auto">
            <a:xfrm>
              <a:off x="827088" y="3284538"/>
              <a:ext cx="1143000" cy="6858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74" name="Text Box 4"/>
            <p:cNvSpPr txBox="1">
              <a:spLocks noChangeArrowheads="1"/>
            </p:cNvSpPr>
            <p:nvPr/>
          </p:nvSpPr>
          <p:spPr bwMode="auto">
            <a:xfrm>
              <a:off x="838200" y="3429000"/>
              <a:ext cx="1143000" cy="366713"/>
            </a:xfrm>
            <a:prstGeom prst="rect">
              <a:avLst/>
            </a:prstGeom>
            <a:noFill/>
            <a:ln w="9525">
              <a:noFill/>
              <a:miter lim="800000"/>
              <a:headEnd/>
              <a:tailEnd/>
            </a:ln>
            <a:effectLst/>
          </p:spPr>
          <p:txBody>
            <a:bodyPr>
              <a:spAutoFit/>
            </a:bodyPr>
            <a:lstStyle/>
            <a:p>
              <a:pPr algn="ctr" fontAlgn="b">
                <a:spcBef>
                  <a:spcPct val="50000"/>
                </a:spcBef>
              </a:pPr>
              <a:r>
                <a:rPr kumimoji="1" lang="en-US" altLang="zh-TW" sz="1800" b="1">
                  <a:latin typeface="Times New Roman" pitchFamily="18" charset="0"/>
                  <a:ea typeface="PMingLiU" pitchFamily="18" charset="-120"/>
                </a:rPr>
                <a:t>CPU</a:t>
              </a:r>
            </a:p>
          </p:txBody>
        </p:sp>
        <p:sp>
          <p:nvSpPr>
            <p:cNvPr id="75" name="Rectangle 5"/>
            <p:cNvSpPr>
              <a:spLocks noChangeArrowheads="1"/>
            </p:cNvSpPr>
            <p:nvPr/>
          </p:nvSpPr>
          <p:spPr bwMode="auto">
            <a:xfrm>
              <a:off x="4343400" y="2209800"/>
              <a:ext cx="1066800" cy="9144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76" name="Text Box 6"/>
            <p:cNvSpPr txBox="1">
              <a:spLocks noChangeArrowheads="1"/>
            </p:cNvSpPr>
            <p:nvPr/>
          </p:nvSpPr>
          <p:spPr bwMode="auto">
            <a:xfrm>
              <a:off x="4343400" y="2362200"/>
              <a:ext cx="1066800" cy="641350"/>
            </a:xfrm>
            <a:prstGeom prst="rect">
              <a:avLst/>
            </a:prstGeom>
            <a:noFill/>
            <a:ln w="9525">
              <a:no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On-chip RAM</a:t>
              </a:r>
            </a:p>
          </p:txBody>
        </p:sp>
        <p:sp>
          <p:nvSpPr>
            <p:cNvPr id="77" name="Rectangle 7"/>
            <p:cNvSpPr>
              <a:spLocks noChangeArrowheads="1"/>
            </p:cNvSpPr>
            <p:nvPr/>
          </p:nvSpPr>
          <p:spPr bwMode="auto">
            <a:xfrm>
              <a:off x="2667000" y="1905000"/>
              <a:ext cx="1219200" cy="1219200"/>
            </a:xfrm>
            <a:prstGeom prst="rect">
              <a:avLst/>
            </a:prstGeom>
            <a:solidFill>
              <a:srgbClr val="FFFF99"/>
            </a:solidFill>
            <a:ln w="9525">
              <a:solidFill>
                <a:schemeClr val="tx1"/>
              </a:solidFill>
              <a:miter lim="800000"/>
              <a:headEnd/>
              <a:tailEnd/>
            </a:ln>
            <a:effectLst/>
          </p:spPr>
          <p:txBody>
            <a:bodyPr wrap="none" anchor="ctr"/>
            <a:lstStyle/>
            <a:p>
              <a:endParaRPr lang="en-US"/>
            </a:p>
          </p:txBody>
        </p:sp>
        <p:sp>
          <p:nvSpPr>
            <p:cNvPr id="78" name="Text Box 8"/>
            <p:cNvSpPr txBox="1">
              <a:spLocks noChangeArrowheads="1"/>
            </p:cNvSpPr>
            <p:nvPr/>
          </p:nvSpPr>
          <p:spPr bwMode="auto">
            <a:xfrm>
              <a:off x="2627313" y="1916113"/>
              <a:ext cx="1295400" cy="1200150"/>
            </a:xfrm>
            <a:prstGeom prst="rect">
              <a:avLst/>
            </a:prstGeom>
            <a:solidFill>
              <a:srgbClr val="CCFF99"/>
            </a:solidFill>
            <a:ln w="9525">
              <a:solidFill>
                <a:srgbClr val="000000"/>
              </a:solid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On-chip ROM for program code</a:t>
              </a:r>
            </a:p>
          </p:txBody>
        </p:sp>
        <p:sp>
          <p:nvSpPr>
            <p:cNvPr id="79" name="Rectangle 9"/>
            <p:cNvSpPr>
              <a:spLocks noChangeArrowheads="1"/>
            </p:cNvSpPr>
            <p:nvPr/>
          </p:nvSpPr>
          <p:spPr bwMode="auto">
            <a:xfrm>
              <a:off x="4114800" y="4114800"/>
              <a:ext cx="1600200" cy="8382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80" name="Text Box 10"/>
            <p:cNvSpPr txBox="1">
              <a:spLocks noChangeArrowheads="1"/>
            </p:cNvSpPr>
            <p:nvPr/>
          </p:nvSpPr>
          <p:spPr bwMode="auto">
            <a:xfrm>
              <a:off x="4267200" y="4343400"/>
              <a:ext cx="13716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4 I/O Ports</a:t>
              </a:r>
            </a:p>
          </p:txBody>
        </p:sp>
        <p:sp>
          <p:nvSpPr>
            <p:cNvPr id="81" name="Rectangle 11"/>
            <p:cNvSpPr>
              <a:spLocks noChangeArrowheads="1"/>
            </p:cNvSpPr>
            <p:nvPr/>
          </p:nvSpPr>
          <p:spPr bwMode="auto">
            <a:xfrm>
              <a:off x="6057900" y="2728913"/>
              <a:ext cx="1295400" cy="381000"/>
            </a:xfrm>
            <a:prstGeom prst="rect">
              <a:avLst/>
            </a:prstGeom>
            <a:solidFill>
              <a:srgbClr val="CC99FF"/>
            </a:solidFill>
            <a:ln w="9525">
              <a:solidFill>
                <a:srgbClr val="000000"/>
              </a:solidFill>
              <a:miter lim="800000"/>
              <a:headEnd/>
              <a:tailEnd/>
            </a:ln>
            <a:effectLst/>
          </p:spPr>
          <p:txBody>
            <a:bodyPr wrap="none" anchor="ctr"/>
            <a:lstStyle/>
            <a:p>
              <a:endParaRPr lang="en-US"/>
            </a:p>
          </p:txBody>
        </p:sp>
        <p:sp>
          <p:nvSpPr>
            <p:cNvPr id="82" name="Text Box 12"/>
            <p:cNvSpPr txBox="1">
              <a:spLocks noChangeArrowheads="1"/>
            </p:cNvSpPr>
            <p:nvPr/>
          </p:nvSpPr>
          <p:spPr bwMode="auto">
            <a:xfrm>
              <a:off x="6057900" y="2743200"/>
              <a:ext cx="1295400" cy="376238"/>
            </a:xfrm>
            <a:prstGeom prst="rect">
              <a:avLst/>
            </a:prstGeom>
            <a:solidFill>
              <a:srgbClr val="CCFF99"/>
            </a:solidFill>
            <a:ln w="9525">
              <a:solidFill>
                <a:srgbClr val="000000"/>
              </a:solid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Timer 0</a:t>
              </a:r>
            </a:p>
          </p:txBody>
        </p:sp>
        <p:sp>
          <p:nvSpPr>
            <p:cNvPr id="83" name="Rectangle 13"/>
            <p:cNvSpPr>
              <a:spLocks noChangeArrowheads="1"/>
            </p:cNvSpPr>
            <p:nvPr/>
          </p:nvSpPr>
          <p:spPr bwMode="auto">
            <a:xfrm>
              <a:off x="6096000" y="4114800"/>
              <a:ext cx="1219200" cy="8382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84" name="Text Box 14"/>
            <p:cNvSpPr txBox="1">
              <a:spLocks noChangeArrowheads="1"/>
            </p:cNvSpPr>
            <p:nvPr/>
          </p:nvSpPr>
          <p:spPr bwMode="auto">
            <a:xfrm>
              <a:off x="6324600" y="4191000"/>
              <a:ext cx="838200" cy="641350"/>
            </a:xfrm>
            <a:prstGeom prst="rect">
              <a:avLst/>
            </a:prstGeom>
            <a:noFill/>
            <a:ln w="9525">
              <a:no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Serial Port</a:t>
              </a:r>
            </a:p>
          </p:txBody>
        </p:sp>
        <p:sp>
          <p:nvSpPr>
            <p:cNvPr id="85" name="Rectangle 16"/>
            <p:cNvSpPr>
              <a:spLocks noChangeArrowheads="1"/>
            </p:cNvSpPr>
            <p:nvPr/>
          </p:nvSpPr>
          <p:spPr bwMode="auto">
            <a:xfrm>
              <a:off x="838200" y="4267200"/>
              <a:ext cx="1143000" cy="7620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86" name="Text Box 17"/>
            <p:cNvSpPr txBox="1">
              <a:spLocks noChangeArrowheads="1"/>
            </p:cNvSpPr>
            <p:nvPr/>
          </p:nvSpPr>
          <p:spPr bwMode="auto">
            <a:xfrm>
              <a:off x="838200" y="4495800"/>
              <a:ext cx="1143000" cy="366713"/>
            </a:xfrm>
            <a:prstGeom prst="rect">
              <a:avLst/>
            </a:prstGeom>
            <a:noFill/>
            <a:ln w="9525">
              <a:noFill/>
              <a:miter lim="800000"/>
              <a:headEnd/>
              <a:tailEnd/>
            </a:ln>
            <a:effectLst/>
          </p:spPr>
          <p:txBody>
            <a:bodyPr>
              <a:spAutoFit/>
            </a:bodyPr>
            <a:lstStyle/>
            <a:p>
              <a:pPr algn="ctr" fontAlgn="b">
                <a:spcBef>
                  <a:spcPct val="50000"/>
                </a:spcBef>
              </a:pPr>
              <a:r>
                <a:rPr kumimoji="1" lang="en-US" altLang="zh-TW" sz="1800" b="1">
                  <a:latin typeface="Times New Roman" pitchFamily="18" charset="0"/>
                  <a:ea typeface="PMingLiU" pitchFamily="18" charset="-120"/>
                </a:rPr>
                <a:t>OSC</a:t>
              </a:r>
            </a:p>
          </p:txBody>
        </p:sp>
        <p:sp>
          <p:nvSpPr>
            <p:cNvPr id="87" name="Line 18"/>
            <p:cNvSpPr>
              <a:spLocks noChangeShapeType="1"/>
            </p:cNvSpPr>
            <p:nvPr/>
          </p:nvSpPr>
          <p:spPr bwMode="auto">
            <a:xfrm flipV="1">
              <a:off x="1219200" y="3962400"/>
              <a:ext cx="0" cy="304800"/>
            </a:xfrm>
            <a:prstGeom prst="line">
              <a:avLst/>
            </a:prstGeom>
            <a:noFill/>
            <a:ln w="9525">
              <a:solidFill>
                <a:srgbClr val="000000"/>
              </a:solidFill>
              <a:round/>
              <a:headEnd/>
              <a:tailEnd type="triangle" w="med" len="med"/>
            </a:ln>
            <a:effectLst/>
          </p:spPr>
          <p:txBody>
            <a:bodyPr/>
            <a:lstStyle/>
            <a:p>
              <a:endParaRPr lang="en-US"/>
            </a:p>
          </p:txBody>
        </p:sp>
        <p:sp>
          <p:nvSpPr>
            <p:cNvPr id="88" name="Line 19"/>
            <p:cNvSpPr>
              <a:spLocks noChangeShapeType="1"/>
            </p:cNvSpPr>
            <p:nvPr/>
          </p:nvSpPr>
          <p:spPr bwMode="auto">
            <a:xfrm flipV="1">
              <a:off x="1524000" y="3962400"/>
              <a:ext cx="0" cy="304800"/>
            </a:xfrm>
            <a:prstGeom prst="line">
              <a:avLst/>
            </a:prstGeom>
            <a:noFill/>
            <a:ln w="9525">
              <a:solidFill>
                <a:srgbClr val="000000"/>
              </a:solidFill>
              <a:round/>
              <a:headEnd/>
              <a:tailEnd type="triangle" w="med" len="med"/>
            </a:ln>
            <a:effectLst/>
          </p:spPr>
          <p:txBody>
            <a:bodyPr/>
            <a:lstStyle/>
            <a:p>
              <a:endParaRPr lang="en-US"/>
            </a:p>
          </p:txBody>
        </p:sp>
        <p:sp>
          <p:nvSpPr>
            <p:cNvPr id="89" name="Rectangle 20"/>
            <p:cNvSpPr>
              <a:spLocks noChangeArrowheads="1"/>
            </p:cNvSpPr>
            <p:nvPr/>
          </p:nvSpPr>
          <p:spPr bwMode="auto">
            <a:xfrm>
              <a:off x="838200" y="2209800"/>
              <a:ext cx="1143000" cy="7620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90" name="Text Box 21"/>
            <p:cNvSpPr txBox="1">
              <a:spLocks noChangeArrowheads="1"/>
            </p:cNvSpPr>
            <p:nvPr/>
          </p:nvSpPr>
          <p:spPr bwMode="auto">
            <a:xfrm>
              <a:off x="838200" y="2286000"/>
              <a:ext cx="1143000" cy="641350"/>
            </a:xfrm>
            <a:prstGeom prst="rect">
              <a:avLst/>
            </a:prstGeom>
            <a:noFill/>
            <a:ln w="9525">
              <a:noFill/>
              <a:miter lim="800000"/>
              <a:headEnd/>
              <a:tailEnd/>
            </a:ln>
            <a:effectLst/>
          </p:spPr>
          <p:txBody>
            <a:bodyPr>
              <a:spAutoFit/>
            </a:bodyPr>
            <a:lstStyle/>
            <a:p>
              <a:pPr algn="ctr" fontAlgn="b">
                <a:spcBef>
                  <a:spcPct val="50000"/>
                </a:spcBef>
              </a:pPr>
              <a:r>
                <a:rPr kumimoji="1" lang="en-US" altLang="zh-TW" sz="1800" b="1" dirty="0">
                  <a:latin typeface="Times New Roman" pitchFamily="18" charset="0"/>
                  <a:ea typeface="PMingLiU" pitchFamily="18" charset="-120"/>
                </a:rPr>
                <a:t>Interrupt Control</a:t>
              </a:r>
            </a:p>
          </p:txBody>
        </p:sp>
        <p:sp>
          <p:nvSpPr>
            <p:cNvPr id="91" name="Line 22"/>
            <p:cNvSpPr>
              <a:spLocks noChangeShapeType="1"/>
            </p:cNvSpPr>
            <p:nvPr/>
          </p:nvSpPr>
          <p:spPr bwMode="auto">
            <a:xfrm>
              <a:off x="1371600" y="2971800"/>
              <a:ext cx="0" cy="304800"/>
            </a:xfrm>
            <a:prstGeom prst="line">
              <a:avLst/>
            </a:prstGeom>
            <a:noFill/>
            <a:ln w="9525">
              <a:solidFill>
                <a:srgbClr val="000000"/>
              </a:solidFill>
              <a:round/>
              <a:headEnd/>
              <a:tailEnd type="triangle" w="med" len="med"/>
            </a:ln>
            <a:effectLst/>
          </p:spPr>
          <p:txBody>
            <a:bodyPr/>
            <a:lstStyle/>
            <a:p>
              <a:endParaRPr lang="en-US"/>
            </a:p>
          </p:txBody>
        </p:sp>
        <p:sp>
          <p:nvSpPr>
            <p:cNvPr id="92" name="Line 23"/>
            <p:cNvSpPr>
              <a:spLocks noChangeShapeType="1"/>
            </p:cNvSpPr>
            <p:nvPr/>
          </p:nvSpPr>
          <p:spPr bwMode="auto">
            <a:xfrm>
              <a:off x="1143000" y="1905000"/>
              <a:ext cx="0" cy="304800"/>
            </a:xfrm>
            <a:prstGeom prst="line">
              <a:avLst/>
            </a:prstGeom>
            <a:noFill/>
            <a:ln w="9525">
              <a:solidFill>
                <a:srgbClr val="000000"/>
              </a:solidFill>
              <a:round/>
              <a:headEnd/>
              <a:tailEnd type="triangle" w="med" len="med"/>
            </a:ln>
            <a:effectLst/>
          </p:spPr>
          <p:txBody>
            <a:bodyPr/>
            <a:lstStyle/>
            <a:p>
              <a:endParaRPr lang="en-US"/>
            </a:p>
          </p:txBody>
        </p:sp>
        <p:sp>
          <p:nvSpPr>
            <p:cNvPr id="93" name="Line 24"/>
            <p:cNvSpPr>
              <a:spLocks noChangeShapeType="1"/>
            </p:cNvSpPr>
            <p:nvPr/>
          </p:nvSpPr>
          <p:spPr bwMode="auto">
            <a:xfrm>
              <a:off x="1600200" y="1905000"/>
              <a:ext cx="0" cy="304800"/>
            </a:xfrm>
            <a:prstGeom prst="line">
              <a:avLst/>
            </a:prstGeom>
            <a:noFill/>
            <a:ln w="9525">
              <a:solidFill>
                <a:srgbClr val="000000"/>
              </a:solidFill>
              <a:round/>
              <a:headEnd/>
              <a:tailEnd type="triangle" w="med" len="med"/>
            </a:ln>
            <a:effectLst/>
          </p:spPr>
          <p:txBody>
            <a:bodyPr/>
            <a:lstStyle/>
            <a:p>
              <a:endParaRPr lang="en-US"/>
            </a:p>
          </p:txBody>
        </p:sp>
        <p:sp>
          <p:nvSpPr>
            <p:cNvPr id="94" name="Text Box 25"/>
            <p:cNvSpPr txBox="1">
              <a:spLocks noChangeArrowheads="1"/>
            </p:cNvSpPr>
            <p:nvPr/>
          </p:nvSpPr>
          <p:spPr bwMode="auto">
            <a:xfrm>
              <a:off x="323850" y="1700213"/>
              <a:ext cx="2603500" cy="280340"/>
            </a:xfrm>
            <a:prstGeom prst="rect">
              <a:avLst/>
            </a:prstGeom>
            <a:noFill/>
            <a:ln w="9525">
              <a:noFill/>
              <a:miter lim="800000"/>
              <a:headEnd/>
              <a:tailEnd/>
            </a:ln>
            <a:effectLst/>
          </p:spPr>
          <p:txBody>
            <a:bodyPr wrap="square">
              <a:spAutoFit/>
            </a:bodyPr>
            <a:lstStyle/>
            <a:p>
              <a:pPr fontAlgn="b">
                <a:spcBef>
                  <a:spcPct val="50000"/>
                </a:spcBef>
              </a:pPr>
              <a:r>
                <a:rPr kumimoji="1" lang="en-US" altLang="zh-TW" sz="1800" b="1" dirty="0">
                  <a:latin typeface="Times New Roman" pitchFamily="18" charset="0"/>
                  <a:ea typeface="PMingLiU" pitchFamily="18" charset="-120"/>
                </a:rPr>
                <a:t>External interrupts</a:t>
              </a:r>
            </a:p>
          </p:txBody>
        </p:sp>
        <p:sp>
          <p:nvSpPr>
            <p:cNvPr id="95" name="Line 26"/>
            <p:cNvSpPr>
              <a:spLocks noChangeShapeType="1"/>
            </p:cNvSpPr>
            <p:nvPr/>
          </p:nvSpPr>
          <p:spPr bwMode="auto">
            <a:xfrm>
              <a:off x="1143000" y="5029200"/>
              <a:ext cx="0" cy="685800"/>
            </a:xfrm>
            <a:prstGeom prst="line">
              <a:avLst/>
            </a:prstGeom>
            <a:noFill/>
            <a:ln w="9525">
              <a:solidFill>
                <a:srgbClr val="000000"/>
              </a:solidFill>
              <a:round/>
              <a:headEnd/>
              <a:tailEnd/>
            </a:ln>
            <a:effectLst/>
          </p:spPr>
          <p:txBody>
            <a:bodyPr/>
            <a:lstStyle/>
            <a:p>
              <a:endParaRPr lang="en-US"/>
            </a:p>
          </p:txBody>
        </p:sp>
        <p:sp>
          <p:nvSpPr>
            <p:cNvPr id="96" name="Rectangle 27"/>
            <p:cNvSpPr>
              <a:spLocks noChangeArrowheads="1"/>
            </p:cNvSpPr>
            <p:nvPr/>
          </p:nvSpPr>
          <p:spPr bwMode="auto">
            <a:xfrm>
              <a:off x="1371600" y="5257800"/>
              <a:ext cx="76200" cy="304800"/>
            </a:xfrm>
            <a:prstGeom prst="rect">
              <a:avLst/>
            </a:prstGeom>
            <a:noFill/>
            <a:ln w="9525">
              <a:solidFill>
                <a:srgbClr val="000000"/>
              </a:solidFill>
              <a:miter lim="800000"/>
              <a:headEnd/>
              <a:tailEnd/>
            </a:ln>
            <a:effectLst/>
          </p:spPr>
          <p:txBody>
            <a:bodyPr wrap="none" anchor="ctr"/>
            <a:lstStyle/>
            <a:p>
              <a:endParaRPr lang="en-US"/>
            </a:p>
          </p:txBody>
        </p:sp>
        <p:sp>
          <p:nvSpPr>
            <p:cNvPr id="97" name="Line 28"/>
            <p:cNvSpPr>
              <a:spLocks noChangeShapeType="1"/>
            </p:cNvSpPr>
            <p:nvPr/>
          </p:nvSpPr>
          <p:spPr bwMode="auto">
            <a:xfrm>
              <a:off x="1295400" y="5334000"/>
              <a:ext cx="0" cy="152400"/>
            </a:xfrm>
            <a:prstGeom prst="line">
              <a:avLst/>
            </a:prstGeom>
            <a:noFill/>
            <a:ln w="9525">
              <a:solidFill>
                <a:srgbClr val="000000"/>
              </a:solidFill>
              <a:round/>
              <a:headEnd/>
              <a:tailEnd/>
            </a:ln>
            <a:effectLst/>
          </p:spPr>
          <p:txBody>
            <a:bodyPr/>
            <a:lstStyle/>
            <a:p>
              <a:endParaRPr lang="en-US"/>
            </a:p>
          </p:txBody>
        </p:sp>
        <p:sp>
          <p:nvSpPr>
            <p:cNvPr id="98" name="Line 29"/>
            <p:cNvSpPr>
              <a:spLocks noChangeShapeType="1"/>
            </p:cNvSpPr>
            <p:nvPr/>
          </p:nvSpPr>
          <p:spPr bwMode="auto">
            <a:xfrm>
              <a:off x="1524000" y="5334000"/>
              <a:ext cx="0" cy="152400"/>
            </a:xfrm>
            <a:prstGeom prst="line">
              <a:avLst/>
            </a:prstGeom>
            <a:noFill/>
            <a:ln w="9525">
              <a:solidFill>
                <a:srgbClr val="000000"/>
              </a:solidFill>
              <a:round/>
              <a:headEnd/>
              <a:tailEnd/>
            </a:ln>
            <a:effectLst/>
          </p:spPr>
          <p:txBody>
            <a:bodyPr/>
            <a:lstStyle/>
            <a:p>
              <a:endParaRPr lang="en-US"/>
            </a:p>
          </p:txBody>
        </p:sp>
        <p:sp>
          <p:nvSpPr>
            <p:cNvPr id="99" name="Line 30"/>
            <p:cNvSpPr>
              <a:spLocks noChangeShapeType="1"/>
            </p:cNvSpPr>
            <p:nvPr/>
          </p:nvSpPr>
          <p:spPr bwMode="auto">
            <a:xfrm>
              <a:off x="1143000" y="5410200"/>
              <a:ext cx="152400" cy="0"/>
            </a:xfrm>
            <a:prstGeom prst="line">
              <a:avLst/>
            </a:prstGeom>
            <a:noFill/>
            <a:ln w="9525">
              <a:solidFill>
                <a:srgbClr val="000000"/>
              </a:solidFill>
              <a:round/>
              <a:headEnd/>
              <a:tailEnd/>
            </a:ln>
            <a:effectLst/>
          </p:spPr>
          <p:txBody>
            <a:bodyPr/>
            <a:lstStyle/>
            <a:p>
              <a:endParaRPr lang="en-US"/>
            </a:p>
          </p:txBody>
        </p:sp>
        <p:sp>
          <p:nvSpPr>
            <p:cNvPr id="100" name="Line 31"/>
            <p:cNvSpPr>
              <a:spLocks noChangeShapeType="1"/>
            </p:cNvSpPr>
            <p:nvPr/>
          </p:nvSpPr>
          <p:spPr bwMode="auto">
            <a:xfrm>
              <a:off x="1524000" y="5410200"/>
              <a:ext cx="152400" cy="0"/>
            </a:xfrm>
            <a:prstGeom prst="line">
              <a:avLst/>
            </a:prstGeom>
            <a:noFill/>
            <a:ln w="9525">
              <a:solidFill>
                <a:srgbClr val="000000"/>
              </a:solidFill>
              <a:round/>
              <a:headEnd/>
              <a:tailEnd/>
            </a:ln>
            <a:effectLst/>
          </p:spPr>
          <p:txBody>
            <a:bodyPr/>
            <a:lstStyle/>
            <a:p>
              <a:endParaRPr lang="en-US"/>
            </a:p>
          </p:txBody>
        </p:sp>
        <p:sp>
          <p:nvSpPr>
            <p:cNvPr id="101" name="Line 32"/>
            <p:cNvSpPr>
              <a:spLocks noChangeShapeType="1"/>
            </p:cNvSpPr>
            <p:nvPr/>
          </p:nvSpPr>
          <p:spPr bwMode="auto">
            <a:xfrm>
              <a:off x="1676400" y="5029200"/>
              <a:ext cx="0" cy="685800"/>
            </a:xfrm>
            <a:prstGeom prst="line">
              <a:avLst/>
            </a:prstGeom>
            <a:noFill/>
            <a:ln w="9525">
              <a:solidFill>
                <a:srgbClr val="000000"/>
              </a:solidFill>
              <a:round/>
              <a:headEnd/>
              <a:tailEnd/>
            </a:ln>
            <a:effectLst/>
          </p:spPr>
          <p:txBody>
            <a:bodyPr/>
            <a:lstStyle/>
            <a:p>
              <a:endParaRPr lang="en-US"/>
            </a:p>
          </p:txBody>
        </p:sp>
        <p:sp>
          <p:nvSpPr>
            <p:cNvPr id="102" name="Line 33"/>
            <p:cNvSpPr>
              <a:spLocks noChangeShapeType="1"/>
            </p:cNvSpPr>
            <p:nvPr/>
          </p:nvSpPr>
          <p:spPr bwMode="auto">
            <a:xfrm>
              <a:off x="1066800" y="5715000"/>
              <a:ext cx="152400" cy="0"/>
            </a:xfrm>
            <a:prstGeom prst="line">
              <a:avLst/>
            </a:prstGeom>
            <a:noFill/>
            <a:ln w="9525">
              <a:solidFill>
                <a:srgbClr val="000000"/>
              </a:solidFill>
              <a:round/>
              <a:headEnd/>
              <a:tailEnd/>
            </a:ln>
            <a:effectLst/>
          </p:spPr>
          <p:txBody>
            <a:bodyPr/>
            <a:lstStyle/>
            <a:p>
              <a:endParaRPr lang="en-US"/>
            </a:p>
          </p:txBody>
        </p:sp>
        <p:sp>
          <p:nvSpPr>
            <p:cNvPr id="103" name="Line 34"/>
            <p:cNvSpPr>
              <a:spLocks noChangeShapeType="1"/>
            </p:cNvSpPr>
            <p:nvPr/>
          </p:nvSpPr>
          <p:spPr bwMode="auto">
            <a:xfrm>
              <a:off x="1066800" y="5791200"/>
              <a:ext cx="152400" cy="0"/>
            </a:xfrm>
            <a:prstGeom prst="line">
              <a:avLst/>
            </a:prstGeom>
            <a:noFill/>
            <a:ln w="9525">
              <a:solidFill>
                <a:srgbClr val="000000"/>
              </a:solidFill>
              <a:round/>
              <a:headEnd/>
              <a:tailEnd/>
            </a:ln>
            <a:effectLst/>
          </p:spPr>
          <p:txBody>
            <a:bodyPr/>
            <a:lstStyle/>
            <a:p>
              <a:endParaRPr lang="en-US"/>
            </a:p>
          </p:txBody>
        </p:sp>
        <p:sp>
          <p:nvSpPr>
            <p:cNvPr id="104" name="Line 35"/>
            <p:cNvSpPr>
              <a:spLocks noChangeShapeType="1"/>
            </p:cNvSpPr>
            <p:nvPr/>
          </p:nvSpPr>
          <p:spPr bwMode="auto">
            <a:xfrm flipV="1">
              <a:off x="1143000" y="5791200"/>
              <a:ext cx="0" cy="152400"/>
            </a:xfrm>
            <a:prstGeom prst="line">
              <a:avLst/>
            </a:prstGeom>
            <a:noFill/>
            <a:ln w="9525">
              <a:solidFill>
                <a:srgbClr val="000000"/>
              </a:solidFill>
              <a:round/>
              <a:headEnd/>
              <a:tailEnd/>
            </a:ln>
            <a:effectLst/>
          </p:spPr>
          <p:txBody>
            <a:bodyPr/>
            <a:lstStyle/>
            <a:p>
              <a:endParaRPr lang="en-US"/>
            </a:p>
          </p:txBody>
        </p:sp>
        <p:sp>
          <p:nvSpPr>
            <p:cNvPr id="105" name="Line 36"/>
            <p:cNvSpPr>
              <a:spLocks noChangeShapeType="1"/>
            </p:cNvSpPr>
            <p:nvPr/>
          </p:nvSpPr>
          <p:spPr bwMode="auto">
            <a:xfrm>
              <a:off x="1600200" y="5715000"/>
              <a:ext cx="152400" cy="0"/>
            </a:xfrm>
            <a:prstGeom prst="line">
              <a:avLst/>
            </a:prstGeom>
            <a:noFill/>
            <a:ln w="9525">
              <a:solidFill>
                <a:srgbClr val="000000"/>
              </a:solidFill>
              <a:round/>
              <a:headEnd/>
              <a:tailEnd/>
            </a:ln>
            <a:effectLst/>
          </p:spPr>
          <p:txBody>
            <a:bodyPr/>
            <a:lstStyle/>
            <a:p>
              <a:endParaRPr lang="en-US"/>
            </a:p>
          </p:txBody>
        </p:sp>
        <p:sp>
          <p:nvSpPr>
            <p:cNvPr id="106" name="Line 37"/>
            <p:cNvSpPr>
              <a:spLocks noChangeShapeType="1"/>
            </p:cNvSpPr>
            <p:nvPr/>
          </p:nvSpPr>
          <p:spPr bwMode="auto">
            <a:xfrm>
              <a:off x="1600200" y="5791200"/>
              <a:ext cx="152400" cy="0"/>
            </a:xfrm>
            <a:prstGeom prst="line">
              <a:avLst/>
            </a:prstGeom>
            <a:noFill/>
            <a:ln w="9525">
              <a:solidFill>
                <a:srgbClr val="000000"/>
              </a:solidFill>
              <a:round/>
              <a:headEnd/>
              <a:tailEnd/>
            </a:ln>
            <a:effectLst/>
          </p:spPr>
          <p:txBody>
            <a:bodyPr/>
            <a:lstStyle/>
            <a:p>
              <a:endParaRPr lang="en-US"/>
            </a:p>
          </p:txBody>
        </p:sp>
        <p:sp>
          <p:nvSpPr>
            <p:cNvPr id="107" name="Line 38"/>
            <p:cNvSpPr>
              <a:spLocks noChangeShapeType="1"/>
            </p:cNvSpPr>
            <p:nvPr/>
          </p:nvSpPr>
          <p:spPr bwMode="auto">
            <a:xfrm flipV="1">
              <a:off x="1676400" y="5791200"/>
              <a:ext cx="0" cy="152400"/>
            </a:xfrm>
            <a:prstGeom prst="line">
              <a:avLst/>
            </a:prstGeom>
            <a:noFill/>
            <a:ln w="9525">
              <a:solidFill>
                <a:srgbClr val="000000"/>
              </a:solidFill>
              <a:round/>
              <a:headEnd/>
              <a:tailEnd/>
            </a:ln>
            <a:effectLst/>
          </p:spPr>
          <p:txBody>
            <a:bodyPr/>
            <a:lstStyle/>
            <a:p>
              <a:endParaRPr lang="en-US"/>
            </a:p>
          </p:txBody>
        </p:sp>
        <p:sp>
          <p:nvSpPr>
            <p:cNvPr id="108" name="Line 39"/>
            <p:cNvSpPr>
              <a:spLocks noChangeShapeType="1"/>
            </p:cNvSpPr>
            <p:nvPr/>
          </p:nvSpPr>
          <p:spPr bwMode="auto">
            <a:xfrm>
              <a:off x="990600" y="5943600"/>
              <a:ext cx="304800" cy="0"/>
            </a:xfrm>
            <a:prstGeom prst="line">
              <a:avLst/>
            </a:prstGeom>
            <a:noFill/>
            <a:ln w="9525">
              <a:solidFill>
                <a:srgbClr val="000000"/>
              </a:solidFill>
              <a:round/>
              <a:headEnd/>
              <a:tailEnd/>
            </a:ln>
            <a:effectLst/>
          </p:spPr>
          <p:txBody>
            <a:bodyPr/>
            <a:lstStyle/>
            <a:p>
              <a:endParaRPr lang="en-US"/>
            </a:p>
          </p:txBody>
        </p:sp>
        <p:sp>
          <p:nvSpPr>
            <p:cNvPr id="109" name="Line 40"/>
            <p:cNvSpPr>
              <a:spLocks noChangeShapeType="1"/>
            </p:cNvSpPr>
            <p:nvPr/>
          </p:nvSpPr>
          <p:spPr bwMode="auto">
            <a:xfrm>
              <a:off x="1066800" y="6096000"/>
              <a:ext cx="152400" cy="0"/>
            </a:xfrm>
            <a:prstGeom prst="line">
              <a:avLst/>
            </a:prstGeom>
            <a:noFill/>
            <a:ln w="9525">
              <a:solidFill>
                <a:srgbClr val="000000"/>
              </a:solidFill>
              <a:round/>
              <a:headEnd/>
              <a:tailEnd/>
            </a:ln>
            <a:effectLst/>
          </p:spPr>
          <p:txBody>
            <a:bodyPr/>
            <a:lstStyle/>
            <a:p>
              <a:endParaRPr lang="en-US"/>
            </a:p>
          </p:txBody>
        </p:sp>
        <p:sp>
          <p:nvSpPr>
            <p:cNvPr id="110" name="Line 41"/>
            <p:cNvSpPr>
              <a:spLocks noChangeShapeType="1"/>
            </p:cNvSpPr>
            <p:nvPr/>
          </p:nvSpPr>
          <p:spPr bwMode="auto">
            <a:xfrm>
              <a:off x="1028700" y="6019800"/>
              <a:ext cx="228600" cy="0"/>
            </a:xfrm>
            <a:prstGeom prst="line">
              <a:avLst/>
            </a:prstGeom>
            <a:noFill/>
            <a:ln w="9525">
              <a:solidFill>
                <a:srgbClr val="000000"/>
              </a:solidFill>
              <a:round/>
              <a:headEnd/>
              <a:tailEnd/>
            </a:ln>
            <a:effectLst/>
          </p:spPr>
          <p:txBody>
            <a:bodyPr/>
            <a:lstStyle/>
            <a:p>
              <a:endParaRPr lang="en-US"/>
            </a:p>
          </p:txBody>
        </p:sp>
        <p:sp>
          <p:nvSpPr>
            <p:cNvPr id="111" name="Line 42"/>
            <p:cNvSpPr>
              <a:spLocks noChangeShapeType="1"/>
            </p:cNvSpPr>
            <p:nvPr/>
          </p:nvSpPr>
          <p:spPr bwMode="auto">
            <a:xfrm>
              <a:off x="1524000" y="5943600"/>
              <a:ext cx="304800" cy="0"/>
            </a:xfrm>
            <a:prstGeom prst="line">
              <a:avLst/>
            </a:prstGeom>
            <a:noFill/>
            <a:ln w="9525">
              <a:solidFill>
                <a:srgbClr val="000000"/>
              </a:solidFill>
              <a:round/>
              <a:headEnd/>
              <a:tailEnd/>
            </a:ln>
            <a:effectLst/>
          </p:spPr>
          <p:txBody>
            <a:bodyPr/>
            <a:lstStyle/>
            <a:p>
              <a:endParaRPr lang="en-US"/>
            </a:p>
          </p:txBody>
        </p:sp>
        <p:sp>
          <p:nvSpPr>
            <p:cNvPr id="112" name="Line 43"/>
            <p:cNvSpPr>
              <a:spLocks noChangeShapeType="1"/>
            </p:cNvSpPr>
            <p:nvPr/>
          </p:nvSpPr>
          <p:spPr bwMode="auto">
            <a:xfrm>
              <a:off x="1600200" y="6096000"/>
              <a:ext cx="152400" cy="0"/>
            </a:xfrm>
            <a:prstGeom prst="line">
              <a:avLst/>
            </a:prstGeom>
            <a:noFill/>
            <a:ln w="9525">
              <a:solidFill>
                <a:srgbClr val="000000"/>
              </a:solidFill>
              <a:round/>
              <a:headEnd/>
              <a:tailEnd/>
            </a:ln>
            <a:effectLst/>
          </p:spPr>
          <p:txBody>
            <a:bodyPr/>
            <a:lstStyle/>
            <a:p>
              <a:endParaRPr lang="en-US"/>
            </a:p>
          </p:txBody>
        </p:sp>
        <p:sp>
          <p:nvSpPr>
            <p:cNvPr id="113" name="Line 44"/>
            <p:cNvSpPr>
              <a:spLocks noChangeShapeType="1"/>
            </p:cNvSpPr>
            <p:nvPr/>
          </p:nvSpPr>
          <p:spPr bwMode="auto">
            <a:xfrm>
              <a:off x="1562100" y="6019800"/>
              <a:ext cx="228600" cy="0"/>
            </a:xfrm>
            <a:prstGeom prst="line">
              <a:avLst/>
            </a:prstGeom>
            <a:noFill/>
            <a:ln w="9525">
              <a:solidFill>
                <a:srgbClr val="000000"/>
              </a:solidFill>
              <a:round/>
              <a:headEnd/>
              <a:tailEnd/>
            </a:ln>
            <a:effectLst/>
          </p:spPr>
          <p:txBody>
            <a:bodyPr/>
            <a:lstStyle/>
            <a:p>
              <a:endParaRPr lang="en-US"/>
            </a:p>
          </p:txBody>
        </p:sp>
        <p:sp>
          <p:nvSpPr>
            <p:cNvPr id="114" name="Rectangle 45"/>
            <p:cNvSpPr>
              <a:spLocks noChangeArrowheads="1"/>
            </p:cNvSpPr>
            <p:nvPr/>
          </p:nvSpPr>
          <p:spPr bwMode="auto">
            <a:xfrm>
              <a:off x="6057900" y="2333625"/>
              <a:ext cx="1295400" cy="381000"/>
            </a:xfrm>
            <a:prstGeom prst="rect">
              <a:avLst/>
            </a:prstGeom>
            <a:solidFill>
              <a:srgbClr val="CC99FF"/>
            </a:solidFill>
            <a:ln w="9525">
              <a:solidFill>
                <a:srgbClr val="000000"/>
              </a:solidFill>
              <a:miter lim="800000"/>
              <a:headEnd/>
              <a:tailEnd/>
            </a:ln>
            <a:effectLst/>
          </p:spPr>
          <p:txBody>
            <a:bodyPr wrap="none" anchor="ctr"/>
            <a:lstStyle/>
            <a:p>
              <a:endParaRPr lang="en-US"/>
            </a:p>
          </p:txBody>
        </p:sp>
        <p:sp>
          <p:nvSpPr>
            <p:cNvPr id="115" name="Text Box 46"/>
            <p:cNvSpPr txBox="1">
              <a:spLocks noChangeArrowheads="1"/>
            </p:cNvSpPr>
            <p:nvPr/>
          </p:nvSpPr>
          <p:spPr bwMode="auto">
            <a:xfrm>
              <a:off x="6057900" y="2347913"/>
              <a:ext cx="1295400" cy="376237"/>
            </a:xfrm>
            <a:prstGeom prst="rect">
              <a:avLst/>
            </a:prstGeom>
            <a:solidFill>
              <a:srgbClr val="CCFF99"/>
            </a:solidFill>
            <a:ln w="9525">
              <a:solidFill>
                <a:srgbClr val="000000"/>
              </a:solid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Timer 1</a:t>
              </a:r>
            </a:p>
          </p:txBody>
        </p:sp>
        <p:sp>
          <p:nvSpPr>
            <p:cNvPr id="116" name="Rectangle 47"/>
            <p:cNvSpPr>
              <a:spLocks noChangeArrowheads="1"/>
            </p:cNvSpPr>
            <p:nvPr/>
          </p:nvSpPr>
          <p:spPr bwMode="auto">
            <a:xfrm>
              <a:off x="6057900" y="1952625"/>
              <a:ext cx="1295400" cy="3810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117" name="Text Box 48"/>
            <p:cNvSpPr txBox="1">
              <a:spLocks noChangeArrowheads="1"/>
            </p:cNvSpPr>
            <p:nvPr/>
          </p:nvSpPr>
          <p:spPr bwMode="auto">
            <a:xfrm>
              <a:off x="6057900" y="1966913"/>
              <a:ext cx="1604963" cy="304800"/>
            </a:xfrm>
            <a:prstGeom prst="rect">
              <a:avLst/>
            </a:prstGeom>
            <a:noFill/>
            <a:ln w="9525">
              <a:noFill/>
              <a:miter lim="800000"/>
              <a:headEnd/>
              <a:tailEnd/>
            </a:ln>
            <a:effectLst/>
          </p:spPr>
          <p:txBody>
            <a:bodyPr>
              <a:spAutoFit/>
            </a:bodyPr>
            <a:lstStyle/>
            <a:p>
              <a:pPr fontAlgn="b">
                <a:spcBef>
                  <a:spcPct val="50000"/>
                </a:spcBef>
              </a:pPr>
              <a:r>
                <a:rPr kumimoji="1" lang="en-US" altLang="zh-TW" sz="1400" b="1">
                  <a:latin typeface="Times New Roman" pitchFamily="18" charset="0"/>
                  <a:ea typeface="PMingLiU" pitchFamily="18" charset="-120"/>
                </a:rPr>
                <a:t>Timer/Counter</a:t>
              </a:r>
            </a:p>
          </p:txBody>
        </p:sp>
        <p:sp>
          <p:nvSpPr>
            <p:cNvPr id="118" name="Rectangle 49"/>
            <p:cNvSpPr>
              <a:spLocks noChangeArrowheads="1"/>
            </p:cNvSpPr>
            <p:nvPr/>
          </p:nvSpPr>
          <p:spPr bwMode="auto">
            <a:xfrm>
              <a:off x="2667000" y="4114800"/>
              <a:ext cx="1219200" cy="838200"/>
            </a:xfrm>
            <a:prstGeom prst="rect">
              <a:avLst/>
            </a:prstGeom>
            <a:solidFill>
              <a:srgbClr val="CCFF99"/>
            </a:solidFill>
            <a:ln w="9525">
              <a:solidFill>
                <a:srgbClr val="000000"/>
              </a:solidFill>
              <a:miter lim="800000"/>
              <a:headEnd/>
              <a:tailEnd/>
            </a:ln>
            <a:effectLst/>
          </p:spPr>
          <p:txBody>
            <a:bodyPr wrap="none" anchor="ctr"/>
            <a:lstStyle/>
            <a:p>
              <a:endParaRPr lang="en-US"/>
            </a:p>
          </p:txBody>
        </p:sp>
        <p:sp>
          <p:nvSpPr>
            <p:cNvPr id="119" name="Text Box 50"/>
            <p:cNvSpPr txBox="1">
              <a:spLocks noChangeArrowheads="1"/>
            </p:cNvSpPr>
            <p:nvPr/>
          </p:nvSpPr>
          <p:spPr bwMode="auto">
            <a:xfrm>
              <a:off x="2667000" y="4267200"/>
              <a:ext cx="1143000" cy="641350"/>
            </a:xfrm>
            <a:prstGeom prst="rect">
              <a:avLst/>
            </a:prstGeom>
            <a:noFill/>
            <a:ln w="9525">
              <a:noFill/>
              <a:miter lim="800000"/>
              <a:headEnd/>
              <a:tailEnd/>
            </a:ln>
            <a:effectLst/>
          </p:spPr>
          <p:txBody>
            <a:bodyPr>
              <a:spAutoFit/>
            </a:bodyPr>
            <a:lstStyle/>
            <a:p>
              <a:pPr algn="ctr" fontAlgn="b">
                <a:spcBef>
                  <a:spcPct val="50000"/>
                </a:spcBef>
              </a:pPr>
              <a:r>
                <a:rPr kumimoji="1" lang="en-US" altLang="zh-TW" sz="1800" b="1">
                  <a:latin typeface="Times New Roman" pitchFamily="18" charset="0"/>
                  <a:ea typeface="PMingLiU" pitchFamily="18" charset="-120"/>
                </a:rPr>
                <a:t>Bus Control</a:t>
              </a:r>
            </a:p>
          </p:txBody>
        </p:sp>
        <p:sp>
          <p:nvSpPr>
            <p:cNvPr id="120" name="Line 53"/>
            <p:cNvSpPr>
              <a:spLocks noChangeShapeType="1"/>
            </p:cNvSpPr>
            <p:nvPr/>
          </p:nvSpPr>
          <p:spPr bwMode="auto">
            <a:xfrm>
              <a:off x="4419600" y="4953000"/>
              <a:ext cx="0" cy="381000"/>
            </a:xfrm>
            <a:prstGeom prst="line">
              <a:avLst/>
            </a:prstGeom>
            <a:noFill/>
            <a:ln w="9525">
              <a:solidFill>
                <a:srgbClr val="000000"/>
              </a:solidFill>
              <a:round/>
              <a:headEnd type="triangle" w="med" len="med"/>
              <a:tailEnd type="triangle" w="med" len="med"/>
            </a:ln>
            <a:effectLst/>
          </p:spPr>
          <p:txBody>
            <a:bodyPr/>
            <a:lstStyle/>
            <a:p>
              <a:endParaRPr lang="en-US"/>
            </a:p>
          </p:txBody>
        </p:sp>
        <p:sp>
          <p:nvSpPr>
            <p:cNvPr id="121" name="Line 54"/>
            <p:cNvSpPr>
              <a:spLocks noChangeShapeType="1"/>
            </p:cNvSpPr>
            <p:nvPr/>
          </p:nvSpPr>
          <p:spPr bwMode="auto">
            <a:xfrm>
              <a:off x="4724400" y="4953000"/>
              <a:ext cx="0" cy="381000"/>
            </a:xfrm>
            <a:prstGeom prst="line">
              <a:avLst/>
            </a:prstGeom>
            <a:noFill/>
            <a:ln w="9525">
              <a:solidFill>
                <a:srgbClr val="000000"/>
              </a:solidFill>
              <a:round/>
              <a:headEnd type="triangle" w="med" len="med"/>
              <a:tailEnd type="triangle" w="med" len="med"/>
            </a:ln>
            <a:effectLst/>
          </p:spPr>
          <p:txBody>
            <a:bodyPr/>
            <a:lstStyle/>
            <a:p>
              <a:endParaRPr lang="en-US"/>
            </a:p>
          </p:txBody>
        </p:sp>
        <p:sp>
          <p:nvSpPr>
            <p:cNvPr id="122" name="Line 55"/>
            <p:cNvSpPr>
              <a:spLocks noChangeShapeType="1"/>
            </p:cNvSpPr>
            <p:nvPr/>
          </p:nvSpPr>
          <p:spPr bwMode="auto">
            <a:xfrm>
              <a:off x="5029200" y="4953000"/>
              <a:ext cx="0" cy="381000"/>
            </a:xfrm>
            <a:prstGeom prst="line">
              <a:avLst/>
            </a:prstGeom>
            <a:noFill/>
            <a:ln w="9525">
              <a:solidFill>
                <a:srgbClr val="000000"/>
              </a:solidFill>
              <a:round/>
              <a:headEnd type="triangle" w="med" len="med"/>
              <a:tailEnd type="triangle" w="med" len="med"/>
            </a:ln>
            <a:effectLst/>
          </p:spPr>
          <p:txBody>
            <a:bodyPr/>
            <a:lstStyle/>
            <a:p>
              <a:endParaRPr lang="en-US"/>
            </a:p>
          </p:txBody>
        </p:sp>
        <p:sp>
          <p:nvSpPr>
            <p:cNvPr id="123" name="Line 56"/>
            <p:cNvSpPr>
              <a:spLocks noChangeShapeType="1"/>
            </p:cNvSpPr>
            <p:nvPr/>
          </p:nvSpPr>
          <p:spPr bwMode="auto">
            <a:xfrm>
              <a:off x="5334000" y="4953000"/>
              <a:ext cx="0" cy="381000"/>
            </a:xfrm>
            <a:prstGeom prst="line">
              <a:avLst/>
            </a:prstGeom>
            <a:noFill/>
            <a:ln w="9525">
              <a:solidFill>
                <a:srgbClr val="000000"/>
              </a:solidFill>
              <a:round/>
              <a:headEnd type="triangle" w="med" len="med"/>
              <a:tailEnd type="triangle" w="med" len="med"/>
            </a:ln>
            <a:effectLst/>
          </p:spPr>
          <p:txBody>
            <a:bodyPr/>
            <a:lstStyle/>
            <a:p>
              <a:endParaRPr lang="en-US"/>
            </a:p>
          </p:txBody>
        </p:sp>
        <p:sp>
          <p:nvSpPr>
            <p:cNvPr id="124" name="Line 57"/>
            <p:cNvSpPr>
              <a:spLocks noChangeShapeType="1"/>
            </p:cNvSpPr>
            <p:nvPr/>
          </p:nvSpPr>
          <p:spPr bwMode="auto">
            <a:xfrm>
              <a:off x="6477000" y="4953000"/>
              <a:ext cx="0" cy="381000"/>
            </a:xfrm>
            <a:prstGeom prst="line">
              <a:avLst/>
            </a:prstGeom>
            <a:noFill/>
            <a:ln w="9525">
              <a:solidFill>
                <a:srgbClr val="000000"/>
              </a:solidFill>
              <a:round/>
              <a:headEnd/>
              <a:tailEnd type="triangle" w="med" len="med"/>
            </a:ln>
            <a:effectLst/>
          </p:spPr>
          <p:txBody>
            <a:bodyPr/>
            <a:lstStyle/>
            <a:p>
              <a:endParaRPr lang="en-US"/>
            </a:p>
          </p:txBody>
        </p:sp>
        <p:sp>
          <p:nvSpPr>
            <p:cNvPr id="125" name="Line 58"/>
            <p:cNvSpPr>
              <a:spLocks noChangeShapeType="1"/>
            </p:cNvSpPr>
            <p:nvPr/>
          </p:nvSpPr>
          <p:spPr bwMode="auto">
            <a:xfrm flipV="1">
              <a:off x="7010400" y="4953000"/>
              <a:ext cx="0" cy="381000"/>
            </a:xfrm>
            <a:prstGeom prst="line">
              <a:avLst/>
            </a:prstGeom>
            <a:noFill/>
            <a:ln w="9525">
              <a:solidFill>
                <a:srgbClr val="000000"/>
              </a:solidFill>
              <a:round/>
              <a:headEnd/>
              <a:tailEnd type="triangle" w="med" len="med"/>
            </a:ln>
            <a:effectLst/>
          </p:spPr>
          <p:txBody>
            <a:bodyPr/>
            <a:lstStyle/>
            <a:p>
              <a:endParaRPr lang="en-US"/>
            </a:p>
          </p:txBody>
        </p:sp>
        <p:sp>
          <p:nvSpPr>
            <p:cNvPr id="126" name="Text Box 59"/>
            <p:cNvSpPr txBox="1">
              <a:spLocks noChangeArrowheads="1"/>
            </p:cNvSpPr>
            <p:nvPr/>
          </p:nvSpPr>
          <p:spPr bwMode="auto">
            <a:xfrm>
              <a:off x="6172199" y="5334000"/>
              <a:ext cx="1528233" cy="280340"/>
            </a:xfrm>
            <a:prstGeom prst="rect">
              <a:avLst/>
            </a:prstGeom>
            <a:noFill/>
            <a:ln w="9525">
              <a:noFill/>
              <a:miter lim="800000"/>
              <a:headEnd/>
              <a:tailEnd/>
            </a:ln>
            <a:effectLst/>
          </p:spPr>
          <p:txBody>
            <a:bodyPr wrap="square">
              <a:spAutoFit/>
            </a:bodyPr>
            <a:lstStyle/>
            <a:p>
              <a:pPr fontAlgn="b">
                <a:spcBef>
                  <a:spcPct val="50000"/>
                </a:spcBef>
              </a:pPr>
              <a:r>
                <a:rPr kumimoji="1" lang="en-US" altLang="zh-TW" sz="1800" b="1" dirty="0" err="1">
                  <a:latin typeface="Times New Roman" pitchFamily="18" charset="0"/>
                  <a:ea typeface="PMingLiU" pitchFamily="18" charset="-120"/>
                </a:rPr>
                <a:t>TxD</a:t>
              </a:r>
              <a:r>
                <a:rPr kumimoji="1" lang="en-US" altLang="zh-TW" sz="1800" b="1" dirty="0">
                  <a:latin typeface="Times New Roman" pitchFamily="18" charset="0"/>
                  <a:ea typeface="PMingLiU" pitchFamily="18" charset="-120"/>
                </a:rPr>
                <a:t>  RxD</a:t>
              </a:r>
            </a:p>
          </p:txBody>
        </p:sp>
        <p:sp>
          <p:nvSpPr>
            <p:cNvPr id="127" name="Text Box 60"/>
            <p:cNvSpPr txBox="1">
              <a:spLocks noChangeArrowheads="1"/>
            </p:cNvSpPr>
            <p:nvPr/>
          </p:nvSpPr>
          <p:spPr bwMode="auto">
            <a:xfrm>
              <a:off x="4191000" y="5334000"/>
              <a:ext cx="1513417" cy="256978"/>
            </a:xfrm>
            <a:prstGeom prst="rect">
              <a:avLst/>
            </a:prstGeom>
            <a:noFill/>
            <a:ln w="9525">
              <a:noFill/>
              <a:miter lim="800000"/>
              <a:headEnd/>
              <a:tailEnd/>
            </a:ln>
            <a:effectLst/>
          </p:spPr>
          <p:txBody>
            <a:bodyPr wrap="square">
              <a:spAutoFit/>
            </a:bodyPr>
            <a:lstStyle/>
            <a:p>
              <a:pPr fontAlgn="b">
                <a:spcBef>
                  <a:spcPct val="50000"/>
                </a:spcBef>
              </a:pPr>
              <a:r>
                <a:rPr kumimoji="1" lang="en-US" altLang="zh-TW" sz="1600" b="1" dirty="0">
                  <a:latin typeface="Times New Roman" pitchFamily="18" charset="0"/>
                  <a:ea typeface="PMingLiU" pitchFamily="18" charset="-120"/>
                </a:rPr>
                <a:t>P0 P1 P2 P3</a:t>
              </a:r>
            </a:p>
          </p:txBody>
        </p:sp>
        <p:sp>
          <p:nvSpPr>
            <p:cNvPr id="128" name="AutoShape 61"/>
            <p:cNvSpPr>
              <a:spLocks/>
            </p:cNvSpPr>
            <p:nvPr/>
          </p:nvSpPr>
          <p:spPr bwMode="auto">
            <a:xfrm rot="16200000">
              <a:off x="4419600" y="5562600"/>
              <a:ext cx="152400" cy="304800"/>
            </a:xfrm>
            <a:prstGeom prst="leftBrace">
              <a:avLst>
                <a:gd name="adj1" fmla="val 16667"/>
                <a:gd name="adj2" fmla="val 50000"/>
              </a:avLst>
            </a:prstGeom>
            <a:noFill/>
            <a:ln w="9525">
              <a:solidFill>
                <a:srgbClr val="000000"/>
              </a:solidFill>
              <a:round/>
              <a:headEnd/>
              <a:tailEnd/>
            </a:ln>
            <a:effectLst/>
          </p:spPr>
          <p:txBody>
            <a:bodyPr wrap="none" anchor="ctr"/>
            <a:lstStyle/>
            <a:p>
              <a:endParaRPr lang="en-US"/>
            </a:p>
          </p:txBody>
        </p:sp>
        <p:sp>
          <p:nvSpPr>
            <p:cNvPr id="129" name="Text Box 62"/>
            <p:cNvSpPr txBox="1">
              <a:spLocks noChangeArrowheads="1"/>
            </p:cNvSpPr>
            <p:nvPr/>
          </p:nvSpPr>
          <p:spPr bwMode="auto">
            <a:xfrm>
              <a:off x="3733800" y="5715000"/>
              <a:ext cx="1828800" cy="366713"/>
            </a:xfrm>
            <a:prstGeom prst="rect">
              <a:avLst/>
            </a:prstGeom>
            <a:noFill/>
            <a:ln w="9525">
              <a:noFill/>
              <a:miter lim="800000"/>
              <a:headEnd/>
              <a:tailEnd/>
            </a:ln>
            <a:effectLst/>
          </p:spPr>
          <p:txBody>
            <a:bodyPr>
              <a:spAutoFit/>
            </a:bodyPr>
            <a:lstStyle/>
            <a:p>
              <a:pPr fontAlgn="b">
                <a:spcBef>
                  <a:spcPct val="50000"/>
                </a:spcBef>
              </a:pPr>
              <a:r>
                <a:rPr kumimoji="1" lang="en-US" altLang="zh-TW" sz="1800" b="1" dirty="0">
                  <a:latin typeface="Times New Roman" pitchFamily="18" charset="0"/>
                  <a:ea typeface="PMingLiU" pitchFamily="18" charset="-120"/>
                </a:rPr>
                <a:t>Address/Data</a:t>
              </a:r>
            </a:p>
          </p:txBody>
        </p:sp>
        <p:sp>
          <p:nvSpPr>
            <p:cNvPr id="130" name="AutoShape 63"/>
            <p:cNvSpPr>
              <a:spLocks/>
            </p:cNvSpPr>
            <p:nvPr/>
          </p:nvSpPr>
          <p:spPr bwMode="auto">
            <a:xfrm>
              <a:off x="7696200" y="2438400"/>
              <a:ext cx="76200" cy="533400"/>
            </a:xfrm>
            <a:prstGeom prst="rightBrace">
              <a:avLst>
                <a:gd name="adj1" fmla="val 58333"/>
                <a:gd name="adj2" fmla="val 50000"/>
              </a:avLst>
            </a:prstGeom>
            <a:noFill/>
            <a:ln w="9525">
              <a:solidFill>
                <a:srgbClr val="000000"/>
              </a:solidFill>
              <a:round/>
              <a:headEnd/>
              <a:tailEnd/>
            </a:ln>
            <a:effectLst/>
          </p:spPr>
          <p:txBody>
            <a:bodyPr wrap="none" anchor="ctr"/>
            <a:lstStyle/>
            <a:p>
              <a:endParaRPr lang="en-US"/>
            </a:p>
          </p:txBody>
        </p:sp>
        <p:sp>
          <p:nvSpPr>
            <p:cNvPr id="131" name="Line 64"/>
            <p:cNvSpPr>
              <a:spLocks noChangeShapeType="1"/>
            </p:cNvSpPr>
            <p:nvPr/>
          </p:nvSpPr>
          <p:spPr bwMode="auto">
            <a:xfrm flipH="1">
              <a:off x="7391400" y="2514600"/>
              <a:ext cx="228600" cy="0"/>
            </a:xfrm>
            <a:prstGeom prst="line">
              <a:avLst/>
            </a:prstGeom>
            <a:noFill/>
            <a:ln w="9525">
              <a:solidFill>
                <a:srgbClr val="000000"/>
              </a:solidFill>
              <a:round/>
              <a:headEnd/>
              <a:tailEnd type="triangle" w="med" len="med"/>
            </a:ln>
            <a:effectLst/>
          </p:spPr>
          <p:txBody>
            <a:bodyPr/>
            <a:lstStyle/>
            <a:p>
              <a:endParaRPr lang="en-US"/>
            </a:p>
          </p:txBody>
        </p:sp>
        <p:sp>
          <p:nvSpPr>
            <p:cNvPr id="132" name="Line 65"/>
            <p:cNvSpPr>
              <a:spLocks noChangeShapeType="1"/>
            </p:cNvSpPr>
            <p:nvPr/>
          </p:nvSpPr>
          <p:spPr bwMode="auto">
            <a:xfrm flipH="1">
              <a:off x="7391400" y="2971800"/>
              <a:ext cx="228600" cy="0"/>
            </a:xfrm>
            <a:prstGeom prst="line">
              <a:avLst/>
            </a:prstGeom>
            <a:noFill/>
            <a:ln w="9525">
              <a:solidFill>
                <a:srgbClr val="000000"/>
              </a:solidFill>
              <a:round/>
              <a:headEnd/>
              <a:tailEnd type="triangle" w="med" len="med"/>
            </a:ln>
            <a:effectLst/>
          </p:spPr>
          <p:txBody>
            <a:bodyPr/>
            <a:lstStyle/>
            <a:p>
              <a:endParaRPr lang="en-US"/>
            </a:p>
          </p:txBody>
        </p:sp>
        <p:sp>
          <p:nvSpPr>
            <p:cNvPr id="133" name="Text Box 66"/>
            <p:cNvSpPr txBox="1">
              <a:spLocks noChangeArrowheads="1"/>
            </p:cNvSpPr>
            <p:nvPr/>
          </p:nvSpPr>
          <p:spPr bwMode="auto">
            <a:xfrm>
              <a:off x="7772400" y="2362200"/>
              <a:ext cx="1143000" cy="641350"/>
            </a:xfrm>
            <a:prstGeom prst="rect">
              <a:avLst/>
            </a:prstGeom>
            <a:noFill/>
            <a:ln w="9525">
              <a:noFill/>
              <a:miter lim="800000"/>
              <a:headEnd/>
              <a:tailEnd/>
            </a:ln>
            <a:effectLst/>
          </p:spPr>
          <p:txBody>
            <a:bodyPr>
              <a:spAutoFit/>
            </a:bodyPr>
            <a:lstStyle/>
            <a:p>
              <a:pPr fontAlgn="b">
                <a:spcBef>
                  <a:spcPct val="50000"/>
                </a:spcBef>
              </a:pPr>
              <a:r>
                <a:rPr kumimoji="1" lang="en-US" altLang="zh-TW" sz="1800" b="1">
                  <a:latin typeface="Times New Roman" pitchFamily="18" charset="0"/>
                  <a:ea typeface="PMingLiU" pitchFamily="18" charset="-120"/>
                </a:rPr>
                <a:t>Counter Inputs</a:t>
              </a:r>
            </a:p>
          </p:txBody>
        </p:sp>
        <p:sp>
          <p:nvSpPr>
            <p:cNvPr id="134" name="AutoShape 67"/>
            <p:cNvSpPr>
              <a:spLocks noChangeArrowheads="1"/>
            </p:cNvSpPr>
            <p:nvPr/>
          </p:nvSpPr>
          <p:spPr bwMode="auto">
            <a:xfrm>
              <a:off x="1981200" y="3429000"/>
              <a:ext cx="4876800" cy="381000"/>
            </a:xfrm>
            <a:prstGeom prst="leftArrow">
              <a:avLst>
                <a:gd name="adj1" fmla="val 68333"/>
                <a:gd name="adj2" fmla="val 68207"/>
              </a:avLst>
            </a:prstGeom>
            <a:solidFill>
              <a:srgbClr val="CC99FF"/>
            </a:solidFill>
            <a:ln w="9525">
              <a:solidFill>
                <a:srgbClr val="000000"/>
              </a:solidFill>
              <a:miter lim="800000"/>
              <a:headEnd/>
              <a:tailEnd/>
            </a:ln>
            <a:effectLst/>
          </p:spPr>
          <p:txBody>
            <a:bodyPr wrap="none" anchor="ctr"/>
            <a:lstStyle/>
            <a:p>
              <a:endParaRPr lang="en-US"/>
            </a:p>
          </p:txBody>
        </p:sp>
        <p:sp>
          <p:nvSpPr>
            <p:cNvPr id="135" name="AutoShape 68"/>
            <p:cNvSpPr>
              <a:spLocks noChangeArrowheads="1"/>
            </p:cNvSpPr>
            <p:nvPr/>
          </p:nvSpPr>
          <p:spPr bwMode="auto">
            <a:xfrm>
              <a:off x="4648200" y="3124200"/>
              <a:ext cx="457200" cy="990600"/>
            </a:xfrm>
            <a:prstGeom prst="upDownArrow">
              <a:avLst>
                <a:gd name="adj1" fmla="val 50000"/>
                <a:gd name="adj2" fmla="val 43333"/>
              </a:avLst>
            </a:prstGeom>
            <a:solidFill>
              <a:srgbClr val="CC99FF"/>
            </a:solidFill>
            <a:ln w="9525">
              <a:solidFill>
                <a:srgbClr val="000000"/>
              </a:solidFill>
              <a:miter lim="800000"/>
              <a:headEnd/>
              <a:tailEnd/>
            </a:ln>
            <a:effectLst/>
          </p:spPr>
          <p:txBody>
            <a:bodyPr wrap="none" anchor="ctr"/>
            <a:lstStyle/>
            <a:p>
              <a:endParaRPr lang="en-US"/>
            </a:p>
          </p:txBody>
        </p:sp>
        <p:sp>
          <p:nvSpPr>
            <p:cNvPr id="136" name="AutoShape 69"/>
            <p:cNvSpPr>
              <a:spLocks noChangeArrowheads="1"/>
            </p:cNvSpPr>
            <p:nvPr/>
          </p:nvSpPr>
          <p:spPr bwMode="auto">
            <a:xfrm>
              <a:off x="6629400" y="3124200"/>
              <a:ext cx="457200" cy="990600"/>
            </a:xfrm>
            <a:prstGeom prst="upDownArrow">
              <a:avLst>
                <a:gd name="adj1" fmla="val 50000"/>
                <a:gd name="adj2" fmla="val 43333"/>
              </a:avLst>
            </a:prstGeom>
            <a:solidFill>
              <a:srgbClr val="CC99FF"/>
            </a:solidFill>
            <a:ln w="9525">
              <a:solidFill>
                <a:srgbClr val="000000"/>
              </a:solidFill>
              <a:miter lim="800000"/>
              <a:headEnd/>
              <a:tailEnd/>
            </a:ln>
            <a:effectLst/>
          </p:spPr>
          <p:txBody>
            <a:bodyPr wrap="none" anchor="ctr"/>
            <a:lstStyle/>
            <a:p>
              <a:endParaRPr lang="en-US"/>
            </a:p>
          </p:txBody>
        </p:sp>
        <p:sp>
          <p:nvSpPr>
            <p:cNvPr id="137" name="AutoShape 70"/>
            <p:cNvSpPr>
              <a:spLocks noChangeArrowheads="1"/>
            </p:cNvSpPr>
            <p:nvPr/>
          </p:nvSpPr>
          <p:spPr bwMode="auto">
            <a:xfrm>
              <a:off x="3048000" y="3124200"/>
              <a:ext cx="381000" cy="990600"/>
            </a:xfrm>
            <a:prstGeom prst="downArrow">
              <a:avLst>
                <a:gd name="adj1" fmla="val 50000"/>
                <a:gd name="adj2" fmla="val 65000"/>
              </a:avLst>
            </a:prstGeom>
            <a:solidFill>
              <a:srgbClr val="CC99FF"/>
            </a:solidFill>
            <a:ln w="9525">
              <a:solidFill>
                <a:srgbClr val="000000"/>
              </a:solidFill>
              <a:miter lim="800000"/>
              <a:headEnd/>
              <a:tailEnd/>
            </a:ln>
            <a:effectLst/>
          </p:spPr>
          <p:txBody>
            <a:bodyPr wrap="none" anchor="ctr"/>
            <a:lstStyle/>
            <a:p>
              <a:endParaRPr lang="en-US"/>
            </a:p>
          </p:txBody>
        </p:sp>
        <p:sp>
          <p:nvSpPr>
            <p:cNvPr id="138" name="Rectangle 71"/>
            <p:cNvSpPr>
              <a:spLocks noChangeArrowheads="1"/>
            </p:cNvSpPr>
            <p:nvPr/>
          </p:nvSpPr>
          <p:spPr bwMode="auto">
            <a:xfrm>
              <a:off x="2514600" y="3505200"/>
              <a:ext cx="4419600" cy="228600"/>
            </a:xfrm>
            <a:prstGeom prst="rect">
              <a:avLst/>
            </a:prstGeom>
            <a:solidFill>
              <a:srgbClr val="CC99FF"/>
            </a:solidFill>
            <a:ln w="9525">
              <a:solidFill>
                <a:srgbClr val="000000"/>
              </a:solidFill>
              <a:miter lim="800000"/>
              <a:headEnd/>
              <a:tailEnd/>
            </a:ln>
            <a:effectLst/>
          </p:spPr>
          <p:txBody>
            <a:bodyPr wrap="none" anchor="ctr"/>
            <a:lstStyle/>
            <a:p>
              <a:endParaRPr lang="en-US"/>
            </a:p>
          </p:txBody>
        </p:sp>
        <p:sp>
          <p:nvSpPr>
            <p:cNvPr id="139" name="AutoShape 72"/>
            <p:cNvSpPr>
              <a:spLocks noChangeArrowheads="1"/>
            </p:cNvSpPr>
            <p:nvPr/>
          </p:nvSpPr>
          <p:spPr bwMode="auto">
            <a:xfrm>
              <a:off x="3048000" y="3124200"/>
              <a:ext cx="381000" cy="304800"/>
            </a:xfrm>
            <a:prstGeom prst="downArrow">
              <a:avLst>
                <a:gd name="adj1" fmla="val 57500"/>
                <a:gd name="adj2" fmla="val 48435"/>
              </a:avLst>
            </a:prstGeom>
            <a:solidFill>
              <a:srgbClr val="CC99FF"/>
            </a:solidFill>
            <a:ln w="9525">
              <a:solidFill>
                <a:srgbClr val="000000"/>
              </a:solidFill>
              <a:miter lim="800000"/>
              <a:headEnd/>
              <a:tailEnd/>
            </a:ln>
            <a:effectLst/>
          </p:spPr>
          <p:txBody>
            <a:bodyPr wrap="none" anchor="ctr"/>
            <a:lstStyle/>
            <a:p>
              <a:endParaRPr lang="en-US"/>
            </a:p>
          </p:txBody>
        </p:sp>
      </p:grpSp>
      <p:sp>
        <p:nvSpPr>
          <p:cNvPr id="2" name="Title 1"/>
          <p:cNvSpPr>
            <a:spLocks noGrp="1"/>
          </p:cNvSpPr>
          <p:nvPr>
            <p:ph type="title"/>
          </p:nvPr>
        </p:nvSpPr>
        <p:spPr>
          <a:xfrm>
            <a:off x="228600" y="228600"/>
            <a:ext cx="7239000" cy="822960"/>
          </a:xfrm>
        </p:spPr>
        <p:txBody>
          <a:bodyPr/>
          <a:lstStyle/>
          <a:p>
            <a:r>
              <a:rPr lang="en-US" dirty="0" smtClean="0"/>
              <a:t>Block diagram of MC</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295400" y="1066800"/>
            <a:ext cx="6172200" cy="5791200"/>
          </a:xfrm>
          <a:prstGeom prst="rect">
            <a:avLst/>
          </a:prstGeom>
          <a:noFill/>
          <a:ln w="9525">
            <a:noFill/>
            <a:miter lim="800000"/>
            <a:headEnd/>
            <a:tailEnd/>
          </a:ln>
          <a:effectLst/>
        </p:spPr>
      </p:pic>
      <p:sp>
        <p:nvSpPr>
          <p:cNvPr id="2" name="Title 1"/>
          <p:cNvSpPr>
            <a:spLocks noGrp="1"/>
          </p:cNvSpPr>
          <p:nvPr>
            <p:ph type="title"/>
          </p:nvPr>
        </p:nvSpPr>
        <p:spPr>
          <a:xfrm>
            <a:off x="533400" y="304800"/>
            <a:ext cx="7239000" cy="624840"/>
          </a:xfrm>
        </p:spPr>
        <p:txBody>
          <a:bodyPr>
            <a:normAutofit fontScale="90000"/>
          </a:bodyPr>
          <a:lstStyle/>
          <a:p>
            <a:r>
              <a:rPr lang="en-US" dirty="0" smtClean="0"/>
              <a:t>Pin out of 8052</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7543800" cy="5486400"/>
          </a:xfrm>
        </p:spPr>
        <p:txBody>
          <a:bodyPr/>
          <a:lstStyle/>
          <a:p>
            <a:pPr>
              <a:buNone/>
            </a:pPr>
            <a:r>
              <a:rPr lang="en-US" dirty="0" smtClean="0"/>
              <a:t>              +5V</a:t>
            </a:r>
            <a:endParaRPr lang="en-US" dirty="0"/>
          </a:p>
        </p:txBody>
      </p:sp>
      <p:sp>
        <p:nvSpPr>
          <p:cNvPr id="2" name="Title 1"/>
          <p:cNvSpPr>
            <a:spLocks noGrp="1"/>
          </p:cNvSpPr>
          <p:nvPr>
            <p:ph type="title"/>
          </p:nvPr>
        </p:nvSpPr>
        <p:spPr>
          <a:xfrm>
            <a:off x="457200" y="381000"/>
            <a:ext cx="7239000" cy="777240"/>
          </a:xfrm>
        </p:spPr>
        <p:txBody>
          <a:bodyPr>
            <a:normAutofit/>
          </a:bodyPr>
          <a:lstStyle/>
          <a:p>
            <a:r>
              <a:rPr lang="en-US" dirty="0" smtClean="0"/>
              <a:t>Power on Reset circuit</a:t>
            </a:r>
            <a:endParaRPr lang="en-US" dirty="0"/>
          </a:p>
        </p:txBody>
      </p:sp>
      <p:grpSp>
        <p:nvGrpSpPr>
          <p:cNvPr id="4" name="Group 133"/>
          <p:cNvGrpSpPr/>
          <p:nvPr/>
        </p:nvGrpSpPr>
        <p:grpSpPr>
          <a:xfrm>
            <a:off x="1142976" y="1317608"/>
            <a:ext cx="6697663" cy="5148262"/>
            <a:chOff x="1142976" y="1317608"/>
            <a:chExt cx="6697663" cy="5148262"/>
          </a:xfrm>
        </p:grpSpPr>
        <p:sp>
          <p:nvSpPr>
            <p:cNvPr id="136" name="Line 7"/>
            <p:cNvSpPr>
              <a:spLocks noChangeShapeType="1"/>
            </p:cNvSpPr>
            <p:nvPr/>
          </p:nvSpPr>
          <p:spPr bwMode="auto">
            <a:xfrm>
              <a:off x="1792264" y="1423970"/>
              <a:ext cx="0" cy="881063"/>
            </a:xfrm>
            <a:prstGeom prst="line">
              <a:avLst/>
            </a:prstGeom>
            <a:noFill/>
            <a:ln w="29210">
              <a:solidFill>
                <a:srgbClr val="000000"/>
              </a:solidFill>
              <a:round/>
              <a:headEnd/>
              <a:tailEnd/>
            </a:ln>
            <a:effectLst/>
          </p:spPr>
          <p:txBody>
            <a:bodyPr/>
            <a:lstStyle/>
            <a:p>
              <a:endParaRPr lang="en-US"/>
            </a:p>
          </p:txBody>
        </p:sp>
        <p:sp>
          <p:nvSpPr>
            <p:cNvPr id="137" name="Line 8"/>
            <p:cNvSpPr>
              <a:spLocks noChangeShapeType="1"/>
            </p:cNvSpPr>
            <p:nvPr/>
          </p:nvSpPr>
          <p:spPr bwMode="auto">
            <a:xfrm>
              <a:off x="2709839" y="2938445"/>
              <a:ext cx="0" cy="1042988"/>
            </a:xfrm>
            <a:prstGeom prst="line">
              <a:avLst/>
            </a:prstGeom>
            <a:noFill/>
            <a:ln w="29210">
              <a:solidFill>
                <a:srgbClr val="000000"/>
              </a:solidFill>
              <a:round/>
              <a:headEnd/>
              <a:tailEnd/>
            </a:ln>
            <a:effectLst/>
          </p:spPr>
          <p:txBody>
            <a:bodyPr/>
            <a:lstStyle/>
            <a:p>
              <a:endParaRPr lang="en-US"/>
            </a:p>
          </p:txBody>
        </p:sp>
        <p:graphicFrame>
          <p:nvGraphicFramePr>
            <p:cNvPr id="135" name="Object 75"/>
            <p:cNvGraphicFramePr>
              <a:graphicFrameLocks noGrp="1" noChangeAspect="1"/>
            </p:cNvGraphicFramePr>
            <p:nvPr>
              <p:ph sz="half" idx="4294967295"/>
            </p:nvPr>
          </p:nvGraphicFramePr>
          <p:xfrm>
            <a:off x="2895600" y="2743200"/>
            <a:ext cx="287338" cy="355600"/>
          </p:xfrm>
          <a:graphic>
            <a:graphicData uri="http://schemas.openxmlformats.org/presentationml/2006/ole">
              <mc:AlternateContent xmlns:mc="http://schemas.openxmlformats.org/markup-compatibility/2006">
                <mc:Choice xmlns:v="urn:schemas-microsoft-com:vml" Requires="v">
                  <p:oleObj spid="_x0000_s15368" name="Bitmap Image" r:id="rId4" imgW="304923" imgH="390580" progId="PBrush">
                    <p:embed/>
                  </p:oleObj>
                </mc:Choice>
                <mc:Fallback>
                  <p:oleObj name="Bitmap Image" r:id="rId4" imgW="304923" imgH="390580"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743200"/>
                          <a:ext cx="287338"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 name="Object 79"/>
            <p:cNvGraphicFramePr>
              <a:graphicFrameLocks noGrp="1" noChangeAspect="1"/>
            </p:cNvGraphicFramePr>
            <p:nvPr>
              <p:ph sz="half" idx="4294967295"/>
            </p:nvPr>
          </p:nvGraphicFramePr>
          <p:xfrm>
            <a:off x="1447800" y="2209800"/>
            <a:ext cx="533400" cy="250825"/>
          </p:xfrm>
          <a:graphic>
            <a:graphicData uri="http://schemas.openxmlformats.org/presentationml/2006/ole">
              <mc:AlternateContent xmlns:mc="http://schemas.openxmlformats.org/markup-compatibility/2006">
                <mc:Choice xmlns:v="urn:schemas-microsoft-com:vml" Requires="v">
                  <p:oleObj spid="_x0000_s15369" name="Bitmap Image" r:id="rId6" imgW="447856" imgH="276117" progId="PBrush">
                    <p:embed/>
                  </p:oleObj>
                </mc:Choice>
                <mc:Fallback>
                  <p:oleObj name="Bitmap Image" r:id="rId6" imgW="447856" imgH="276117" progId="PBrush">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2209800"/>
                          <a:ext cx="533400" cy="250825"/>
                        </a:xfrm>
                        <a:prstGeom prst="rect">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2"/>
            <p:cNvGrpSpPr>
              <a:grpSpLocks/>
            </p:cNvGrpSpPr>
            <p:nvPr/>
          </p:nvGrpSpPr>
          <p:grpSpPr bwMode="auto">
            <a:xfrm>
              <a:off x="1576369" y="2722565"/>
              <a:ext cx="433388" cy="1265249"/>
              <a:chOff x="1201" y="1616"/>
              <a:chExt cx="273" cy="797"/>
            </a:xfrm>
          </p:grpSpPr>
          <p:sp>
            <p:nvSpPr>
              <p:cNvPr id="188" name="Line 13"/>
              <p:cNvSpPr>
                <a:spLocks noChangeShapeType="1"/>
              </p:cNvSpPr>
              <p:nvPr/>
            </p:nvSpPr>
            <p:spPr bwMode="auto">
              <a:xfrm>
                <a:off x="1338" y="1827"/>
                <a:ext cx="136" cy="27"/>
              </a:xfrm>
              <a:prstGeom prst="line">
                <a:avLst/>
              </a:prstGeom>
              <a:noFill/>
              <a:ln w="29210">
                <a:solidFill>
                  <a:srgbClr val="000000"/>
                </a:solidFill>
                <a:round/>
                <a:headEnd/>
                <a:tailEnd/>
              </a:ln>
              <a:effectLst/>
            </p:spPr>
            <p:txBody>
              <a:bodyPr/>
              <a:lstStyle/>
              <a:p>
                <a:endParaRPr lang="en-US"/>
              </a:p>
            </p:txBody>
          </p:sp>
          <p:sp>
            <p:nvSpPr>
              <p:cNvPr id="189" name="Line 14"/>
              <p:cNvSpPr>
                <a:spLocks noChangeShapeType="1"/>
              </p:cNvSpPr>
              <p:nvPr/>
            </p:nvSpPr>
            <p:spPr bwMode="auto">
              <a:xfrm>
                <a:off x="1338" y="1616"/>
                <a:ext cx="0" cy="204"/>
              </a:xfrm>
              <a:prstGeom prst="line">
                <a:avLst/>
              </a:prstGeom>
              <a:noFill/>
              <a:ln w="29210">
                <a:solidFill>
                  <a:srgbClr val="000000"/>
                </a:solidFill>
                <a:round/>
                <a:headEnd/>
                <a:tailEnd/>
              </a:ln>
              <a:effectLst/>
            </p:spPr>
            <p:txBody>
              <a:bodyPr/>
              <a:lstStyle/>
              <a:p>
                <a:endParaRPr lang="en-US"/>
              </a:p>
            </p:txBody>
          </p:sp>
          <p:sp>
            <p:nvSpPr>
              <p:cNvPr id="190" name="Line 15"/>
              <p:cNvSpPr>
                <a:spLocks noChangeShapeType="1"/>
              </p:cNvSpPr>
              <p:nvPr/>
            </p:nvSpPr>
            <p:spPr bwMode="auto">
              <a:xfrm flipH="1">
                <a:off x="1202" y="1854"/>
                <a:ext cx="272" cy="45"/>
              </a:xfrm>
              <a:prstGeom prst="line">
                <a:avLst/>
              </a:prstGeom>
              <a:noFill/>
              <a:ln w="29210">
                <a:solidFill>
                  <a:srgbClr val="000000"/>
                </a:solidFill>
                <a:round/>
                <a:headEnd/>
                <a:tailEnd/>
              </a:ln>
              <a:effectLst/>
            </p:spPr>
            <p:txBody>
              <a:bodyPr/>
              <a:lstStyle/>
              <a:p>
                <a:endParaRPr lang="en-US"/>
              </a:p>
            </p:txBody>
          </p:sp>
          <p:sp>
            <p:nvSpPr>
              <p:cNvPr id="191" name="Line 16"/>
              <p:cNvSpPr>
                <a:spLocks noChangeShapeType="1"/>
              </p:cNvSpPr>
              <p:nvPr/>
            </p:nvSpPr>
            <p:spPr bwMode="auto">
              <a:xfrm>
                <a:off x="1202" y="1905"/>
                <a:ext cx="272" cy="45"/>
              </a:xfrm>
              <a:prstGeom prst="line">
                <a:avLst/>
              </a:prstGeom>
              <a:noFill/>
              <a:ln w="29210">
                <a:solidFill>
                  <a:srgbClr val="000000"/>
                </a:solidFill>
                <a:round/>
                <a:headEnd/>
                <a:tailEnd/>
              </a:ln>
              <a:effectLst/>
            </p:spPr>
            <p:txBody>
              <a:bodyPr/>
              <a:lstStyle/>
              <a:p>
                <a:endParaRPr lang="en-US"/>
              </a:p>
            </p:txBody>
          </p:sp>
          <p:sp>
            <p:nvSpPr>
              <p:cNvPr id="192" name="Line 17"/>
              <p:cNvSpPr>
                <a:spLocks noChangeShapeType="1"/>
              </p:cNvSpPr>
              <p:nvPr/>
            </p:nvSpPr>
            <p:spPr bwMode="auto">
              <a:xfrm flipH="1">
                <a:off x="1201" y="1950"/>
                <a:ext cx="272" cy="45"/>
              </a:xfrm>
              <a:prstGeom prst="line">
                <a:avLst/>
              </a:prstGeom>
              <a:noFill/>
              <a:ln w="29210">
                <a:solidFill>
                  <a:srgbClr val="000000"/>
                </a:solidFill>
                <a:round/>
                <a:headEnd/>
                <a:tailEnd/>
              </a:ln>
              <a:effectLst/>
            </p:spPr>
            <p:txBody>
              <a:bodyPr/>
              <a:lstStyle/>
              <a:p>
                <a:endParaRPr lang="en-US"/>
              </a:p>
            </p:txBody>
          </p:sp>
          <p:sp>
            <p:nvSpPr>
              <p:cNvPr id="193" name="Line 18"/>
              <p:cNvSpPr>
                <a:spLocks noChangeShapeType="1"/>
              </p:cNvSpPr>
              <p:nvPr/>
            </p:nvSpPr>
            <p:spPr bwMode="auto">
              <a:xfrm flipH="1">
                <a:off x="1202" y="2045"/>
                <a:ext cx="272" cy="45"/>
              </a:xfrm>
              <a:prstGeom prst="line">
                <a:avLst/>
              </a:prstGeom>
              <a:noFill/>
              <a:ln w="29210">
                <a:solidFill>
                  <a:srgbClr val="000000"/>
                </a:solidFill>
                <a:round/>
                <a:headEnd/>
                <a:tailEnd/>
              </a:ln>
              <a:effectLst/>
            </p:spPr>
            <p:txBody>
              <a:bodyPr/>
              <a:lstStyle/>
              <a:p>
                <a:endParaRPr lang="en-US"/>
              </a:p>
            </p:txBody>
          </p:sp>
          <p:sp>
            <p:nvSpPr>
              <p:cNvPr id="194" name="Line 19"/>
              <p:cNvSpPr>
                <a:spLocks noChangeShapeType="1"/>
              </p:cNvSpPr>
              <p:nvPr/>
            </p:nvSpPr>
            <p:spPr bwMode="auto">
              <a:xfrm flipH="1">
                <a:off x="1201" y="2136"/>
                <a:ext cx="272" cy="45"/>
              </a:xfrm>
              <a:prstGeom prst="line">
                <a:avLst/>
              </a:prstGeom>
              <a:noFill/>
              <a:ln w="29210">
                <a:solidFill>
                  <a:srgbClr val="000000"/>
                </a:solidFill>
                <a:round/>
                <a:headEnd/>
                <a:tailEnd/>
              </a:ln>
              <a:effectLst/>
            </p:spPr>
            <p:txBody>
              <a:bodyPr/>
              <a:lstStyle/>
              <a:p>
                <a:endParaRPr lang="en-US"/>
              </a:p>
            </p:txBody>
          </p:sp>
          <p:sp>
            <p:nvSpPr>
              <p:cNvPr id="195" name="Line 20"/>
              <p:cNvSpPr>
                <a:spLocks noChangeShapeType="1"/>
              </p:cNvSpPr>
              <p:nvPr/>
            </p:nvSpPr>
            <p:spPr bwMode="auto">
              <a:xfrm>
                <a:off x="1202" y="1996"/>
                <a:ext cx="272" cy="45"/>
              </a:xfrm>
              <a:prstGeom prst="line">
                <a:avLst/>
              </a:prstGeom>
              <a:noFill/>
              <a:ln w="29210">
                <a:solidFill>
                  <a:srgbClr val="000000"/>
                </a:solidFill>
                <a:round/>
                <a:headEnd/>
                <a:tailEnd/>
              </a:ln>
              <a:effectLst/>
            </p:spPr>
            <p:txBody>
              <a:bodyPr/>
              <a:lstStyle/>
              <a:p>
                <a:endParaRPr lang="en-US"/>
              </a:p>
            </p:txBody>
          </p:sp>
          <p:sp>
            <p:nvSpPr>
              <p:cNvPr id="196" name="Line 21"/>
              <p:cNvSpPr>
                <a:spLocks noChangeShapeType="1"/>
              </p:cNvSpPr>
              <p:nvPr/>
            </p:nvSpPr>
            <p:spPr bwMode="auto">
              <a:xfrm>
                <a:off x="1202" y="2091"/>
                <a:ext cx="272" cy="45"/>
              </a:xfrm>
              <a:prstGeom prst="line">
                <a:avLst/>
              </a:prstGeom>
              <a:noFill/>
              <a:ln w="29210">
                <a:solidFill>
                  <a:srgbClr val="000000"/>
                </a:solidFill>
                <a:round/>
                <a:headEnd/>
                <a:tailEnd/>
              </a:ln>
              <a:effectLst/>
            </p:spPr>
            <p:txBody>
              <a:bodyPr/>
              <a:lstStyle/>
              <a:p>
                <a:endParaRPr lang="en-US"/>
              </a:p>
            </p:txBody>
          </p:sp>
          <p:sp>
            <p:nvSpPr>
              <p:cNvPr id="197" name="Line 22"/>
              <p:cNvSpPr>
                <a:spLocks noChangeShapeType="1"/>
              </p:cNvSpPr>
              <p:nvPr/>
            </p:nvSpPr>
            <p:spPr bwMode="auto">
              <a:xfrm>
                <a:off x="1202" y="2186"/>
                <a:ext cx="136" cy="27"/>
              </a:xfrm>
              <a:prstGeom prst="line">
                <a:avLst/>
              </a:prstGeom>
              <a:noFill/>
              <a:ln w="29210">
                <a:solidFill>
                  <a:srgbClr val="000000"/>
                </a:solidFill>
                <a:round/>
                <a:headEnd/>
                <a:tailEnd/>
              </a:ln>
              <a:effectLst/>
            </p:spPr>
            <p:txBody>
              <a:bodyPr/>
              <a:lstStyle/>
              <a:p>
                <a:endParaRPr lang="en-US"/>
              </a:p>
            </p:txBody>
          </p:sp>
          <p:sp>
            <p:nvSpPr>
              <p:cNvPr id="198" name="Line 23"/>
              <p:cNvSpPr>
                <a:spLocks noChangeShapeType="1"/>
              </p:cNvSpPr>
              <p:nvPr/>
            </p:nvSpPr>
            <p:spPr bwMode="auto">
              <a:xfrm>
                <a:off x="1338" y="2209"/>
                <a:ext cx="0" cy="204"/>
              </a:xfrm>
              <a:prstGeom prst="line">
                <a:avLst/>
              </a:prstGeom>
              <a:noFill/>
              <a:ln w="29210">
                <a:solidFill>
                  <a:srgbClr val="000000"/>
                </a:solidFill>
                <a:round/>
                <a:headEnd/>
                <a:tailEnd/>
              </a:ln>
              <a:effectLst/>
            </p:spPr>
            <p:txBody>
              <a:bodyPr/>
              <a:lstStyle/>
              <a:p>
                <a:endParaRPr lang="en-US"/>
              </a:p>
            </p:txBody>
          </p:sp>
        </p:grpSp>
        <p:sp>
          <p:nvSpPr>
            <p:cNvPr id="139" name="Line 24"/>
            <p:cNvSpPr>
              <a:spLocks noChangeShapeType="1"/>
            </p:cNvSpPr>
            <p:nvPr/>
          </p:nvSpPr>
          <p:spPr bwMode="auto">
            <a:xfrm>
              <a:off x="1792264" y="2424095"/>
              <a:ext cx="0" cy="287338"/>
            </a:xfrm>
            <a:prstGeom prst="line">
              <a:avLst/>
            </a:prstGeom>
            <a:noFill/>
            <a:ln w="29210">
              <a:solidFill>
                <a:srgbClr val="000000"/>
              </a:solidFill>
              <a:round/>
              <a:headEnd/>
              <a:tailEnd/>
            </a:ln>
            <a:effectLst/>
          </p:spPr>
          <p:txBody>
            <a:bodyPr/>
            <a:lstStyle/>
            <a:p>
              <a:endParaRPr lang="en-US"/>
            </a:p>
          </p:txBody>
        </p:sp>
        <p:sp>
          <p:nvSpPr>
            <p:cNvPr id="140" name="Oval 25"/>
            <p:cNvSpPr>
              <a:spLocks noChangeArrowheads="1"/>
            </p:cNvSpPr>
            <p:nvPr/>
          </p:nvSpPr>
          <p:spPr bwMode="auto">
            <a:xfrm>
              <a:off x="1741464" y="1317608"/>
              <a:ext cx="107950" cy="107950"/>
            </a:xfrm>
            <a:prstGeom prst="ellipse">
              <a:avLst/>
            </a:prstGeom>
            <a:noFill/>
            <a:ln w="29210" algn="ctr">
              <a:solidFill>
                <a:srgbClr val="000000"/>
              </a:solidFill>
              <a:round/>
              <a:headEnd/>
              <a:tailEnd/>
            </a:ln>
            <a:effectLst/>
          </p:spPr>
          <p:txBody>
            <a:bodyPr wrap="none" anchor="ctr"/>
            <a:lstStyle/>
            <a:p>
              <a:pPr algn="ctr"/>
              <a:endParaRPr lang="en-US" sz="2000"/>
            </a:p>
          </p:txBody>
        </p:sp>
        <p:sp>
          <p:nvSpPr>
            <p:cNvPr id="141" name="Oval 26"/>
            <p:cNvSpPr>
              <a:spLocks noChangeArrowheads="1"/>
            </p:cNvSpPr>
            <p:nvPr/>
          </p:nvSpPr>
          <p:spPr bwMode="auto">
            <a:xfrm>
              <a:off x="1777976" y="2705083"/>
              <a:ext cx="36513" cy="36512"/>
            </a:xfrm>
            <a:prstGeom prst="ellipse">
              <a:avLst/>
            </a:prstGeom>
            <a:solidFill>
              <a:schemeClr val="tx1"/>
            </a:solidFill>
            <a:ln w="29210" algn="ctr">
              <a:solidFill>
                <a:srgbClr val="000000"/>
              </a:solidFill>
              <a:round/>
              <a:headEnd/>
              <a:tailEnd/>
            </a:ln>
            <a:effectLst/>
          </p:spPr>
          <p:txBody>
            <a:bodyPr wrap="none" anchor="ctr"/>
            <a:lstStyle/>
            <a:p>
              <a:endParaRPr lang="en-US"/>
            </a:p>
          </p:txBody>
        </p:sp>
        <p:sp>
          <p:nvSpPr>
            <p:cNvPr id="142" name="Oval 27"/>
            <p:cNvSpPr>
              <a:spLocks noChangeArrowheads="1"/>
            </p:cNvSpPr>
            <p:nvPr/>
          </p:nvSpPr>
          <p:spPr bwMode="auto">
            <a:xfrm>
              <a:off x="1777976" y="1571608"/>
              <a:ext cx="36513" cy="36512"/>
            </a:xfrm>
            <a:prstGeom prst="ellipse">
              <a:avLst/>
            </a:prstGeom>
            <a:solidFill>
              <a:schemeClr val="tx1"/>
            </a:solidFill>
            <a:ln w="29210" algn="ctr">
              <a:solidFill>
                <a:srgbClr val="000000"/>
              </a:solidFill>
              <a:round/>
              <a:headEnd/>
              <a:tailEnd/>
            </a:ln>
            <a:effectLst/>
          </p:spPr>
          <p:txBody>
            <a:bodyPr wrap="none" anchor="ctr"/>
            <a:lstStyle/>
            <a:p>
              <a:endParaRPr lang="en-US"/>
            </a:p>
          </p:txBody>
        </p:sp>
        <p:sp>
          <p:nvSpPr>
            <p:cNvPr id="143" name="Oval 28"/>
            <p:cNvSpPr>
              <a:spLocks noChangeArrowheads="1"/>
            </p:cNvSpPr>
            <p:nvPr/>
          </p:nvSpPr>
          <p:spPr bwMode="auto">
            <a:xfrm>
              <a:off x="2692376" y="3981433"/>
              <a:ext cx="36513" cy="36512"/>
            </a:xfrm>
            <a:prstGeom prst="ellipse">
              <a:avLst/>
            </a:prstGeom>
            <a:solidFill>
              <a:schemeClr val="tx1"/>
            </a:solidFill>
            <a:ln w="29210" algn="ctr">
              <a:solidFill>
                <a:srgbClr val="000000"/>
              </a:solidFill>
              <a:round/>
              <a:headEnd/>
              <a:tailEnd/>
            </a:ln>
            <a:effectLst/>
          </p:spPr>
          <p:txBody>
            <a:bodyPr wrap="none" anchor="ctr"/>
            <a:lstStyle/>
            <a:p>
              <a:endParaRPr lang="en-US"/>
            </a:p>
          </p:txBody>
        </p:sp>
        <p:sp>
          <p:nvSpPr>
            <p:cNvPr id="144" name="Oval 29"/>
            <p:cNvSpPr>
              <a:spLocks noChangeArrowheads="1"/>
            </p:cNvSpPr>
            <p:nvPr/>
          </p:nvSpPr>
          <p:spPr bwMode="auto">
            <a:xfrm>
              <a:off x="1777976" y="3981433"/>
              <a:ext cx="36513" cy="36512"/>
            </a:xfrm>
            <a:prstGeom prst="ellipse">
              <a:avLst/>
            </a:prstGeom>
            <a:solidFill>
              <a:schemeClr val="tx1"/>
            </a:solidFill>
            <a:ln w="29210" algn="ctr">
              <a:solidFill>
                <a:srgbClr val="000000"/>
              </a:solidFill>
              <a:round/>
              <a:headEnd/>
              <a:tailEnd/>
            </a:ln>
            <a:effectLst/>
          </p:spPr>
          <p:txBody>
            <a:bodyPr wrap="none" anchor="ctr"/>
            <a:lstStyle/>
            <a:p>
              <a:endParaRPr lang="en-US"/>
            </a:p>
          </p:txBody>
        </p:sp>
        <p:sp>
          <p:nvSpPr>
            <p:cNvPr id="145" name="Line 30"/>
            <p:cNvSpPr>
              <a:spLocks noChangeShapeType="1"/>
            </p:cNvSpPr>
            <p:nvPr/>
          </p:nvSpPr>
          <p:spPr bwMode="auto">
            <a:xfrm>
              <a:off x="1792264" y="4019533"/>
              <a:ext cx="0" cy="431800"/>
            </a:xfrm>
            <a:prstGeom prst="line">
              <a:avLst/>
            </a:prstGeom>
            <a:noFill/>
            <a:ln w="29210">
              <a:solidFill>
                <a:srgbClr val="000000"/>
              </a:solidFill>
              <a:round/>
              <a:headEnd/>
              <a:tailEnd/>
            </a:ln>
            <a:effectLst/>
          </p:spPr>
          <p:txBody>
            <a:bodyPr/>
            <a:lstStyle/>
            <a:p>
              <a:endParaRPr lang="en-US"/>
            </a:p>
          </p:txBody>
        </p:sp>
        <p:sp>
          <p:nvSpPr>
            <p:cNvPr id="146" name="Line 31"/>
            <p:cNvSpPr>
              <a:spLocks noChangeShapeType="1"/>
            </p:cNvSpPr>
            <p:nvPr/>
          </p:nvSpPr>
          <p:spPr bwMode="auto">
            <a:xfrm>
              <a:off x="1647801" y="4451333"/>
              <a:ext cx="287338" cy="0"/>
            </a:xfrm>
            <a:prstGeom prst="line">
              <a:avLst/>
            </a:prstGeom>
            <a:noFill/>
            <a:ln w="29210">
              <a:solidFill>
                <a:srgbClr val="000000"/>
              </a:solidFill>
              <a:round/>
              <a:headEnd/>
              <a:tailEnd/>
            </a:ln>
            <a:effectLst/>
          </p:spPr>
          <p:txBody>
            <a:bodyPr/>
            <a:lstStyle/>
            <a:p>
              <a:endParaRPr lang="en-US"/>
            </a:p>
          </p:txBody>
        </p:sp>
        <p:sp>
          <p:nvSpPr>
            <p:cNvPr id="147" name="Line 32"/>
            <p:cNvSpPr>
              <a:spLocks noChangeShapeType="1"/>
            </p:cNvSpPr>
            <p:nvPr/>
          </p:nvSpPr>
          <p:spPr bwMode="auto">
            <a:xfrm flipH="1">
              <a:off x="1792264" y="4451333"/>
              <a:ext cx="144462" cy="288925"/>
            </a:xfrm>
            <a:prstGeom prst="line">
              <a:avLst/>
            </a:prstGeom>
            <a:noFill/>
            <a:ln w="29210">
              <a:solidFill>
                <a:srgbClr val="000000"/>
              </a:solidFill>
              <a:round/>
              <a:headEnd/>
              <a:tailEnd/>
            </a:ln>
            <a:effectLst/>
          </p:spPr>
          <p:txBody>
            <a:bodyPr/>
            <a:lstStyle/>
            <a:p>
              <a:endParaRPr lang="en-US"/>
            </a:p>
          </p:txBody>
        </p:sp>
        <p:sp>
          <p:nvSpPr>
            <p:cNvPr id="148" name="Line 33"/>
            <p:cNvSpPr>
              <a:spLocks noChangeShapeType="1"/>
            </p:cNvSpPr>
            <p:nvPr/>
          </p:nvSpPr>
          <p:spPr bwMode="auto">
            <a:xfrm>
              <a:off x="1647801" y="4451333"/>
              <a:ext cx="144463" cy="288925"/>
            </a:xfrm>
            <a:prstGeom prst="line">
              <a:avLst/>
            </a:prstGeom>
            <a:noFill/>
            <a:ln w="29210">
              <a:solidFill>
                <a:srgbClr val="000000"/>
              </a:solidFill>
              <a:round/>
              <a:headEnd/>
              <a:tailEnd/>
            </a:ln>
            <a:effectLst/>
          </p:spPr>
          <p:txBody>
            <a:bodyPr/>
            <a:lstStyle/>
            <a:p>
              <a:endParaRPr lang="en-US"/>
            </a:p>
          </p:txBody>
        </p:sp>
        <p:sp>
          <p:nvSpPr>
            <p:cNvPr id="149" name="Line 34"/>
            <p:cNvSpPr>
              <a:spLocks noChangeShapeType="1"/>
            </p:cNvSpPr>
            <p:nvPr/>
          </p:nvSpPr>
          <p:spPr bwMode="auto">
            <a:xfrm>
              <a:off x="1792264" y="1590658"/>
              <a:ext cx="3243262" cy="0"/>
            </a:xfrm>
            <a:prstGeom prst="line">
              <a:avLst/>
            </a:prstGeom>
            <a:noFill/>
            <a:ln w="29210">
              <a:solidFill>
                <a:srgbClr val="000000"/>
              </a:solidFill>
              <a:round/>
              <a:headEnd/>
              <a:tailEnd/>
            </a:ln>
            <a:effectLst/>
          </p:spPr>
          <p:txBody>
            <a:bodyPr/>
            <a:lstStyle/>
            <a:p>
              <a:endParaRPr lang="en-US"/>
            </a:p>
          </p:txBody>
        </p:sp>
        <p:sp>
          <p:nvSpPr>
            <p:cNvPr id="150" name="Line 35"/>
            <p:cNvSpPr>
              <a:spLocks noChangeShapeType="1"/>
            </p:cNvSpPr>
            <p:nvPr/>
          </p:nvSpPr>
          <p:spPr bwMode="auto">
            <a:xfrm>
              <a:off x="1792264" y="3998895"/>
              <a:ext cx="1223962" cy="0"/>
            </a:xfrm>
            <a:prstGeom prst="line">
              <a:avLst/>
            </a:prstGeom>
            <a:noFill/>
            <a:ln w="29210">
              <a:solidFill>
                <a:srgbClr val="000000"/>
              </a:solidFill>
              <a:round/>
              <a:headEnd/>
              <a:tailEnd/>
            </a:ln>
            <a:effectLst/>
          </p:spPr>
          <p:txBody>
            <a:bodyPr/>
            <a:lstStyle/>
            <a:p>
              <a:endParaRPr lang="en-US"/>
            </a:p>
          </p:txBody>
        </p:sp>
        <p:sp>
          <p:nvSpPr>
            <p:cNvPr id="151" name="Line 36"/>
            <p:cNvSpPr>
              <a:spLocks noChangeShapeType="1"/>
            </p:cNvSpPr>
            <p:nvPr/>
          </p:nvSpPr>
          <p:spPr bwMode="auto">
            <a:xfrm>
              <a:off x="2711426" y="2938445"/>
              <a:ext cx="252413" cy="0"/>
            </a:xfrm>
            <a:prstGeom prst="line">
              <a:avLst/>
            </a:prstGeom>
            <a:noFill/>
            <a:ln w="29210">
              <a:solidFill>
                <a:srgbClr val="000000"/>
              </a:solidFill>
              <a:round/>
              <a:headEnd/>
              <a:tailEnd/>
            </a:ln>
            <a:effectLst/>
          </p:spPr>
          <p:txBody>
            <a:bodyPr/>
            <a:lstStyle/>
            <a:p>
              <a:endParaRPr lang="en-US"/>
            </a:p>
          </p:txBody>
        </p:sp>
        <p:sp>
          <p:nvSpPr>
            <p:cNvPr id="152" name="Line 37"/>
            <p:cNvSpPr>
              <a:spLocks noChangeShapeType="1"/>
            </p:cNvSpPr>
            <p:nvPr/>
          </p:nvSpPr>
          <p:spPr bwMode="auto">
            <a:xfrm>
              <a:off x="3140051" y="3998895"/>
              <a:ext cx="3095625" cy="0"/>
            </a:xfrm>
            <a:prstGeom prst="line">
              <a:avLst/>
            </a:prstGeom>
            <a:noFill/>
            <a:ln w="29210">
              <a:solidFill>
                <a:srgbClr val="000000"/>
              </a:solidFill>
              <a:round/>
              <a:headEnd/>
              <a:tailEnd/>
            </a:ln>
            <a:effectLst/>
          </p:spPr>
          <p:txBody>
            <a:bodyPr/>
            <a:lstStyle/>
            <a:p>
              <a:endParaRPr lang="en-US"/>
            </a:p>
          </p:txBody>
        </p:sp>
        <p:sp>
          <p:nvSpPr>
            <p:cNvPr id="153" name="Rectangle 38"/>
            <p:cNvSpPr>
              <a:spLocks noChangeArrowheads="1"/>
            </p:cNvSpPr>
            <p:nvPr/>
          </p:nvSpPr>
          <p:spPr bwMode="auto">
            <a:xfrm>
              <a:off x="6222976" y="2578083"/>
              <a:ext cx="1617663" cy="3887787"/>
            </a:xfrm>
            <a:prstGeom prst="rect">
              <a:avLst/>
            </a:prstGeom>
            <a:noFill/>
            <a:ln w="29210" algn="ctr">
              <a:solidFill>
                <a:srgbClr val="000000"/>
              </a:solidFill>
              <a:miter lim="800000"/>
              <a:headEnd/>
              <a:tailEnd/>
            </a:ln>
            <a:effectLst/>
          </p:spPr>
          <p:txBody>
            <a:bodyPr wrap="none" anchor="ctr"/>
            <a:lstStyle/>
            <a:p>
              <a:endParaRPr lang="en-US"/>
            </a:p>
          </p:txBody>
        </p:sp>
        <p:sp>
          <p:nvSpPr>
            <p:cNvPr id="154" name="Line 39"/>
            <p:cNvSpPr>
              <a:spLocks noChangeShapeType="1"/>
            </p:cNvSpPr>
            <p:nvPr/>
          </p:nvSpPr>
          <p:spPr bwMode="auto">
            <a:xfrm>
              <a:off x="3122589" y="2938445"/>
              <a:ext cx="1655762" cy="0"/>
            </a:xfrm>
            <a:prstGeom prst="line">
              <a:avLst/>
            </a:prstGeom>
            <a:noFill/>
            <a:ln w="29210">
              <a:solidFill>
                <a:srgbClr val="000000"/>
              </a:solidFill>
              <a:round/>
              <a:headEnd/>
              <a:tailEnd/>
            </a:ln>
            <a:effectLst/>
          </p:spPr>
          <p:txBody>
            <a:bodyPr/>
            <a:lstStyle/>
            <a:p>
              <a:endParaRPr lang="en-US"/>
            </a:p>
          </p:txBody>
        </p:sp>
        <p:sp>
          <p:nvSpPr>
            <p:cNvPr id="155" name="Line 40"/>
            <p:cNvSpPr>
              <a:spLocks noChangeShapeType="1"/>
            </p:cNvSpPr>
            <p:nvPr/>
          </p:nvSpPr>
          <p:spPr bwMode="auto">
            <a:xfrm>
              <a:off x="4778351" y="3154345"/>
              <a:ext cx="1439863" cy="0"/>
            </a:xfrm>
            <a:prstGeom prst="line">
              <a:avLst/>
            </a:prstGeom>
            <a:noFill/>
            <a:ln w="29210">
              <a:solidFill>
                <a:srgbClr val="000000"/>
              </a:solidFill>
              <a:round/>
              <a:headEnd/>
              <a:tailEnd/>
            </a:ln>
            <a:effectLst/>
          </p:spPr>
          <p:txBody>
            <a:bodyPr/>
            <a:lstStyle/>
            <a:p>
              <a:endParaRPr lang="en-US"/>
            </a:p>
          </p:txBody>
        </p:sp>
        <p:sp>
          <p:nvSpPr>
            <p:cNvPr id="156" name="Line 41"/>
            <p:cNvSpPr>
              <a:spLocks noChangeShapeType="1"/>
            </p:cNvSpPr>
            <p:nvPr/>
          </p:nvSpPr>
          <p:spPr bwMode="auto">
            <a:xfrm>
              <a:off x="5032351" y="2938445"/>
              <a:ext cx="1187450" cy="0"/>
            </a:xfrm>
            <a:prstGeom prst="line">
              <a:avLst/>
            </a:prstGeom>
            <a:noFill/>
            <a:ln w="29210">
              <a:solidFill>
                <a:srgbClr val="000000"/>
              </a:solidFill>
              <a:round/>
              <a:headEnd/>
              <a:tailEnd/>
            </a:ln>
            <a:effectLst/>
          </p:spPr>
          <p:txBody>
            <a:bodyPr/>
            <a:lstStyle/>
            <a:p>
              <a:endParaRPr lang="en-US"/>
            </a:p>
          </p:txBody>
        </p:sp>
        <p:sp>
          <p:nvSpPr>
            <p:cNvPr id="157" name="Line 42"/>
            <p:cNvSpPr>
              <a:spLocks noChangeShapeType="1"/>
            </p:cNvSpPr>
            <p:nvPr/>
          </p:nvSpPr>
          <p:spPr bwMode="auto">
            <a:xfrm>
              <a:off x="5032351" y="1590658"/>
              <a:ext cx="0" cy="1366837"/>
            </a:xfrm>
            <a:prstGeom prst="line">
              <a:avLst/>
            </a:prstGeom>
            <a:noFill/>
            <a:ln w="29210">
              <a:solidFill>
                <a:srgbClr val="000000"/>
              </a:solidFill>
              <a:round/>
              <a:headEnd/>
              <a:tailEnd/>
            </a:ln>
            <a:effectLst/>
          </p:spPr>
          <p:txBody>
            <a:bodyPr/>
            <a:lstStyle/>
            <a:p>
              <a:endParaRPr lang="en-US"/>
            </a:p>
          </p:txBody>
        </p:sp>
        <p:sp>
          <p:nvSpPr>
            <p:cNvPr id="158" name="Line 43"/>
            <p:cNvSpPr>
              <a:spLocks noChangeShapeType="1"/>
            </p:cNvSpPr>
            <p:nvPr/>
          </p:nvSpPr>
          <p:spPr bwMode="auto">
            <a:xfrm>
              <a:off x="4778351" y="2925745"/>
              <a:ext cx="0" cy="233363"/>
            </a:xfrm>
            <a:prstGeom prst="line">
              <a:avLst/>
            </a:prstGeom>
            <a:noFill/>
            <a:ln w="29210">
              <a:solidFill>
                <a:srgbClr val="000000"/>
              </a:solidFill>
              <a:round/>
              <a:headEnd/>
              <a:tailEnd/>
            </a:ln>
            <a:effectLst/>
          </p:spPr>
          <p:txBody>
            <a:bodyPr/>
            <a:lstStyle/>
            <a:p>
              <a:endParaRPr lang="en-US"/>
            </a:p>
          </p:txBody>
        </p:sp>
        <p:sp>
          <p:nvSpPr>
            <p:cNvPr id="159" name="Line 44"/>
            <p:cNvSpPr>
              <a:spLocks noChangeShapeType="1"/>
            </p:cNvSpPr>
            <p:nvPr/>
          </p:nvSpPr>
          <p:spPr bwMode="auto">
            <a:xfrm>
              <a:off x="1235051" y="2722545"/>
              <a:ext cx="539750" cy="0"/>
            </a:xfrm>
            <a:prstGeom prst="line">
              <a:avLst/>
            </a:prstGeom>
            <a:noFill/>
            <a:ln w="29210">
              <a:solidFill>
                <a:srgbClr val="000000"/>
              </a:solidFill>
              <a:round/>
              <a:headEnd/>
              <a:tailEnd/>
            </a:ln>
            <a:effectLst/>
          </p:spPr>
          <p:txBody>
            <a:bodyPr/>
            <a:lstStyle/>
            <a:p>
              <a:endParaRPr lang="en-US"/>
            </a:p>
          </p:txBody>
        </p:sp>
        <p:sp>
          <p:nvSpPr>
            <p:cNvPr id="160" name="Line 45"/>
            <p:cNvSpPr>
              <a:spLocks noChangeShapeType="1"/>
            </p:cNvSpPr>
            <p:nvPr/>
          </p:nvSpPr>
          <p:spPr bwMode="auto">
            <a:xfrm>
              <a:off x="1216001" y="2708258"/>
              <a:ext cx="0" cy="2303462"/>
            </a:xfrm>
            <a:prstGeom prst="line">
              <a:avLst/>
            </a:prstGeom>
            <a:noFill/>
            <a:ln w="29210">
              <a:solidFill>
                <a:srgbClr val="000000"/>
              </a:solidFill>
              <a:round/>
              <a:headEnd/>
              <a:tailEnd/>
            </a:ln>
            <a:effectLst/>
          </p:spPr>
          <p:txBody>
            <a:bodyPr/>
            <a:lstStyle/>
            <a:p>
              <a:endParaRPr lang="en-US"/>
            </a:p>
          </p:txBody>
        </p:sp>
        <p:sp>
          <p:nvSpPr>
            <p:cNvPr id="161" name="Line 46"/>
            <p:cNvSpPr>
              <a:spLocks noChangeShapeType="1"/>
            </p:cNvSpPr>
            <p:nvPr/>
          </p:nvSpPr>
          <p:spPr bwMode="auto">
            <a:xfrm>
              <a:off x="1216001" y="4994258"/>
              <a:ext cx="1800225" cy="0"/>
            </a:xfrm>
            <a:prstGeom prst="line">
              <a:avLst/>
            </a:prstGeom>
            <a:noFill/>
            <a:ln w="29210">
              <a:solidFill>
                <a:srgbClr val="000000"/>
              </a:solidFill>
              <a:round/>
              <a:headEnd/>
              <a:tailEnd/>
            </a:ln>
            <a:effectLst/>
          </p:spPr>
          <p:txBody>
            <a:bodyPr/>
            <a:lstStyle/>
            <a:p>
              <a:endParaRPr lang="en-US"/>
            </a:p>
          </p:txBody>
        </p:sp>
        <p:sp>
          <p:nvSpPr>
            <p:cNvPr id="162" name="Line 47"/>
            <p:cNvSpPr>
              <a:spLocks noChangeShapeType="1"/>
            </p:cNvSpPr>
            <p:nvPr/>
          </p:nvSpPr>
          <p:spPr bwMode="auto">
            <a:xfrm>
              <a:off x="3016226" y="4524358"/>
              <a:ext cx="0" cy="468312"/>
            </a:xfrm>
            <a:prstGeom prst="line">
              <a:avLst/>
            </a:prstGeom>
            <a:noFill/>
            <a:ln w="29210">
              <a:solidFill>
                <a:srgbClr val="000000"/>
              </a:solidFill>
              <a:round/>
              <a:headEnd/>
              <a:tailEnd/>
            </a:ln>
            <a:effectLst/>
          </p:spPr>
          <p:txBody>
            <a:bodyPr/>
            <a:lstStyle/>
            <a:p>
              <a:endParaRPr lang="en-US"/>
            </a:p>
          </p:txBody>
        </p:sp>
        <p:sp>
          <p:nvSpPr>
            <p:cNvPr id="163" name="Line 48"/>
            <p:cNvSpPr>
              <a:spLocks noChangeShapeType="1"/>
            </p:cNvSpPr>
            <p:nvPr/>
          </p:nvSpPr>
          <p:spPr bwMode="auto">
            <a:xfrm>
              <a:off x="3016226" y="4524358"/>
              <a:ext cx="3203575" cy="0"/>
            </a:xfrm>
            <a:prstGeom prst="line">
              <a:avLst/>
            </a:prstGeom>
            <a:noFill/>
            <a:ln w="29210">
              <a:solidFill>
                <a:srgbClr val="000000"/>
              </a:solidFill>
              <a:round/>
              <a:headEnd/>
              <a:tailEnd/>
            </a:ln>
            <a:effectLst/>
          </p:spPr>
          <p:txBody>
            <a:bodyPr/>
            <a:lstStyle/>
            <a:p>
              <a:endParaRPr lang="en-US"/>
            </a:p>
          </p:txBody>
        </p:sp>
        <p:sp>
          <p:nvSpPr>
            <p:cNvPr id="164" name="Rectangle 49"/>
            <p:cNvSpPr>
              <a:spLocks noChangeArrowheads="1"/>
            </p:cNvSpPr>
            <p:nvPr/>
          </p:nvSpPr>
          <p:spPr bwMode="auto">
            <a:xfrm>
              <a:off x="3554389" y="3370245"/>
              <a:ext cx="360362" cy="288925"/>
            </a:xfrm>
            <a:prstGeom prst="rect">
              <a:avLst/>
            </a:prstGeom>
            <a:noFill/>
            <a:ln w="29210" algn="ctr">
              <a:solidFill>
                <a:srgbClr val="000000"/>
              </a:solidFill>
              <a:miter lim="800000"/>
              <a:headEnd/>
              <a:tailEnd/>
            </a:ln>
            <a:effectLst/>
          </p:spPr>
          <p:txBody>
            <a:bodyPr wrap="none" anchor="ctr"/>
            <a:lstStyle/>
            <a:p>
              <a:endParaRPr lang="en-US"/>
            </a:p>
          </p:txBody>
        </p:sp>
        <p:sp>
          <p:nvSpPr>
            <p:cNvPr id="165" name="Line 50"/>
            <p:cNvSpPr>
              <a:spLocks noChangeShapeType="1"/>
            </p:cNvSpPr>
            <p:nvPr/>
          </p:nvSpPr>
          <p:spPr bwMode="auto">
            <a:xfrm>
              <a:off x="3589314" y="3298808"/>
              <a:ext cx="287337" cy="0"/>
            </a:xfrm>
            <a:prstGeom prst="line">
              <a:avLst/>
            </a:prstGeom>
            <a:noFill/>
            <a:ln w="29210">
              <a:solidFill>
                <a:srgbClr val="000000"/>
              </a:solidFill>
              <a:round/>
              <a:headEnd/>
              <a:tailEnd/>
            </a:ln>
            <a:effectLst/>
          </p:spPr>
          <p:txBody>
            <a:bodyPr/>
            <a:lstStyle/>
            <a:p>
              <a:endParaRPr lang="en-US"/>
            </a:p>
          </p:txBody>
        </p:sp>
        <p:sp>
          <p:nvSpPr>
            <p:cNvPr id="166" name="Line 51"/>
            <p:cNvSpPr>
              <a:spLocks noChangeShapeType="1"/>
            </p:cNvSpPr>
            <p:nvPr/>
          </p:nvSpPr>
          <p:spPr bwMode="auto">
            <a:xfrm>
              <a:off x="3592489" y="3730608"/>
              <a:ext cx="287337" cy="0"/>
            </a:xfrm>
            <a:prstGeom prst="line">
              <a:avLst/>
            </a:prstGeom>
            <a:noFill/>
            <a:ln w="29210">
              <a:solidFill>
                <a:srgbClr val="000000"/>
              </a:solidFill>
              <a:round/>
              <a:headEnd/>
              <a:tailEnd/>
            </a:ln>
            <a:effectLst/>
          </p:spPr>
          <p:txBody>
            <a:bodyPr/>
            <a:lstStyle/>
            <a:p>
              <a:endParaRPr lang="en-US"/>
            </a:p>
          </p:txBody>
        </p:sp>
        <p:sp>
          <p:nvSpPr>
            <p:cNvPr id="167" name="Line 52"/>
            <p:cNvSpPr>
              <a:spLocks noChangeShapeType="1"/>
            </p:cNvSpPr>
            <p:nvPr/>
          </p:nvSpPr>
          <p:spPr bwMode="auto">
            <a:xfrm>
              <a:off x="3716314" y="2938445"/>
              <a:ext cx="0" cy="323850"/>
            </a:xfrm>
            <a:prstGeom prst="line">
              <a:avLst/>
            </a:prstGeom>
            <a:noFill/>
            <a:ln w="29210">
              <a:solidFill>
                <a:srgbClr val="000000"/>
              </a:solidFill>
              <a:round/>
              <a:headEnd/>
              <a:tailEnd/>
            </a:ln>
            <a:effectLst/>
          </p:spPr>
          <p:txBody>
            <a:bodyPr/>
            <a:lstStyle/>
            <a:p>
              <a:endParaRPr lang="en-US"/>
            </a:p>
          </p:txBody>
        </p:sp>
        <p:sp>
          <p:nvSpPr>
            <p:cNvPr id="168" name="Line 53"/>
            <p:cNvSpPr>
              <a:spLocks noChangeShapeType="1"/>
            </p:cNvSpPr>
            <p:nvPr/>
          </p:nvSpPr>
          <p:spPr bwMode="auto">
            <a:xfrm>
              <a:off x="3716314" y="3730608"/>
              <a:ext cx="0" cy="252412"/>
            </a:xfrm>
            <a:prstGeom prst="line">
              <a:avLst/>
            </a:prstGeom>
            <a:noFill/>
            <a:ln w="29210">
              <a:solidFill>
                <a:srgbClr val="000000"/>
              </a:solidFill>
              <a:round/>
              <a:headEnd/>
              <a:tailEnd/>
            </a:ln>
            <a:effectLst/>
          </p:spPr>
          <p:txBody>
            <a:bodyPr/>
            <a:lstStyle/>
            <a:p>
              <a:endParaRPr lang="en-US"/>
            </a:p>
          </p:txBody>
        </p:sp>
        <p:sp>
          <p:nvSpPr>
            <p:cNvPr id="169" name="Text Box 54"/>
            <p:cNvSpPr txBox="1">
              <a:spLocks noChangeArrowheads="1"/>
            </p:cNvSpPr>
            <p:nvPr/>
          </p:nvSpPr>
          <p:spPr bwMode="auto">
            <a:xfrm>
              <a:off x="2500298" y="3143248"/>
              <a:ext cx="917575" cy="396875"/>
            </a:xfrm>
            <a:prstGeom prst="rect">
              <a:avLst/>
            </a:prstGeom>
            <a:noFill/>
            <a:ln w="9525" algn="ctr">
              <a:noFill/>
              <a:miter lim="800000"/>
              <a:headEnd/>
              <a:tailEnd/>
            </a:ln>
            <a:effectLst/>
          </p:spPr>
          <p:txBody>
            <a:bodyPr>
              <a:spAutoFit/>
            </a:bodyPr>
            <a:lstStyle/>
            <a:p>
              <a:pPr algn="ctr">
                <a:spcBef>
                  <a:spcPct val="50000"/>
                </a:spcBef>
              </a:pPr>
              <a:r>
                <a:rPr kumimoji="1" lang="en-US" altLang="zh-TW" sz="2000" dirty="0">
                  <a:latin typeface="Times New Roman" pitchFamily="18" charset="0"/>
                  <a:ea typeface="PMingLiU" pitchFamily="18" charset="-120"/>
                  <a:cs typeface="Times New Roman" pitchFamily="18" charset="0"/>
                </a:rPr>
                <a:t>30 pF</a:t>
              </a:r>
            </a:p>
          </p:txBody>
        </p:sp>
        <p:sp>
          <p:nvSpPr>
            <p:cNvPr id="170" name="Text Box 55"/>
            <p:cNvSpPr txBox="1">
              <a:spLocks noChangeArrowheads="1"/>
            </p:cNvSpPr>
            <p:nvPr/>
          </p:nvSpPr>
          <p:spPr bwMode="auto">
            <a:xfrm>
              <a:off x="2641576" y="4110020"/>
              <a:ext cx="898525" cy="396875"/>
            </a:xfrm>
            <a:prstGeom prst="rect">
              <a:avLst/>
            </a:prstGeom>
            <a:noFill/>
            <a:ln w="9525" algn="ctr">
              <a:noFill/>
              <a:miter lim="800000"/>
              <a:headEnd/>
              <a:tailEnd/>
            </a:ln>
            <a:effectLst/>
          </p:spPr>
          <p:txBody>
            <a:bodyPr>
              <a:spAutoFit/>
            </a:bodyPr>
            <a:lstStyle/>
            <a:p>
              <a:pPr algn="ctr">
                <a:spcBef>
                  <a:spcPct val="50000"/>
                </a:spcBef>
              </a:pPr>
              <a:r>
                <a:rPr kumimoji="1" lang="en-US" altLang="zh-TW" sz="2000">
                  <a:latin typeface="Times New Roman" pitchFamily="18" charset="0"/>
                  <a:ea typeface="PMingLiU" pitchFamily="18" charset="-120"/>
                  <a:cs typeface="Times New Roman" pitchFamily="18" charset="0"/>
                </a:rPr>
                <a:t>30</a:t>
              </a:r>
              <a:r>
                <a:rPr kumimoji="1" lang="en-US" altLang="zh-TW" sz="2000">
                  <a:solidFill>
                    <a:schemeClr val="tx1"/>
                  </a:solidFill>
                  <a:latin typeface="Times New Roman" pitchFamily="18" charset="0"/>
                  <a:ea typeface="PMingLiU" pitchFamily="18" charset="-120"/>
                  <a:cs typeface="Times New Roman" pitchFamily="18" charset="0"/>
                </a:rPr>
                <a:t> </a:t>
              </a:r>
              <a:r>
                <a:rPr kumimoji="1" lang="en-US" altLang="zh-TW" sz="2000">
                  <a:latin typeface="Times New Roman" pitchFamily="18" charset="0"/>
                  <a:ea typeface="PMingLiU" pitchFamily="18" charset="-120"/>
                  <a:cs typeface="Times New Roman" pitchFamily="18" charset="0"/>
                </a:rPr>
                <a:t>pF</a:t>
              </a:r>
            </a:p>
          </p:txBody>
        </p:sp>
        <p:sp>
          <p:nvSpPr>
            <p:cNvPr id="171" name="Text Box 56"/>
            <p:cNvSpPr txBox="1">
              <a:spLocks noChangeArrowheads="1"/>
            </p:cNvSpPr>
            <p:nvPr/>
          </p:nvSpPr>
          <p:spPr bwMode="auto">
            <a:xfrm>
              <a:off x="1752576" y="3549633"/>
              <a:ext cx="793750" cy="396875"/>
            </a:xfrm>
            <a:prstGeom prst="rect">
              <a:avLst/>
            </a:prstGeom>
            <a:noFill/>
            <a:ln w="9525" algn="ctr">
              <a:noFill/>
              <a:miter lim="800000"/>
              <a:headEnd/>
              <a:tailEnd/>
            </a:ln>
            <a:effectLst/>
          </p:spPr>
          <p:txBody>
            <a:bodyPr>
              <a:spAutoFit/>
            </a:bodyPr>
            <a:lstStyle/>
            <a:p>
              <a:pPr algn="ctr">
                <a:spcBef>
                  <a:spcPct val="50000"/>
                </a:spcBef>
              </a:pPr>
              <a:r>
                <a:rPr kumimoji="1" lang="en-US" altLang="zh-TW" sz="2000">
                  <a:latin typeface="Times New Roman" pitchFamily="18" charset="0"/>
                  <a:ea typeface="PMingLiU" pitchFamily="18" charset="-120"/>
                  <a:cs typeface="Times New Roman" pitchFamily="18" charset="0"/>
                </a:rPr>
                <a:t>8.2 K</a:t>
              </a:r>
            </a:p>
          </p:txBody>
        </p:sp>
        <p:sp>
          <p:nvSpPr>
            <p:cNvPr id="172" name="Text Box 57"/>
            <p:cNvSpPr txBox="1">
              <a:spLocks noChangeArrowheads="1"/>
            </p:cNvSpPr>
            <p:nvPr/>
          </p:nvSpPr>
          <p:spPr bwMode="auto">
            <a:xfrm>
              <a:off x="1927201" y="2233595"/>
              <a:ext cx="917575" cy="396875"/>
            </a:xfrm>
            <a:prstGeom prst="rect">
              <a:avLst/>
            </a:prstGeom>
            <a:noFill/>
            <a:ln w="9525" algn="ctr">
              <a:noFill/>
              <a:miter lim="800000"/>
              <a:headEnd/>
              <a:tailEnd/>
            </a:ln>
            <a:effectLst/>
          </p:spPr>
          <p:txBody>
            <a:bodyPr>
              <a:spAutoFit/>
            </a:bodyPr>
            <a:lstStyle/>
            <a:p>
              <a:pPr algn="ctr">
                <a:spcBef>
                  <a:spcPct val="50000"/>
                </a:spcBef>
              </a:pPr>
              <a:r>
                <a:rPr kumimoji="1" lang="en-US" altLang="zh-TW" sz="2000">
                  <a:latin typeface="Times New Roman" pitchFamily="18" charset="0"/>
                  <a:ea typeface="PMingLiU" pitchFamily="18" charset="-120"/>
                  <a:cs typeface="Times New Roman" pitchFamily="18" charset="0"/>
                </a:rPr>
                <a:t>10 uF</a:t>
              </a:r>
            </a:p>
          </p:txBody>
        </p:sp>
        <p:sp>
          <p:nvSpPr>
            <p:cNvPr id="173" name="Text Box 58"/>
            <p:cNvSpPr txBox="1">
              <a:spLocks noChangeArrowheads="1"/>
            </p:cNvSpPr>
            <p:nvPr/>
          </p:nvSpPr>
          <p:spPr bwMode="auto">
            <a:xfrm>
              <a:off x="1142976" y="1930383"/>
              <a:ext cx="793750" cy="396875"/>
            </a:xfrm>
            <a:prstGeom prst="rect">
              <a:avLst/>
            </a:prstGeom>
            <a:noFill/>
            <a:ln w="9525" algn="ctr">
              <a:noFill/>
              <a:miter lim="800000"/>
              <a:headEnd/>
              <a:tailEnd/>
            </a:ln>
            <a:effectLst/>
          </p:spPr>
          <p:txBody>
            <a:bodyPr>
              <a:spAutoFit/>
            </a:bodyPr>
            <a:lstStyle/>
            <a:p>
              <a:pPr algn="ctr">
                <a:spcBef>
                  <a:spcPct val="50000"/>
                </a:spcBef>
              </a:pPr>
              <a:r>
                <a:rPr kumimoji="1" lang="en-US" altLang="zh-TW" sz="2000">
                  <a:latin typeface="Times New Roman" pitchFamily="18" charset="0"/>
                  <a:ea typeface="PMingLiU" pitchFamily="18" charset="-120"/>
                  <a:cs typeface="Times New Roman" pitchFamily="18" charset="0"/>
                </a:rPr>
                <a:t>+</a:t>
              </a:r>
            </a:p>
          </p:txBody>
        </p:sp>
        <p:sp>
          <p:nvSpPr>
            <p:cNvPr id="174" name="Text Box 60"/>
            <p:cNvSpPr txBox="1">
              <a:spLocks noChangeArrowheads="1"/>
            </p:cNvSpPr>
            <p:nvPr/>
          </p:nvSpPr>
          <p:spPr bwMode="auto">
            <a:xfrm>
              <a:off x="3879826" y="3317858"/>
              <a:ext cx="1801813" cy="396875"/>
            </a:xfrm>
            <a:prstGeom prst="rect">
              <a:avLst/>
            </a:prstGeom>
            <a:noFill/>
            <a:ln w="9525" algn="ctr">
              <a:noFill/>
              <a:miter lim="800000"/>
              <a:headEnd/>
              <a:tailEnd/>
            </a:ln>
            <a:effectLst/>
          </p:spPr>
          <p:txBody>
            <a:bodyPr>
              <a:spAutoFit/>
            </a:bodyPr>
            <a:lstStyle/>
            <a:p>
              <a:pPr>
                <a:spcBef>
                  <a:spcPct val="50000"/>
                </a:spcBef>
              </a:pPr>
              <a:r>
                <a:rPr kumimoji="1" lang="en-US" altLang="zh-TW" sz="2000" dirty="0">
                  <a:latin typeface="Times New Roman" pitchFamily="18" charset="0"/>
                  <a:ea typeface="PMingLiU" pitchFamily="18" charset="-120"/>
                  <a:cs typeface="Times New Roman" pitchFamily="18" charset="0"/>
                </a:rPr>
                <a:t>11.0592 MHz</a:t>
              </a:r>
            </a:p>
          </p:txBody>
        </p:sp>
        <p:sp>
          <p:nvSpPr>
            <p:cNvPr id="175" name="Text Box 61"/>
            <p:cNvSpPr txBox="1">
              <a:spLocks noChangeArrowheads="1"/>
            </p:cNvSpPr>
            <p:nvPr/>
          </p:nvSpPr>
          <p:spPr bwMode="auto">
            <a:xfrm>
              <a:off x="6254726" y="2724133"/>
              <a:ext cx="1154113" cy="396875"/>
            </a:xfrm>
            <a:prstGeom prst="rect">
              <a:avLst/>
            </a:prstGeom>
            <a:noFill/>
            <a:ln w="9525" algn="ctr">
              <a:noFill/>
              <a:miter lim="800000"/>
              <a:headEnd/>
              <a:tailEnd/>
            </a:ln>
            <a:effectLst/>
          </p:spPr>
          <p:txBody>
            <a:bodyPr>
              <a:spAutoFit/>
            </a:bodyPr>
            <a:lstStyle/>
            <a:p>
              <a:pPr>
                <a:spcBef>
                  <a:spcPct val="50000"/>
                </a:spcBef>
              </a:pPr>
              <a:r>
                <a:rPr kumimoji="1" lang="en-US" altLang="zh-TW" sz="2000">
                  <a:latin typeface="Times New Roman" pitchFamily="18" charset="0"/>
                  <a:ea typeface="PMingLiU" pitchFamily="18" charset="-120"/>
                  <a:cs typeface="Times New Roman" pitchFamily="18" charset="0"/>
                </a:rPr>
                <a:t>EA/VPP</a:t>
              </a:r>
            </a:p>
          </p:txBody>
        </p:sp>
        <p:sp>
          <p:nvSpPr>
            <p:cNvPr id="176" name="Text Box 62"/>
            <p:cNvSpPr txBox="1">
              <a:spLocks noChangeArrowheads="1"/>
            </p:cNvSpPr>
            <p:nvPr/>
          </p:nvSpPr>
          <p:spPr bwMode="auto">
            <a:xfrm>
              <a:off x="6256314" y="2992420"/>
              <a:ext cx="1154112" cy="396875"/>
            </a:xfrm>
            <a:prstGeom prst="rect">
              <a:avLst/>
            </a:prstGeom>
            <a:noFill/>
            <a:ln w="9525" algn="ctr">
              <a:noFill/>
              <a:miter lim="800000"/>
              <a:headEnd/>
              <a:tailEnd/>
            </a:ln>
            <a:effectLst/>
          </p:spPr>
          <p:txBody>
            <a:bodyPr>
              <a:spAutoFit/>
            </a:bodyPr>
            <a:lstStyle/>
            <a:p>
              <a:pPr>
                <a:spcBef>
                  <a:spcPct val="50000"/>
                </a:spcBef>
              </a:pPr>
              <a:r>
                <a:rPr kumimoji="1" lang="en-US" altLang="zh-TW" sz="2000">
                  <a:latin typeface="Times New Roman" pitchFamily="18" charset="0"/>
                  <a:ea typeface="PMingLiU" pitchFamily="18" charset="-120"/>
                  <a:cs typeface="Times New Roman" pitchFamily="18" charset="0"/>
                </a:rPr>
                <a:t>X1</a:t>
              </a:r>
            </a:p>
          </p:txBody>
        </p:sp>
        <p:sp>
          <p:nvSpPr>
            <p:cNvPr id="177" name="Text Box 63"/>
            <p:cNvSpPr txBox="1">
              <a:spLocks noChangeArrowheads="1"/>
            </p:cNvSpPr>
            <p:nvPr/>
          </p:nvSpPr>
          <p:spPr bwMode="auto">
            <a:xfrm>
              <a:off x="6256314" y="3784583"/>
              <a:ext cx="1154112" cy="396875"/>
            </a:xfrm>
            <a:prstGeom prst="rect">
              <a:avLst/>
            </a:prstGeom>
            <a:noFill/>
            <a:ln w="9525" algn="ctr">
              <a:noFill/>
              <a:miter lim="800000"/>
              <a:headEnd/>
              <a:tailEnd/>
            </a:ln>
            <a:effectLst/>
          </p:spPr>
          <p:txBody>
            <a:bodyPr>
              <a:spAutoFit/>
            </a:bodyPr>
            <a:lstStyle/>
            <a:p>
              <a:pPr>
                <a:spcBef>
                  <a:spcPct val="50000"/>
                </a:spcBef>
              </a:pPr>
              <a:r>
                <a:rPr kumimoji="1" lang="en-US" altLang="zh-TW" sz="2000">
                  <a:latin typeface="Times New Roman" pitchFamily="18" charset="0"/>
                  <a:ea typeface="PMingLiU" pitchFamily="18" charset="-120"/>
                  <a:cs typeface="Times New Roman" pitchFamily="18" charset="0"/>
                </a:rPr>
                <a:t>X2</a:t>
              </a:r>
            </a:p>
          </p:txBody>
        </p:sp>
        <p:sp>
          <p:nvSpPr>
            <p:cNvPr id="178" name="Text Box 64"/>
            <p:cNvSpPr txBox="1">
              <a:spLocks noChangeArrowheads="1"/>
            </p:cNvSpPr>
            <p:nvPr/>
          </p:nvSpPr>
          <p:spPr bwMode="auto">
            <a:xfrm>
              <a:off x="6256314" y="4413233"/>
              <a:ext cx="1154112" cy="396875"/>
            </a:xfrm>
            <a:prstGeom prst="rect">
              <a:avLst/>
            </a:prstGeom>
            <a:noFill/>
            <a:ln w="9525" algn="ctr">
              <a:noFill/>
              <a:miter lim="800000"/>
              <a:headEnd/>
              <a:tailEnd/>
            </a:ln>
            <a:effectLst/>
          </p:spPr>
          <p:txBody>
            <a:bodyPr>
              <a:spAutoFit/>
            </a:bodyPr>
            <a:lstStyle/>
            <a:p>
              <a:pPr>
                <a:spcBef>
                  <a:spcPct val="50000"/>
                </a:spcBef>
              </a:pPr>
              <a:r>
                <a:rPr kumimoji="1" lang="en-US" altLang="zh-TW" sz="2000">
                  <a:latin typeface="Times New Roman" pitchFamily="18" charset="0"/>
                  <a:ea typeface="PMingLiU" pitchFamily="18" charset="-120"/>
                  <a:cs typeface="Times New Roman" pitchFamily="18" charset="0"/>
                </a:rPr>
                <a:t>RST</a:t>
              </a:r>
            </a:p>
          </p:txBody>
        </p:sp>
        <p:sp>
          <p:nvSpPr>
            <p:cNvPr id="179" name="Text Box 65"/>
            <p:cNvSpPr txBox="1">
              <a:spLocks noChangeArrowheads="1"/>
            </p:cNvSpPr>
            <p:nvPr/>
          </p:nvSpPr>
          <p:spPr bwMode="auto">
            <a:xfrm>
              <a:off x="5462564" y="2541570"/>
              <a:ext cx="793750" cy="396875"/>
            </a:xfrm>
            <a:prstGeom prst="rect">
              <a:avLst/>
            </a:prstGeom>
            <a:noFill/>
            <a:ln w="9525" algn="ctr">
              <a:noFill/>
              <a:miter lim="800000"/>
              <a:headEnd/>
              <a:tailEnd/>
            </a:ln>
            <a:effectLst/>
          </p:spPr>
          <p:txBody>
            <a:bodyPr>
              <a:spAutoFit/>
            </a:bodyPr>
            <a:lstStyle/>
            <a:p>
              <a:pPr algn="r">
                <a:spcBef>
                  <a:spcPct val="50000"/>
                </a:spcBef>
              </a:pPr>
              <a:r>
                <a:rPr kumimoji="1" lang="en-US" altLang="zh-TW" sz="2000">
                  <a:latin typeface="Times New Roman" pitchFamily="18" charset="0"/>
                  <a:ea typeface="PMingLiU" pitchFamily="18" charset="-120"/>
                  <a:cs typeface="Times New Roman" pitchFamily="18" charset="0"/>
                </a:rPr>
                <a:t>31</a:t>
              </a:r>
            </a:p>
          </p:txBody>
        </p:sp>
        <p:sp>
          <p:nvSpPr>
            <p:cNvPr id="180" name="Text Box 66"/>
            <p:cNvSpPr txBox="1">
              <a:spLocks noChangeArrowheads="1"/>
            </p:cNvSpPr>
            <p:nvPr/>
          </p:nvSpPr>
          <p:spPr bwMode="auto">
            <a:xfrm>
              <a:off x="5462564" y="3154345"/>
              <a:ext cx="793750" cy="396875"/>
            </a:xfrm>
            <a:prstGeom prst="rect">
              <a:avLst/>
            </a:prstGeom>
            <a:noFill/>
            <a:ln w="9525" algn="ctr">
              <a:noFill/>
              <a:miter lim="800000"/>
              <a:headEnd/>
              <a:tailEnd/>
            </a:ln>
            <a:effectLst/>
          </p:spPr>
          <p:txBody>
            <a:bodyPr>
              <a:spAutoFit/>
            </a:bodyPr>
            <a:lstStyle/>
            <a:p>
              <a:pPr algn="r">
                <a:spcBef>
                  <a:spcPct val="50000"/>
                </a:spcBef>
              </a:pPr>
              <a:r>
                <a:rPr kumimoji="1" lang="en-US" altLang="zh-TW" sz="2000">
                  <a:latin typeface="Times New Roman" pitchFamily="18" charset="0"/>
                  <a:ea typeface="PMingLiU" pitchFamily="18" charset="-120"/>
                  <a:cs typeface="Times New Roman" pitchFamily="18" charset="0"/>
                </a:rPr>
                <a:t>19</a:t>
              </a:r>
            </a:p>
          </p:txBody>
        </p:sp>
        <p:sp>
          <p:nvSpPr>
            <p:cNvPr id="181" name="Text Box 67"/>
            <p:cNvSpPr txBox="1">
              <a:spLocks noChangeArrowheads="1"/>
            </p:cNvSpPr>
            <p:nvPr/>
          </p:nvSpPr>
          <p:spPr bwMode="auto">
            <a:xfrm>
              <a:off x="5464151" y="3981433"/>
              <a:ext cx="793750" cy="396875"/>
            </a:xfrm>
            <a:prstGeom prst="rect">
              <a:avLst/>
            </a:prstGeom>
            <a:noFill/>
            <a:ln w="9525" algn="ctr">
              <a:noFill/>
              <a:miter lim="800000"/>
              <a:headEnd/>
              <a:tailEnd/>
            </a:ln>
            <a:effectLst/>
          </p:spPr>
          <p:txBody>
            <a:bodyPr>
              <a:spAutoFit/>
            </a:bodyPr>
            <a:lstStyle/>
            <a:p>
              <a:pPr algn="r">
                <a:spcBef>
                  <a:spcPct val="50000"/>
                </a:spcBef>
              </a:pPr>
              <a:r>
                <a:rPr kumimoji="1" lang="en-US" altLang="zh-TW" sz="2000">
                  <a:latin typeface="Times New Roman" pitchFamily="18" charset="0"/>
                  <a:ea typeface="PMingLiU" pitchFamily="18" charset="-120"/>
                  <a:cs typeface="Times New Roman" pitchFamily="18" charset="0"/>
                </a:rPr>
                <a:t>18</a:t>
              </a:r>
            </a:p>
          </p:txBody>
        </p:sp>
        <p:sp>
          <p:nvSpPr>
            <p:cNvPr id="182" name="Text Box 68"/>
            <p:cNvSpPr txBox="1">
              <a:spLocks noChangeArrowheads="1"/>
            </p:cNvSpPr>
            <p:nvPr/>
          </p:nvSpPr>
          <p:spPr bwMode="auto">
            <a:xfrm>
              <a:off x="5464151" y="4521183"/>
              <a:ext cx="793750" cy="396875"/>
            </a:xfrm>
            <a:prstGeom prst="rect">
              <a:avLst/>
            </a:prstGeom>
            <a:noFill/>
            <a:ln w="9525" algn="ctr">
              <a:noFill/>
              <a:miter lim="800000"/>
              <a:headEnd/>
              <a:tailEnd/>
            </a:ln>
            <a:effectLst/>
          </p:spPr>
          <p:txBody>
            <a:bodyPr>
              <a:spAutoFit/>
            </a:bodyPr>
            <a:lstStyle/>
            <a:p>
              <a:pPr algn="r">
                <a:spcBef>
                  <a:spcPct val="50000"/>
                </a:spcBef>
              </a:pPr>
              <a:r>
                <a:rPr kumimoji="1" lang="en-US" altLang="zh-TW" sz="2000">
                  <a:latin typeface="Times New Roman" pitchFamily="18" charset="0"/>
                  <a:ea typeface="PMingLiU" pitchFamily="18" charset="-120"/>
                  <a:cs typeface="Times New Roman" pitchFamily="18" charset="0"/>
                </a:rPr>
                <a:t>9</a:t>
              </a:r>
            </a:p>
          </p:txBody>
        </p:sp>
        <p:sp>
          <p:nvSpPr>
            <p:cNvPr id="183" name="Oval 69"/>
            <p:cNvSpPr>
              <a:spLocks noChangeArrowheads="1"/>
            </p:cNvSpPr>
            <p:nvPr/>
          </p:nvSpPr>
          <p:spPr bwMode="auto">
            <a:xfrm>
              <a:off x="3700439" y="3981433"/>
              <a:ext cx="36512" cy="36512"/>
            </a:xfrm>
            <a:prstGeom prst="ellipse">
              <a:avLst/>
            </a:prstGeom>
            <a:solidFill>
              <a:schemeClr val="tx1"/>
            </a:solidFill>
            <a:ln w="29210" algn="ctr">
              <a:solidFill>
                <a:srgbClr val="000000"/>
              </a:solidFill>
              <a:round/>
              <a:headEnd/>
              <a:tailEnd/>
            </a:ln>
            <a:effectLst/>
          </p:spPr>
          <p:txBody>
            <a:bodyPr wrap="none" anchor="ctr"/>
            <a:lstStyle/>
            <a:p>
              <a:endParaRPr lang="en-US"/>
            </a:p>
          </p:txBody>
        </p:sp>
        <p:sp>
          <p:nvSpPr>
            <p:cNvPr id="184" name="Oval 70"/>
            <p:cNvSpPr>
              <a:spLocks noChangeArrowheads="1"/>
            </p:cNvSpPr>
            <p:nvPr/>
          </p:nvSpPr>
          <p:spPr bwMode="auto">
            <a:xfrm>
              <a:off x="3700439" y="2901933"/>
              <a:ext cx="36512" cy="36512"/>
            </a:xfrm>
            <a:prstGeom prst="ellipse">
              <a:avLst/>
            </a:prstGeom>
            <a:solidFill>
              <a:schemeClr val="tx1"/>
            </a:solidFill>
            <a:ln w="29210" algn="ctr">
              <a:solidFill>
                <a:srgbClr val="000000"/>
              </a:solidFill>
              <a:round/>
              <a:headEnd/>
              <a:tailEnd/>
            </a:ln>
            <a:effectLst/>
          </p:spPr>
          <p:txBody>
            <a:bodyPr wrap="none" anchor="ctr"/>
            <a:lstStyle/>
            <a:p>
              <a:endParaRPr lang="en-US"/>
            </a:p>
          </p:txBody>
        </p:sp>
        <p:sp>
          <p:nvSpPr>
            <p:cNvPr id="185" name="Line 71"/>
            <p:cNvSpPr>
              <a:spLocks noChangeShapeType="1"/>
            </p:cNvSpPr>
            <p:nvPr/>
          </p:nvSpPr>
          <p:spPr bwMode="auto">
            <a:xfrm>
              <a:off x="6367439" y="2760645"/>
              <a:ext cx="288925" cy="0"/>
            </a:xfrm>
            <a:prstGeom prst="line">
              <a:avLst/>
            </a:prstGeom>
            <a:noFill/>
            <a:ln w="9525">
              <a:solidFill>
                <a:srgbClr val="000000"/>
              </a:solidFill>
              <a:round/>
              <a:headEnd/>
              <a:tailEnd/>
            </a:ln>
            <a:effectLst/>
          </p:spPr>
          <p:txBody>
            <a:bodyPr/>
            <a:lstStyle/>
            <a:p>
              <a:endParaRPr lang="en-US"/>
            </a:p>
          </p:txBody>
        </p:sp>
        <p:graphicFrame>
          <p:nvGraphicFramePr>
            <p:cNvPr id="186" name="Object 77"/>
            <p:cNvGraphicFramePr>
              <a:graphicFrameLocks noChangeAspect="1"/>
            </p:cNvGraphicFramePr>
            <p:nvPr/>
          </p:nvGraphicFramePr>
          <p:xfrm>
            <a:off x="2863826" y="3817920"/>
            <a:ext cx="304800" cy="390525"/>
          </p:xfrm>
          <a:graphic>
            <a:graphicData uri="http://schemas.openxmlformats.org/presentationml/2006/ole">
              <mc:AlternateContent xmlns:mc="http://schemas.openxmlformats.org/markup-compatibility/2006">
                <mc:Choice xmlns:v="urn:schemas-microsoft-com:vml" Requires="v">
                  <p:oleObj spid="_x0000_s15370" name="Bitmap Image" r:id="rId8" imgW="304923" imgH="390580" progId="PBrush">
                    <p:embed/>
                  </p:oleObj>
                </mc:Choice>
                <mc:Fallback>
                  <p:oleObj name="Bitmap Image" r:id="rId8" imgW="304923" imgH="390580" progId="PBrush">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3826" y="3817920"/>
                          <a:ext cx="304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0" y="152400"/>
            <a:ext cx="9144000" cy="430213"/>
          </a:xfrm>
          <a:prstGeom prst="rect">
            <a:avLst/>
          </a:prstGeom>
          <a:noFill/>
          <a:ln w="9525">
            <a:noFill/>
            <a:miter lim="800000"/>
            <a:headEnd/>
            <a:tailEnd/>
          </a:ln>
        </p:spPr>
        <p:txBody>
          <a:bodyPr>
            <a:spAutoFit/>
          </a:bodyPr>
          <a:lstStyle/>
          <a:p>
            <a:pPr algn="ctr"/>
            <a:r>
              <a:rPr lang="en-US" sz="2200" b="1" u="sng">
                <a:solidFill>
                  <a:srgbClr val="FF0000"/>
                </a:solidFill>
                <a:latin typeface="Times New Roman" pitchFamily="18" charset="0"/>
                <a:cs typeface="Times New Roman" pitchFamily="18" charset="0"/>
              </a:rPr>
              <a:t>ULTRASONIC TRANSMITTER AND RECIVER</a:t>
            </a:r>
          </a:p>
        </p:txBody>
      </p:sp>
      <p:pic>
        <p:nvPicPr>
          <p:cNvPr id="11267" name="Picture 3" descr="Ultrasonic Transducer Pair 40KHz"/>
          <p:cNvPicPr>
            <a:picLocks noChangeAspect="1" noChangeArrowheads="1"/>
          </p:cNvPicPr>
          <p:nvPr/>
        </p:nvPicPr>
        <p:blipFill>
          <a:blip r:embed="rId2" cstate="print"/>
          <a:srcRect/>
          <a:stretch>
            <a:fillRect/>
          </a:stretch>
        </p:blipFill>
        <p:spPr bwMode="auto">
          <a:xfrm>
            <a:off x="5791200" y="990600"/>
            <a:ext cx="3352800" cy="2590800"/>
          </a:xfrm>
          <a:prstGeom prst="rect">
            <a:avLst/>
          </a:prstGeom>
          <a:noFill/>
          <a:ln w="9525">
            <a:noFill/>
            <a:miter lim="800000"/>
            <a:headEnd/>
            <a:tailEnd/>
          </a:ln>
        </p:spPr>
      </p:pic>
      <p:sp>
        <p:nvSpPr>
          <p:cNvPr id="11268" name="Rectangle 4"/>
          <p:cNvSpPr>
            <a:spLocks noChangeArrowheads="1"/>
          </p:cNvSpPr>
          <p:nvPr/>
        </p:nvSpPr>
        <p:spPr bwMode="auto">
          <a:xfrm>
            <a:off x="0" y="914400"/>
            <a:ext cx="5410200" cy="4154488"/>
          </a:xfrm>
          <a:prstGeom prst="rect">
            <a:avLst/>
          </a:prstGeom>
          <a:noFill/>
          <a:ln w="9525">
            <a:noFill/>
            <a:miter lim="800000"/>
            <a:headEnd/>
            <a:tailEnd/>
          </a:ln>
        </p:spPr>
        <p:txBody>
          <a:bodyPr>
            <a:spAutoFit/>
          </a:bodyPr>
          <a:lstStyle/>
          <a:p>
            <a:pPr algn="just">
              <a:lnSpc>
                <a:spcPct val="150000"/>
              </a:lnSpc>
              <a:buFont typeface="Wingdings" pitchFamily="2" charset="2"/>
              <a:buChar char="Ø"/>
            </a:pPr>
            <a:r>
              <a:rPr lang="en-IN" sz="2200" b="1">
                <a:latin typeface="Times New Roman" pitchFamily="18" charset="0"/>
                <a:cs typeface="Times New Roman" pitchFamily="18" charset="0"/>
              </a:rPr>
              <a:t>Ultrasonic sensors (also known as transceivers) work on a principle similar to radar or sonar which evaluate attributes of a target by interpreting the echoes from radio or sound waves respectively. </a:t>
            </a:r>
          </a:p>
          <a:p>
            <a:pPr algn="just">
              <a:lnSpc>
                <a:spcPct val="150000"/>
              </a:lnSpc>
              <a:buFont typeface="Wingdings" pitchFamily="2" charset="2"/>
              <a:buChar char="Ø"/>
            </a:pPr>
            <a:r>
              <a:rPr lang="en-IN" sz="2200" b="1">
                <a:latin typeface="Times New Roman" pitchFamily="18" charset="0"/>
                <a:cs typeface="Times New Roman" pitchFamily="18" charset="0"/>
              </a:rPr>
              <a:t>Ultrasonic sensors generate high frequency sound waves and evaluate the echo which is received back by the sensor. </a:t>
            </a:r>
            <a:endParaRPr lang="en-US" sz="2200" b="1">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645</Words>
  <Application>Microsoft Office PowerPoint</Application>
  <PresentationFormat>On-screen Show (4:3)</PresentationFormat>
  <Paragraphs>88</Paragraphs>
  <Slides>15</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PMingLiU</vt:lpstr>
      <vt:lpstr>Times New Roman</vt:lpstr>
      <vt:lpstr>Wingdings</vt:lpstr>
      <vt:lpstr>Office Theme</vt:lpstr>
      <vt:lpstr>Bitmap Image</vt:lpstr>
      <vt:lpstr>PowerPoint Presentation</vt:lpstr>
      <vt:lpstr>PowerPoint Presentation</vt:lpstr>
      <vt:lpstr>contents</vt:lpstr>
      <vt:lpstr>Block diagram</vt:lpstr>
      <vt:lpstr>Features of MC 8052</vt:lpstr>
      <vt:lpstr>Block diagram of MC</vt:lpstr>
      <vt:lpstr>Pin out of 8052</vt:lpstr>
      <vt:lpstr>Power on Reset circuit</vt:lpstr>
      <vt:lpstr>PowerPoint Presentation</vt:lpstr>
      <vt:lpstr>PowerPoint Presentation</vt:lpstr>
      <vt:lpstr>MOTOR driver L293D</vt:lpstr>
      <vt:lpstr>Operation of motor driver</vt:lpstr>
      <vt:lpstr>Contd..</vt:lpstr>
      <vt:lpstr>Software requirements</vt:lpstr>
      <vt:lpstr>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Windows User</cp:lastModifiedBy>
  <cp:revision>13</cp:revision>
  <dcterms:created xsi:type="dcterms:W3CDTF">2011-12-21T05:46:53Z</dcterms:created>
  <dcterms:modified xsi:type="dcterms:W3CDTF">2018-10-01T07:42:29Z</dcterms:modified>
</cp:coreProperties>
</file>