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96" r:id="rId1"/>
  </p:sldMasterIdLst>
  <p:notesMasterIdLst>
    <p:notesMasterId r:id="rId9"/>
  </p:notesMasterIdLst>
  <p:sldIdLst>
    <p:sldId id="256" r:id="rId2"/>
    <p:sldId id="280" r:id="rId3"/>
    <p:sldId id="290" r:id="rId4"/>
    <p:sldId id="281" r:id="rId5"/>
    <p:sldId id="282" r:id="rId6"/>
    <p:sldId id="284" r:id="rId7"/>
    <p:sldId id="274" r:id="rId8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0" autoAdjust="0"/>
    <p:restoredTop sz="94660"/>
  </p:normalViewPr>
  <p:slideViewPr>
    <p:cSldViewPr snapToGrid="0">
      <p:cViewPr varScale="1">
        <p:scale>
          <a:sx n="65" d="100"/>
          <a:sy n="65" d="100"/>
        </p:scale>
        <p:origin x="1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F7B9B4BE-190F-4DFD-BD17-90CCF20F3D04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60566309-BE70-418A-8D34-84ED8E7FAD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24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6462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4622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3806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7752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22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646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7693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664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0702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4215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685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4043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336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911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397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5018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090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F13-3B47-4406-AFFD-7D98C1F8A1B5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013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3B24F13-3B47-4406-AFFD-7D98C1F8A1B5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1F828-A5F7-4162-B068-0076432B62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59682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97" r:id="rId1"/>
    <p:sldLayoutId id="2147484398" r:id="rId2"/>
    <p:sldLayoutId id="2147484399" r:id="rId3"/>
    <p:sldLayoutId id="2147484400" r:id="rId4"/>
    <p:sldLayoutId id="2147484401" r:id="rId5"/>
    <p:sldLayoutId id="2147484402" r:id="rId6"/>
    <p:sldLayoutId id="2147484403" r:id="rId7"/>
    <p:sldLayoutId id="2147484404" r:id="rId8"/>
    <p:sldLayoutId id="2147484405" r:id="rId9"/>
    <p:sldLayoutId id="2147484406" r:id="rId10"/>
    <p:sldLayoutId id="2147484407" r:id="rId11"/>
    <p:sldLayoutId id="2147484408" r:id="rId12"/>
    <p:sldLayoutId id="2147484409" r:id="rId13"/>
    <p:sldLayoutId id="2147484410" r:id="rId14"/>
    <p:sldLayoutId id="2147484411" r:id="rId15"/>
    <p:sldLayoutId id="2147484412" r:id="rId16"/>
    <p:sldLayoutId id="2147484413" r:id="rId17"/>
    <p:sldLayoutId id="2147484414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E8614A-DDB3-602E-AB0E-500793BB1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436561"/>
            <a:ext cx="8791575" cy="210026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400" dirty="0"/>
              <a:t>Министерство науки и высшего образования Российской Федерации</a:t>
            </a:r>
            <a:br>
              <a:rPr lang="ru-RU" sz="2400" dirty="0"/>
            </a:br>
            <a:r>
              <a:rPr lang="ru-RU" sz="2400" dirty="0"/>
              <a:t>Федеральное государственное бюджетное образовательное учреждение высшего образования «Рыбинский государственный авиационный технический университет имени П.А. Соловьева»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6298B83-FCAE-8B0A-949C-9BA258016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3329" y="4323806"/>
            <a:ext cx="9257067" cy="867626"/>
          </a:xfrm>
        </p:spPr>
        <p:txBody>
          <a:bodyPr>
            <a:noAutofit/>
          </a:bodyPr>
          <a:lstStyle/>
          <a:p>
            <a:pPr algn="ctr"/>
            <a:r>
              <a:rPr lang="ru-RU" sz="2200" dirty="0">
                <a:solidFill>
                  <a:schemeClr val="tx1"/>
                </a:solidFill>
              </a:rPr>
              <a:t>Исследование и Разработка АРМ для автоматизации поверки (калибровки) средств измерения на предприятии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012D59BC-E7E8-41B2-8CDD-71A71016C768}"/>
              </a:ext>
            </a:extLst>
          </p:cNvPr>
          <p:cNvSpPr txBox="1">
            <a:spLocks/>
          </p:cNvSpPr>
          <p:nvPr/>
        </p:nvSpPr>
        <p:spPr>
          <a:xfrm>
            <a:off x="3365500" y="5700712"/>
            <a:ext cx="8536448" cy="1159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</a:rPr>
              <a:t>Работу выполнил студент группы ИВМ-24              Морозов А. А.</a:t>
            </a:r>
          </a:p>
          <a:p>
            <a:r>
              <a:rPr lang="ru-RU" dirty="0">
                <a:solidFill>
                  <a:schemeClr val="tx1"/>
                </a:solidFill>
              </a:rPr>
              <a:t>Преподаватель к. т. н.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ru-RU" dirty="0">
                <a:solidFill>
                  <a:schemeClr val="tx1"/>
                </a:solidFill>
              </a:rPr>
              <a:t> доцент.		    		      	      </a:t>
            </a:r>
            <a:r>
              <a:rPr lang="ru-RU" dirty="0" err="1">
                <a:solidFill>
                  <a:schemeClr val="tx1"/>
                </a:solidFill>
              </a:rPr>
              <a:t>Ломанов</a:t>
            </a:r>
            <a:r>
              <a:rPr lang="ru-RU" dirty="0">
                <a:solidFill>
                  <a:schemeClr val="tx1"/>
                </a:solidFill>
              </a:rPr>
              <a:t> А. Н.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C172D9F7-2BDD-5DA7-6403-6994B6A7DBEA}"/>
              </a:ext>
            </a:extLst>
          </p:cNvPr>
          <p:cNvSpPr txBox="1">
            <a:spLocks/>
          </p:cNvSpPr>
          <p:nvPr/>
        </p:nvSpPr>
        <p:spPr>
          <a:xfrm>
            <a:off x="2028824" y="3754438"/>
            <a:ext cx="879157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09C4D43-94F5-B00E-89DF-6315A335A88A}"/>
              </a:ext>
            </a:extLst>
          </p:cNvPr>
          <p:cNvSpPr txBox="1">
            <a:spLocks/>
          </p:cNvSpPr>
          <p:nvPr/>
        </p:nvSpPr>
        <p:spPr>
          <a:xfrm>
            <a:off x="2028824" y="3754438"/>
            <a:ext cx="879157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1B18CDFA-B209-A801-C97E-DE45ABD5675E}"/>
              </a:ext>
            </a:extLst>
          </p:cNvPr>
          <p:cNvSpPr txBox="1">
            <a:spLocks/>
          </p:cNvSpPr>
          <p:nvPr/>
        </p:nvSpPr>
        <p:spPr>
          <a:xfrm>
            <a:off x="2028824" y="3754438"/>
            <a:ext cx="879157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1DE37B82-7F36-FD68-92F4-5E92FC309936}"/>
              </a:ext>
            </a:extLst>
          </p:cNvPr>
          <p:cNvSpPr txBox="1">
            <a:spLocks/>
          </p:cNvSpPr>
          <p:nvPr/>
        </p:nvSpPr>
        <p:spPr>
          <a:xfrm>
            <a:off x="1876424" y="2669380"/>
            <a:ext cx="8791575" cy="4143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dirty="0"/>
              <a:t>Институт «Информационные технологии и системы управления»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29C871AB-999C-5B29-491A-DD770B41F46E}"/>
              </a:ext>
            </a:extLst>
          </p:cNvPr>
          <p:cNvSpPr txBox="1">
            <a:spLocks/>
          </p:cNvSpPr>
          <p:nvPr/>
        </p:nvSpPr>
        <p:spPr>
          <a:xfrm>
            <a:off x="2028821" y="3442011"/>
            <a:ext cx="8791575" cy="4717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dirty="0"/>
              <a:t>Кафедра вычислительных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76927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31837C-377F-5109-073A-7D3DAC25C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темы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D0A394-D42B-8BCF-5B31-0F25FDBC4283}"/>
              </a:ext>
            </a:extLst>
          </p:cNvPr>
          <p:cNvSpPr txBox="1"/>
          <p:nvPr/>
        </p:nvSpPr>
        <p:spPr>
          <a:xfrm>
            <a:off x="1103684" y="4358149"/>
            <a:ext cx="9404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Низкая безработица ведёт к нехватке рабочих для поверки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83B76DC9-8AE8-1678-585E-BC80772ECA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684" y="2162480"/>
            <a:ext cx="8179146" cy="1886436"/>
          </a:xfrm>
        </p:spPr>
      </p:pic>
    </p:spTree>
    <p:extLst>
      <p:ext uri="{BB962C8B-B14F-4D97-AF65-F5344CB8AC3E}">
        <p14:creationId xmlns:p14="http://schemas.microsoft.com/office/powerpoint/2010/main" val="1505036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109413-81FA-A365-36EF-C7E4A2474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5E8729-10C1-1F31-A620-C174E4AE0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темы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86DA37-F3D3-EC94-D9F2-04A0907AC7F6}"/>
              </a:ext>
            </a:extLst>
          </p:cNvPr>
          <p:cNvSpPr txBox="1"/>
          <p:nvPr/>
        </p:nvSpPr>
        <p:spPr>
          <a:xfrm>
            <a:off x="1102703" y="5543235"/>
            <a:ext cx="8947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Неудовлетворительный уровень аналогов</a:t>
            </a:r>
          </a:p>
        </p:txBody>
      </p:sp>
      <p:pic>
        <p:nvPicPr>
          <p:cNvPr id="10" name="Объект 9" descr="Изображение выглядит как текст, программное обеспечение, число, Значок на компьютере&#10;&#10;Автоматически созданное описание">
            <a:extLst>
              <a:ext uri="{FF2B5EF4-FFF2-40B4-BE49-F238E27FC236}">
                <a16:creationId xmlns:a16="http://schemas.microsoft.com/office/drawing/2014/main" id="{8DF8E1FE-43A7-4310-B898-0CA23D7AF3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300470"/>
            <a:ext cx="9983965" cy="4126936"/>
          </a:xfrm>
        </p:spPr>
      </p:pic>
    </p:spTree>
    <p:extLst>
      <p:ext uri="{BB962C8B-B14F-4D97-AF65-F5344CB8AC3E}">
        <p14:creationId xmlns:p14="http://schemas.microsoft.com/office/powerpoint/2010/main" val="109632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D9AA82-17CC-33B3-91A1-4522DAE3C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EF18E5-51F5-967C-7473-915BA7FA5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Роли и функции пользователей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98FD0C-BB27-A186-2616-9BA56E781440}"/>
              </a:ext>
            </a:extLst>
          </p:cNvPr>
          <p:cNvSpPr txBox="1"/>
          <p:nvPr/>
        </p:nvSpPr>
        <p:spPr>
          <a:xfrm>
            <a:off x="825418" y="4024926"/>
            <a:ext cx="45563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	</a:t>
            </a:r>
            <a:r>
              <a:rPr lang="ru-RU" sz="2400" dirty="0"/>
              <a:t>Выбрать поверяемое устройство</a:t>
            </a:r>
            <a:r>
              <a:rPr lang="en-US" sz="2400" dirty="0"/>
              <a:t>;</a:t>
            </a:r>
          </a:p>
          <a:p>
            <a:r>
              <a:rPr lang="en-US" sz="2400" dirty="0"/>
              <a:t>	</a:t>
            </a:r>
            <a:r>
              <a:rPr lang="ru-RU" sz="2400" dirty="0"/>
              <a:t>Провести поверку в соответствии со скриптом.</a:t>
            </a:r>
            <a:endParaRPr lang="en-US" sz="2400" dirty="0"/>
          </a:p>
          <a:p>
            <a:r>
              <a:rPr lang="en-US" sz="2400" dirty="0"/>
              <a:t>	</a:t>
            </a:r>
            <a:endParaRPr lang="ru-RU" sz="2400" dirty="0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98378A64-2937-332B-103F-793FB785B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783" y="2007855"/>
            <a:ext cx="2133600" cy="2133600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6A5091CE-5562-52F6-5BB6-E46C30AE5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364" y="1993452"/>
            <a:ext cx="2371725" cy="21336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E1CC17D-C47B-C9EE-88F5-F5DF9FD756AA}"/>
              </a:ext>
            </a:extLst>
          </p:cNvPr>
          <p:cNvSpPr txBox="1"/>
          <p:nvPr/>
        </p:nvSpPr>
        <p:spPr>
          <a:xfrm>
            <a:off x="6261219" y="4024926"/>
            <a:ext cx="45563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	</a:t>
            </a:r>
            <a:r>
              <a:rPr lang="ru-RU" sz="2400" dirty="0"/>
              <a:t>Функции пользователя</a:t>
            </a:r>
            <a:r>
              <a:rPr lang="en-US" sz="2400" dirty="0"/>
              <a:t>;</a:t>
            </a:r>
          </a:p>
          <a:p>
            <a:r>
              <a:rPr lang="en-US" sz="2400" dirty="0"/>
              <a:t>	</a:t>
            </a:r>
            <a:r>
              <a:rPr lang="ru-RU" sz="2400" dirty="0"/>
              <a:t>Изменение скриптов</a:t>
            </a:r>
            <a:r>
              <a:rPr lang="en-US" sz="2400" dirty="0"/>
              <a:t>;</a:t>
            </a:r>
          </a:p>
          <a:p>
            <a:r>
              <a:rPr lang="ru-RU" sz="2400" dirty="0"/>
              <a:t>	Управление учётными данными пользователя</a:t>
            </a:r>
            <a:r>
              <a:rPr lang="en-US" sz="2400" dirty="0"/>
              <a:t>;</a:t>
            </a:r>
          </a:p>
          <a:p>
            <a:r>
              <a:rPr lang="en-US" sz="2400" dirty="0"/>
              <a:t>	</a:t>
            </a:r>
            <a:r>
              <a:rPr lang="ru-RU" sz="2400" dirty="0"/>
              <a:t>Просмотр системного журнала.</a:t>
            </a:r>
            <a:endParaRPr lang="en-US" sz="2400" dirty="0"/>
          </a:p>
          <a:p>
            <a:r>
              <a:rPr lang="en-US" sz="2400" dirty="0"/>
              <a:t>	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01891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1EABCE-E0B3-A490-6916-E64A37C9B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C3A3EF-219B-2838-0B06-AAEF5B884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108" y="629266"/>
            <a:ext cx="3307744" cy="16419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Работа</a:t>
            </a:r>
            <a:r>
              <a:rPr lang="en-US" dirty="0"/>
              <a:t> </a:t>
            </a:r>
            <a:r>
              <a:rPr lang="en-US" dirty="0" err="1"/>
              <a:t>скрипта</a:t>
            </a:r>
            <a:endParaRPr lang="en-US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EB8CE782-F916-C791-C2AE-B98E6F57041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7"/>
          <a:srcRect l="278" r="2601"/>
          <a:stretch/>
        </p:blipFill>
        <p:spPr>
          <a:xfrm>
            <a:off x="-2" y="10"/>
            <a:ext cx="6094407" cy="6857990"/>
          </a:xfrm>
          <a:prstGeom prst="rect">
            <a:avLst/>
          </a:prstGeom>
        </p:spPr>
      </p:pic>
      <p:sp>
        <p:nvSpPr>
          <p:cNvPr id="7" name="Объект 6">
            <a:extLst>
              <a:ext uri="{FF2B5EF4-FFF2-40B4-BE49-F238E27FC236}">
                <a16:creationId xmlns:a16="http://schemas.microsoft.com/office/drawing/2014/main" id="{C9C64758-0B1E-AE34-BC87-838FD9462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42108" y="2438400"/>
            <a:ext cx="3307744" cy="380999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 err="1"/>
              <a:t>Работнику</a:t>
            </a:r>
            <a:r>
              <a:rPr lang="en-US" sz="2400" dirty="0"/>
              <a:t> </a:t>
            </a:r>
            <a:r>
              <a:rPr lang="en-US" sz="2400" dirty="0" err="1"/>
              <a:t>необходимо</a:t>
            </a:r>
            <a:r>
              <a:rPr lang="en-US" sz="2400" dirty="0"/>
              <a:t> </a:t>
            </a:r>
            <a:r>
              <a:rPr lang="en-US" sz="2400" dirty="0" err="1"/>
              <a:t>просто</a:t>
            </a:r>
            <a:r>
              <a:rPr lang="en-US" sz="2400" dirty="0"/>
              <a:t> </a:t>
            </a:r>
            <a:r>
              <a:rPr lang="en-US" sz="2400" dirty="0" err="1"/>
              <a:t>вносить</a:t>
            </a:r>
            <a:r>
              <a:rPr lang="en-US" sz="2400" dirty="0"/>
              <a:t> </a:t>
            </a:r>
            <a:r>
              <a:rPr lang="en-US" sz="2400" dirty="0" err="1"/>
              <a:t>требуемые</a:t>
            </a:r>
            <a:r>
              <a:rPr lang="en-US" sz="2400" dirty="0"/>
              <a:t> </a:t>
            </a:r>
            <a:r>
              <a:rPr lang="en-US" sz="2400" dirty="0" err="1"/>
              <a:t>данные</a:t>
            </a:r>
            <a:r>
              <a:rPr lang="en-US" sz="2400" dirty="0"/>
              <a:t> </a:t>
            </a:r>
            <a:r>
              <a:rPr lang="en-US" sz="2400" dirty="0" err="1"/>
              <a:t>по</a:t>
            </a:r>
            <a:r>
              <a:rPr lang="en-US" sz="2400" dirty="0"/>
              <a:t> </a:t>
            </a:r>
            <a:r>
              <a:rPr lang="en-US" sz="2400" dirty="0" err="1"/>
              <a:t>ходу</a:t>
            </a:r>
            <a:r>
              <a:rPr lang="en-US" sz="2400" dirty="0"/>
              <a:t> </a:t>
            </a:r>
            <a:r>
              <a:rPr lang="en-US" sz="2400" dirty="0" err="1"/>
              <a:t>поверки</a:t>
            </a:r>
            <a:r>
              <a:rPr lang="en-US" sz="2400" dirty="0"/>
              <a:t>. </a:t>
            </a:r>
            <a:r>
              <a:rPr lang="en-US" sz="2400" dirty="0" err="1"/>
              <a:t>Все</a:t>
            </a:r>
            <a:r>
              <a:rPr lang="en-US" sz="2400" dirty="0"/>
              <a:t> </a:t>
            </a:r>
            <a:r>
              <a:rPr lang="en-US" sz="2400" dirty="0" err="1"/>
              <a:t>расчёты</a:t>
            </a:r>
            <a:r>
              <a:rPr lang="en-US" sz="2400" dirty="0"/>
              <a:t> </a:t>
            </a:r>
            <a:r>
              <a:rPr lang="en-US" sz="2400" dirty="0" err="1"/>
              <a:t>должны</a:t>
            </a:r>
            <a:r>
              <a:rPr lang="en-US" sz="2400" dirty="0"/>
              <a:t> </a:t>
            </a:r>
            <a:r>
              <a:rPr lang="en-US" sz="2400" dirty="0" err="1"/>
              <a:t>проводится</a:t>
            </a:r>
            <a:r>
              <a:rPr lang="en-US" sz="2400" dirty="0"/>
              <a:t> </a:t>
            </a:r>
            <a:r>
              <a:rPr lang="en-US" sz="2400" dirty="0" err="1"/>
              <a:t>на</a:t>
            </a:r>
            <a:r>
              <a:rPr lang="en-US" sz="2400" dirty="0"/>
              <a:t> </a:t>
            </a:r>
            <a:r>
              <a:rPr lang="en-US" sz="2400" dirty="0" err="1"/>
              <a:t>сервере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91246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8FF587-AA7D-D32C-FDBF-0FA2110FA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1030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33" name="Picture 1032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035" name="Oval 1034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pic>
        <p:nvPicPr>
          <p:cNvPr id="1037" name="Picture 1036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39" name="Picture 1038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041" name="Rectangle 1040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CF2378-E565-33D8-F8EC-37DCA13FE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108" y="629266"/>
            <a:ext cx="3307744" cy="164198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900" dirty="0"/>
              <a:t>Создания новых скриптов для поверки</a:t>
            </a:r>
            <a:endParaRPr lang="en-US" sz="2900" dirty="0"/>
          </a:p>
        </p:txBody>
      </p:sp>
      <p:pic>
        <p:nvPicPr>
          <p:cNvPr id="1026" name="Picture 2" descr="Script in Scratch Programming - GeeksforGeeks">
            <a:extLst>
              <a:ext uri="{FF2B5EF4-FFF2-40B4-BE49-F238E27FC236}">
                <a16:creationId xmlns:a16="http://schemas.microsoft.com/office/drawing/2014/main" id="{36555EFA-4F4F-B780-FF8A-41D014A3D910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86"/>
          <a:stretch/>
        </p:blipFill>
        <p:spPr bwMode="auto">
          <a:xfrm>
            <a:off x="-2" y="10"/>
            <a:ext cx="609440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ъект 4">
            <a:extLst>
              <a:ext uri="{FF2B5EF4-FFF2-40B4-BE49-F238E27FC236}">
                <a16:creationId xmlns:a16="http://schemas.microsoft.com/office/drawing/2014/main" id="{BB946105-BF25-C3E0-D3F4-DC197CFC6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42108" y="2438400"/>
            <a:ext cx="3695704" cy="380999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400" dirty="0"/>
              <a:t>Для создания новых скриптов предполагается использовать блоки, которые похожи на скрипты </a:t>
            </a:r>
            <a:r>
              <a:rPr lang="en-US" sz="2400" i="1" dirty="0"/>
              <a:t>Scratch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40788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0D0ACFBF-0C26-6E88-5B26-9E3E0C2E0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Спасибо за внимание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C061BDE0-AECB-4BDB-CB18-135D1BC06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6326" y="4713349"/>
            <a:ext cx="10619041" cy="12097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400" b="0" i="0" kern="1200" cap="all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Презентацию</a:t>
            </a:r>
            <a:r>
              <a:rPr lang="en-US" sz="2400" b="0" i="0" kern="1200" cap="all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b="0" i="0" kern="1200" cap="all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выполнил</a:t>
            </a:r>
            <a:r>
              <a:rPr lang="en-US" sz="2400" b="0" i="0" kern="1200" cap="all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b="0" i="0" kern="1200" cap="all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студент</a:t>
            </a:r>
            <a:r>
              <a:rPr lang="en-US" sz="2400" b="0" i="0" kern="1200" cap="all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400" b="0" i="0" kern="1200" cap="all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группы</a:t>
            </a:r>
            <a:r>
              <a:rPr lang="en-US" sz="2400" b="0" i="0" kern="1200" cap="all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ИВМ-24 Морозов А. А.</a:t>
            </a:r>
          </a:p>
        </p:txBody>
      </p:sp>
    </p:spTree>
    <p:extLst>
      <p:ext uri="{BB962C8B-B14F-4D97-AF65-F5344CB8AC3E}">
        <p14:creationId xmlns:p14="http://schemas.microsoft.com/office/powerpoint/2010/main" val="931660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Другая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1027</TotalTime>
  <Words>188</Words>
  <Application>Microsoft Office PowerPoint</Application>
  <PresentationFormat>Широкоэкранный</PresentationFormat>
  <Paragraphs>25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Aptos</vt:lpstr>
      <vt:lpstr>Arial</vt:lpstr>
      <vt:lpstr>Century Gothic</vt:lpstr>
      <vt:lpstr>Wingdings 3</vt:lpstr>
      <vt:lpstr>Ион</vt:lpstr>
      <vt:lpstr>Министерство науки и высшего образования Российской Федерации Федеральное государственное бюджетное образовательное учреждение высшего образования «Рыбинский государственный авиационный технический университет имени П.А. Соловьева»</vt:lpstr>
      <vt:lpstr>Актуальность темы</vt:lpstr>
      <vt:lpstr>Актуальность темы</vt:lpstr>
      <vt:lpstr>Роли и функции пользователей</vt:lpstr>
      <vt:lpstr>Работа скрипта</vt:lpstr>
      <vt:lpstr>Создания новых скриптов для поверки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My Office</dc:creator>
  <cp:lastModifiedBy>My Office</cp:lastModifiedBy>
  <cp:revision>273</cp:revision>
  <cp:lastPrinted>2024-10-13T21:53:40Z</cp:lastPrinted>
  <dcterms:created xsi:type="dcterms:W3CDTF">2024-09-19T14:22:21Z</dcterms:created>
  <dcterms:modified xsi:type="dcterms:W3CDTF">2025-02-04T22:29:43Z</dcterms:modified>
</cp:coreProperties>
</file>