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5" d="100"/>
          <a:sy n="65" d="100"/>
        </p:scale>
        <p:origin x="91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1665E9-8D29-1302-1522-43D5128A0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F9A970-7E4A-768E-8C77-E97337361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27A9CD-ECD3-685A-E104-A0E2C4502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EC8B-C703-41BC-AEEC-1EAF8E36732A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C90319-CD33-DB3A-CBA0-BF56C0225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C25F3A-7AC2-7CBF-82C4-C3FF0487C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9A9D0-F7A6-4C73-B2B7-55191BCBAA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4631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5D712F-0D3A-BF4A-51EF-080CF84D3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54DE757-0EC3-B25D-46FB-3B2A00BA27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8EBF78-5FBC-A9AD-CEDD-0ECD6C932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EC8B-C703-41BC-AEEC-1EAF8E36732A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6FE591-B656-AF98-239E-709ADA210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29BF09-C418-C7D6-65FF-4B40C23FA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9A9D0-F7A6-4C73-B2B7-55191BCBAA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2815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026205B-4590-CD5A-6D8C-4A8552BA9B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A74FFC7-924D-3FA8-A2FD-D3BDBC501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C818A3-E23A-E460-A6EC-03591F898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EC8B-C703-41BC-AEEC-1EAF8E36732A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B024F9-58F8-6C64-FB4D-43694DDD2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DBAF77-439C-35DA-AC08-4E1FD327E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9A9D0-F7A6-4C73-B2B7-55191BCBAA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8017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01A63B-54BF-9443-68FE-34CA65FAD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56DBB2-DA6A-3F82-407D-D43C26A89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0C9DA6-B422-331D-823E-B6EB6DCB8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EC8B-C703-41BC-AEEC-1EAF8E36732A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03D15B-F6B4-1FEE-5059-183424D2B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E139BE-0CA8-51AF-0981-D4179A628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9A9D0-F7A6-4C73-B2B7-55191BCBAA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077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049E7D-149D-3AB0-5701-77C281423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748BB3-B5E5-ACDC-2D02-45F369733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2090A7-F138-B503-FC1D-A9797171C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EC8B-C703-41BC-AEEC-1EAF8E36732A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5D4CD3-941D-DB25-E406-6F448014C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25BAD9-2819-2DE2-8F91-EF66381BF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9A9D0-F7A6-4C73-B2B7-55191BCBAA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7022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4172F5-FF90-F7CB-B299-AEC0DA383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A17ACC-53E7-6B5A-4A80-802497AF34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9F26172-9392-0398-2863-59E3F24CD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A8D1384-83C8-FE4B-76E4-B5FAA043A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EC8B-C703-41BC-AEEC-1EAF8E36732A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A75F0A6-66B3-A807-E747-68164B43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FE75AD6-488D-B1B2-8DF2-CFE310DF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9A9D0-F7A6-4C73-B2B7-55191BCBAA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89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7E129B-FD85-EDDB-2621-E0FE5F9F0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15411BC-E5D5-E9CA-7697-8B644924A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BA80D0B-7DA9-F330-9C44-93342638D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57F10BB-ABBB-19E8-107A-CC14664629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8DFA96B-B6F9-3F60-C093-BCAF77A034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05FC15E-EDDB-8B82-2B3F-F91022D38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EC8B-C703-41BC-AEEC-1EAF8E36732A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A46F07C-2A0C-51FE-5FEC-CF0F1B4CC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03E68CA-266B-FC33-E530-5FEA91A05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9A9D0-F7A6-4C73-B2B7-55191BCBAA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115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AC6226-0A02-18FA-583A-3AE4B1BF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63C1917-2C71-BE72-AF92-8560FDDA9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EC8B-C703-41BC-AEEC-1EAF8E36732A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1F43496-F099-9C2E-B7EE-3B0340329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2F7FF2A-853B-D892-6ED5-973DBF443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9A9D0-F7A6-4C73-B2B7-55191BCBAA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7780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5CE3FE2-C5DF-3112-B79E-CA4A814CA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EC8B-C703-41BC-AEEC-1EAF8E36732A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9D37CA9-B730-7552-D53F-5D8D8A52F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583BA56-70EC-8A39-1017-EE2760846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9A9D0-F7A6-4C73-B2B7-55191BCBAA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496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2C57AA-18B5-7556-E2B0-03BB2E893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8BFF64-4721-9644-1B2A-F30F6E31C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E2C887D-F497-E90E-8955-5EBAC82B9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925821-4F8E-76E8-102C-E33D37678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EC8B-C703-41BC-AEEC-1EAF8E36732A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61F8757-A6CB-AA62-36BA-A81E82CA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8610873-2370-6A72-B89F-51900A1D5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9A9D0-F7A6-4C73-B2B7-55191BCBAA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3733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CEB00E-8D2D-C2A4-8880-A8720946C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2D44DE6-03BD-D7EB-FC47-4DC721B479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F68CE9-1DC3-2904-BE85-94718C70C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BCAED5A-9949-3FC0-E729-76541B9DC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EC8B-C703-41BC-AEEC-1EAF8E36732A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46A0A0-4980-D232-47BF-CC0691AC0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E191586-4696-F6C6-128D-70A5556CF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9A9D0-F7A6-4C73-B2B7-55191BCBAA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8654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ADB2B8-E878-2769-9055-5C4ED4CBC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4D1CAAC-8F6F-DC84-3E5A-884144E78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43DA4B-B91F-349A-0B3D-76443906DC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EEC8B-C703-41BC-AEEC-1EAF8E36732A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601CB5-4D18-E485-1605-3B35C93933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A83784-217D-1796-1CD7-E6BF01315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9A9D0-F7A6-4C73-B2B7-55191BCBAA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2100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4882D9-BE9B-C093-29E5-621FA7BFE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3509963"/>
          </a:xfrm>
        </p:spPr>
        <p:txBody>
          <a:bodyPr anchor="t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kern="5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Министерство науки и высшего образования РФ</a:t>
            </a:r>
            <a:br>
              <a:rPr lang="ru-RU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ru-RU" sz="2000" kern="5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Федеральное государственное бюджетное образовательное учреждение высшего образования</a:t>
            </a:r>
            <a:br>
              <a:rPr lang="ru-RU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ru-RU" sz="2000" kern="5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«Рыбинский государственный авиационный технический университет</a:t>
            </a:r>
            <a:br>
              <a:rPr lang="ru-RU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ru-RU" sz="2000" kern="5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имени П.А. Соловьева»</a:t>
            </a:r>
            <a:br>
              <a:rPr lang="ru-RU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ru-RU" sz="2000" kern="5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br>
              <a:rPr lang="ru-RU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ru-RU" sz="2000" kern="5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Институт информационных технологий и систем управления</a:t>
            </a:r>
            <a:br>
              <a:rPr lang="ru-RU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ru-RU" sz="2000" kern="5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Кафедра вычислительных систем</a:t>
            </a:r>
            <a:endParaRPr lang="ru-RU" sz="2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68E74D6-F0E0-029C-1763-82DA8B20BF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091882"/>
          </a:xfrm>
        </p:spPr>
        <p:txBody>
          <a:bodyPr/>
          <a:lstStyle/>
          <a:p>
            <a:r>
              <a:rPr lang="ru-RU" b="1" dirty="0"/>
              <a:t>Разработка и внедрение АРМ для автоматизации поверки (калибровки) средств измерения на предприятии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2A472D-7489-846E-75D9-8C2460C8F409}"/>
              </a:ext>
            </a:extLst>
          </p:cNvPr>
          <p:cNvSpPr txBox="1"/>
          <p:nvPr/>
        </p:nvSpPr>
        <p:spPr>
          <a:xfrm>
            <a:off x="6085974" y="5462581"/>
            <a:ext cx="61060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Подготовил: 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магистрант группы ИВМ-24 Морозов А. А.</a:t>
            </a:r>
          </a:p>
          <a:p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Руководитель: к.т.н</a:t>
            </a:r>
            <a:r>
              <a:rPr lang="ru-RU" sz="1800">
                <a:latin typeface="Arial" panose="020B0604020202020204" pitchFamily="34" charset="0"/>
                <a:cs typeface="Arial" panose="020B0604020202020204" pitchFamily="34" charset="0"/>
              </a:rPr>
              <a:t>., доцент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0ECA3B-2BF1-9224-D207-47234C98690D}"/>
              </a:ext>
            </a:extLst>
          </p:cNvPr>
          <p:cNvSpPr txBox="1"/>
          <p:nvPr/>
        </p:nvSpPr>
        <p:spPr>
          <a:xfrm>
            <a:off x="4730750" y="6473500"/>
            <a:ext cx="273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Рыбинск 2024</a:t>
            </a:r>
          </a:p>
        </p:txBody>
      </p:sp>
    </p:spTree>
    <p:extLst>
      <p:ext uri="{BB962C8B-B14F-4D97-AF65-F5344CB8AC3E}">
        <p14:creationId xmlns:p14="http://schemas.microsoft.com/office/powerpoint/2010/main" val="733722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E3791-864B-6FD7-8D13-327968ACB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80000"/>
          </a:xfrm>
        </p:spPr>
        <p:txBody>
          <a:bodyPr>
            <a:normAutofit/>
          </a:bodyPr>
          <a:lstStyle/>
          <a:p>
            <a:r>
              <a:rPr lang="ru-RU" sz="4000" dirty="0"/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47557E-EE85-AF52-9D09-1DB8EF967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0001"/>
            <a:ext cx="10515600" cy="14887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Целью является разработка и внедрение АРМ для сокращения влияния человеческого фактора и снижение общего времени поверки СИ.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A88DF8B9-80AF-F0BF-CCA0-5DFD50C0CC9C}"/>
              </a:ext>
            </a:extLst>
          </p:cNvPr>
          <p:cNvSpPr txBox="1">
            <a:spLocks/>
          </p:cNvSpPr>
          <p:nvPr/>
        </p:nvSpPr>
        <p:spPr>
          <a:xfrm>
            <a:off x="11532268" y="6235199"/>
            <a:ext cx="659732" cy="622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dirty="0"/>
              <a:t>2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3CECA35-A59C-D0EA-0AD5-A2918A19BB17}"/>
              </a:ext>
            </a:extLst>
          </p:cNvPr>
          <p:cNvSpPr txBox="1">
            <a:spLocks/>
          </p:cNvSpPr>
          <p:nvPr/>
        </p:nvSpPr>
        <p:spPr>
          <a:xfrm>
            <a:off x="838200" y="2037801"/>
            <a:ext cx="10515600" cy="108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/>
              <a:t>Задачи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E34728-4497-EBEF-7D44-D04CE9878E3C}"/>
              </a:ext>
            </a:extLst>
          </p:cNvPr>
          <p:cNvSpPr txBox="1"/>
          <p:nvPr/>
        </p:nvSpPr>
        <p:spPr>
          <a:xfrm>
            <a:off x="838200" y="3117801"/>
            <a:ext cx="105156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2400" dirty="0"/>
              <a:t>Выделяются следующие задачи:</a:t>
            </a:r>
          </a:p>
          <a:p>
            <a:pPr marL="0" indent="0">
              <a:buNone/>
            </a:pPr>
            <a:r>
              <a:rPr lang="ru-RU" sz="2400" dirty="0"/>
              <a:t>- исследование процессов поверки средств измерения</a:t>
            </a:r>
            <a:r>
              <a:rPr lang="en-US" sz="2400" dirty="0"/>
              <a:t>;</a:t>
            </a:r>
            <a:endParaRPr lang="ru-RU" sz="2400" dirty="0"/>
          </a:p>
          <a:p>
            <a:pPr marL="0" indent="0">
              <a:buNone/>
            </a:pPr>
            <a:r>
              <a:rPr lang="ru-RU" sz="2400" dirty="0"/>
              <a:t>- определение критериев оценки</a:t>
            </a:r>
            <a:r>
              <a:rPr lang="en-US" sz="2400" dirty="0"/>
              <a:t>;</a:t>
            </a:r>
            <a:endParaRPr lang="ru-RU" sz="2400" dirty="0"/>
          </a:p>
          <a:p>
            <a:pPr marL="0" indent="0">
              <a:buNone/>
            </a:pPr>
            <a:r>
              <a:rPr lang="ru-RU" sz="2400" dirty="0"/>
              <a:t>- разработка алгоритмов обработки получаемых данных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ru-RU" sz="2400" dirty="0"/>
              <a:t>- разработка серверной части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ru-RU" sz="2400" dirty="0"/>
              <a:t>- разработка клиентской части</a:t>
            </a:r>
            <a:r>
              <a:rPr lang="en-US" sz="2400" dirty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20258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A0D384-84D8-0913-AA08-35499033A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80000"/>
          </a:xfrm>
        </p:spPr>
        <p:txBody>
          <a:bodyPr>
            <a:normAutofit/>
          </a:bodyPr>
          <a:lstStyle/>
          <a:p>
            <a:r>
              <a:rPr lang="ru-RU" sz="4000" dirty="0"/>
              <a:t>Предмет исследования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E51B3D-FFC5-D38C-7386-5D7C8BABE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0001"/>
            <a:ext cx="10515600" cy="2348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Предметом исследования является поверяемое средство измерения, а также методы и технологии, применяемые для оценки его качества. 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4FEC2E0A-B148-E20B-55EE-8F94ED11FA2B}"/>
              </a:ext>
            </a:extLst>
          </p:cNvPr>
          <p:cNvSpPr txBox="1">
            <a:spLocks/>
          </p:cNvSpPr>
          <p:nvPr/>
        </p:nvSpPr>
        <p:spPr>
          <a:xfrm>
            <a:off x="11532268" y="6235199"/>
            <a:ext cx="659732" cy="622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dirty="0"/>
              <a:t>3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AB2C8D6C-7F07-FCCE-CD52-2BDCD6048DDF}"/>
              </a:ext>
            </a:extLst>
          </p:cNvPr>
          <p:cNvSpPr txBox="1">
            <a:spLocks/>
          </p:cNvSpPr>
          <p:nvPr/>
        </p:nvSpPr>
        <p:spPr>
          <a:xfrm>
            <a:off x="838198" y="2573594"/>
            <a:ext cx="10515600" cy="108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Предмет разработки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3F3FCA-A98B-5311-542C-E7B20AB94759}"/>
              </a:ext>
            </a:extLst>
          </p:cNvPr>
          <p:cNvSpPr txBox="1"/>
          <p:nvPr/>
        </p:nvSpPr>
        <p:spPr>
          <a:xfrm>
            <a:off x="838196" y="3653594"/>
            <a:ext cx="105155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2400" b="0" i="0" dirty="0">
                <a:solidFill>
                  <a:srgbClr val="18181B"/>
                </a:solidFill>
                <a:effectLst/>
                <a:latin typeface="ui-sans-serif"/>
              </a:rPr>
              <a:t>Предметом разработки является автоматизированное рабочее место для поверки средств измерения, включающая в себя аппаратные и программные компоненты, а также методики и алгоритмы анализа данных. </a:t>
            </a:r>
            <a:endParaRPr lang="ru-RU" sz="2400" dirty="0">
              <a:solidFill>
                <a:srgbClr val="18181B"/>
              </a:solidFill>
              <a:latin typeface="ui-sans-serif"/>
            </a:endParaRPr>
          </a:p>
        </p:txBody>
      </p:sp>
    </p:spTree>
    <p:extLst>
      <p:ext uri="{BB962C8B-B14F-4D97-AF65-F5344CB8AC3E}">
        <p14:creationId xmlns:p14="http://schemas.microsoft.com/office/powerpoint/2010/main" val="1558576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CB87D0-B815-FB62-5384-5A90773E7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F23DBA-34BF-F106-04F8-FA914E14F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4778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В условиях современного производства высокие требования к качеству продукции и точности измерений делают поверку средств измерений особенно значимой. Однако ручные или слабо автоматизированные процессы поверки часто приводят к проблемам: человеческий фактор, низкая производительность и слабый контроль документации.</a:t>
            </a:r>
          </a:p>
          <a:p>
            <a:pPr marL="0" indent="0">
              <a:buNone/>
            </a:pPr>
            <a:r>
              <a:rPr lang="ru-RU" sz="2400" dirty="0"/>
              <a:t>Существующие решения имеют слишком высокий ценник за свой функционал и требуют специальной подготовки для работы. Также слишком маленькая гибкость для работы с СТП различных предприятий не позволяет широко их использовать.</a:t>
            </a:r>
          </a:p>
          <a:p>
            <a:pPr marL="0" indent="0">
              <a:buNone/>
            </a:pPr>
            <a:r>
              <a:rPr lang="ru-RU" sz="2400" dirty="0"/>
              <a:t>Разрабатываемое решение предусматривает работу с использованием </a:t>
            </a:r>
            <a:r>
              <a:rPr lang="en-US" sz="2400" i="1" dirty="0"/>
              <a:t>web</a:t>
            </a:r>
            <a:r>
              <a:rPr lang="ru-RU" sz="2400" dirty="0"/>
              <a:t>-технологий и сможет корректно работать на любой отечественной операционной системе.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2763A9DB-25DA-2C87-C725-F2D80AE53E3D}"/>
              </a:ext>
            </a:extLst>
          </p:cNvPr>
          <p:cNvSpPr txBox="1">
            <a:spLocks/>
          </p:cNvSpPr>
          <p:nvPr/>
        </p:nvSpPr>
        <p:spPr>
          <a:xfrm>
            <a:off x="11532268" y="6235199"/>
            <a:ext cx="659732" cy="622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17200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470E1A-4E7E-720D-0EB7-232E0ECF4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ru-RU" dirty="0"/>
              <a:t>Архитектура системы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AAC00C-C00F-2F66-25E6-582A94C23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28437"/>
            <a:ext cx="5249455" cy="56295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/>
              <a:t>Предполагается использовать клиент-серверную архитектуру, которая первоначально интегрирована в одну систему.</a:t>
            </a:r>
          </a:p>
          <a:p>
            <a:pPr marL="0" indent="0">
              <a:buNone/>
            </a:pPr>
            <a:r>
              <a:rPr lang="ru-RU" sz="2400" dirty="0"/>
              <a:t>Исходные данные: информация с поверяемых и эталонного устройств.</a:t>
            </a:r>
          </a:p>
          <a:p>
            <a:pPr marL="0" indent="0">
              <a:buNone/>
            </a:pPr>
            <a:r>
              <a:rPr lang="ru-RU" sz="2400" dirty="0"/>
              <a:t>Источник данных: средства измерения.</a:t>
            </a:r>
          </a:p>
          <a:p>
            <a:pPr marL="0" indent="0">
              <a:buNone/>
            </a:pPr>
            <a:r>
              <a:rPr lang="ru-RU" sz="2400" dirty="0"/>
              <a:t>Вывод данных: пользовательский интерфейс, база данных.</a:t>
            </a:r>
          </a:p>
          <a:p>
            <a:pPr marL="0" indent="0">
              <a:buNone/>
            </a:pPr>
            <a:r>
              <a:rPr lang="ru-RU" sz="2400" dirty="0"/>
              <a:t>Роль пользователя: пошагово следовать инструкции.</a:t>
            </a:r>
          </a:p>
          <a:p>
            <a:pPr marL="0" indent="0">
              <a:buNone/>
            </a:pPr>
            <a:r>
              <a:rPr lang="ru-RU" sz="2400" dirty="0"/>
              <a:t>Роль администратора: добавление и изменение инструкции, управление пользователями, просмотр системных журналов.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DE68A01-C0C2-CAEF-FE62-F9E391FA4063}"/>
              </a:ext>
            </a:extLst>
          </p:cNvPr>
          <p:cNvSpPr txBox="1">
            <a:spLocks/>
          </p:cNvSpPr>
          <p:nvPr/>
        </p:nvSpPr>
        <p:spPr>
          <a:xfrm>
            <a:off x="11532268" y="6235199"/>
            <a:ext cx="659732" cy="622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dirty="0"/>
              <a:t>5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941D6F7-D27B-87F7-C41D-DBFFC3C4E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834" y="1228437"/>
            <a:ext cx="58293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19247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337</Words>
  <Application>Microsoft Office PowerPoint</Application>
  <PresentationFormat>Широкоэкранный</PresentationFormat>
  <Paragraphs>33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ui-sans-serif</vt:lpstr>
      <vt:lpstr>Тема Office</vt:lpstr>
      <vt:lpstr>Министерство науки и высшего образования РФ Федеральное государственное бюджетное образовательное учреждение высшего образования «Рыбинский государственный авиационный технический университет имени П.А. Соловьева»   Институт информационных технологий и систем управления Кафедра вычислительных систем</vt:lpstr>
      <vt:lpstr>Цель</vt:lpstr>
      <vt:lpstr>Предмет исследования</vt:lpstr>
      <vt:lpstr>Актуальность</vt:lpstr>
      <vt:lpstr>Архитектура системы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SLIVKA</dc:creator>
  <cp:lastModifiedBy>My Office</cp:lastModifiedBy>
  <cp:revision>45</cp:revision>
  <dcterms:created xsi:type="dcterms:W3CDTF">2024-12-15T12:42:13Z</dcterms:created>
  <dcterms:modified xsi:type="dcterms:W3CDTF">2024-12-17T11:01:11Z</dcterms:modified>
</cp:coreProperties>
</file>