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  <p:sldId id="284" r:id="rId4"/>
    <p:sldId id="292" r:id="rId5"/>
    <p:sldId id="285" r:id="rId6"/>
    <p:sldId id="286" r:id="rId7"/>
    <p:sldId id="287" r:id="rId8"/>
    <p:sldId id="288" r:id="rId9"/>
    <p:sldId id="28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Коллекции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539552" y="1844824"/>
            <a:ext cx="8064896" cy="2880320"/>
            <a:chOff x="395536" y="1556792"/>
            <a:chExt cx="8064896" cy="2880320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6156176" y="1556792"/>
              <a:ext cx="2304256" cy="2880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395536" y="1556792"/>
              <a:ext cx="5040560" cy="2880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1720" y="1772816"/>
              <a:ext cx="143180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Collection</a:t>
              </a:r>
              <a:endParaRPr lang="ru-RU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9592" y="2780928"/>
              <a:ext cx="100811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Set</a:t>
              </a:r>
              <a:endParaRPr lang="ru-RU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7744" y="2780928"/>
              <a:ext cx="100811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List</a:t>
              </a:r>
              <a:endParaRPr lang="ru-RU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5896" y="2780928"/>
              <a:ext cx="1080120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Queue</a:t>
              </a:r>
              <a:endParaRPr lang="ru-RU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67944" y="3717032"/>
              <a:ext cx="100811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Deque</a:t>
              </a:r>
              <a:endParaRPr lang="ru-RU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820" y="3717032"/>
              <a:ext cx="140596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SortedSet</a:t>
              </a:r>
              <a:endParaRPr lang="ru-RU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16216" y="1844824"/>
              <a:ext cx="1584176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Map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6" y="2852936"/>
              <a:ext cx="1584176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SortedMap</a:t>
              </a:r>
              <a:endParaRPr lang="ru-RU" sz="2400" dirty="0"/>
            </a:p>
          </p:txBody>
        </p:sp>
        <p:cxnSp>
          <p:nvCxnSpPr>
            <p:cNvPr id="13" name="Прямая соединительная линия 12"/>
            <p:cNvCxnSpPr>
              <a:stCxn id="10" idx="2"/>
              <a:endCxn id="11" idx="0"/>
            </p:cNvCxnSpPr>
            <p:nvPr/>
          </p:nvCxnSpPr>
          <p:spPr>
            <a:xfrm>
              <a:off x="7308304" y="2306489"/>
              <a:ext cx="0" cy="5464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5" idx="2"/>
              <a:endCxn id="9" idx="0"/>
            </p:cNvCxnSpPr>
            <p:nvPr/>
          </p:nvCxnSpPr>
          <p:spPr>
            <a:xfrm>
              <a:off x="1403648" y="3242593"/>
              <a:ext cx="153" cy="474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Соединительная линия уступом 20"/>
            <p:cNvCxnSpPr>
              <a:stCxn id="4" idx="2"/>
              <a:endCxn id="5" idx="0"/>
            </p:cNvCxnSpPr>
            <p:nvPr/>
          </p:nvCxnSpPr>
          <p:spPr>
            <a:xfrm rot="5400000">
              <a:off x="1812412" y="1825718"/>
              <a:ext cx="546447" cy="1363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оединительная линия уступом 22"/>
            <p:cNvCxnSpPr>
              <a:stCxn id="4" idx="2"/>
              <a:endCxn id="6" idx="0"/>
            </p:cNvCxnSpPr>
            <p:nvPr/>
          </p:nvCxnSpPr>
          <p:spPr>
            <a:xfrm rot="16200000" flipH="1">
              <a:off x="2496487" y="2505614"/>
              <a:ext cx="546447" cy="4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4" idx="2"/>
              <a:endCxn id="7" idx="0"/>
            </p:cNvCxnSpPr>
            <p:nvPr/>
          </p:nvCxnSpPr>
          <p:spPr>
            <a:xfrm rot="16200000" flipH="1">
              <a:off x="3198565" y="1803536"/>
              <a:ext cx="546447" cy="140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Соединительная линия уступом 28"/>
            <p:cNvCxnSpPr>
              <a:stCxn id="7" idx="2"/>
              <a:endCxn id="8" idx="0"/>
            </p:cNvCxnSpPr>
            <p:nvPr/>
          </p:nvCxnSpPr>
          <p:spPr>
            <a:xfrm rot="16200000" flipH="1">
              <a:off x="4136759" y="3281790"/>
              <a:ext cx="474439" cy="3960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Коллекции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1600" dirty="0" smtClean="0"/>
              <a:t>public interface Collection&lt;E&gt; extends Iterable&lt;E&gt; {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add(E e);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addAll(Collection&lt;? extends E&gt; c);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remove(Object o);</a:t>
            </a:r>
          </a:p>
          <a:p>
            <a:pPr marL="457200" lvl="0" indent="-457200">
              <a:buNone/>
            </a:pPr>
            <a:r>
              <a:rPr lang="en-US" sz="1600" dirty="0" smtClean="0"/>
              <a:t>    void clear();</a:t>
            </a:r>
          </a:p>
          <a:p>
            <a:pPr marL="457200" lvl="0" indent="-457200">
              <a:buNone/>
            </a:pPr>
            <a:r>
              <a:rPr lang="en-US" sz="1600" dirty="0" smtClean="0"/>
              <a:t>    int size();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isEmpty();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contains(Object o);</a:t>
            </a:r>
          </a:p>
          <a:p>
            <a:pPr marL="457200" indent="-457200">
              <a:buNone/>
            </a:pPr>
            <a:r>
              <a:rPr lang="en-US" sz="1600" dirty="0" smtClean="0"/>
              <a:t>    boolean containsAll(Collection&lt;?&gt; c);</a:t>
            </a:r>
          </a:p>
          <a:p>
            <a:pPr marL="457200" lvl="0" indent="-457200">
              <a:buNone/>
            </a:pPr>
            <a:r>
              <a:rPr lang="en-US" sz="1600" dirty="0" smtClean="0"/>
              <a:t>    Iterator&lt;E&gt; iterator();</a:t>
            </a:r>
            <a:r>
              <a:rPr lang="ru-RU" sz="1600" dirty="0" smtClean="0"/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 hasNext(); next();</a:t>
            </a:r>
          </a:p>
          <a:p>
            <a:pPr marL="457200" indent="-457200">
              <a:buNone/>
            </a:pPr>
            <a:r>
              <a:rPr lang="en-US" sz="1600" dirty="0" smtClean="0"/>
              <a:t>    void forEach(Consumer&lt;? super E&gt; action);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//from Iterable</a:t>
            </a:r>
          </a:p>
          <a:p>
            <a:pPr marL="457200" indent="-45720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600" dirty="0" smtClean="0"/>
              <a:t>boolean removeIf(Predicate&lt;? super E&gt; filter);</a:t>
            </a:r>
          </a:p>
          <a:p>
            <a:pPr marL="457200" indent="-45720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600" dirty="0" smtClean="0"/>
              <a:t>boolean retainAll(Collection&lt;?&gt; c);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457200">
              <a:buNone/>
            </a:pPr>
            <a:r>
              <a:rPr lang="en-US" sz="1600" dirty="0" smtClean="0"/>
              <a:t>    Object[] toArray();</a:t>
            </a:r>
            <a:endParaRPr lang="ru-RU" sz="1600" dirty="0" smtClean="0"/>
          </a:p>
          <a:p>
            <a:pPr marL="457200" indent="-457200">
              <a:buNone/>
            </a:pPr>
            <a:r>
              <a:rPr lang="en-US" sz="1600" dirty="0" smtClean="0"/>
              <a:t>    Stream&lt;E&gt; stream();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457200">
              <a:buNone/>
            </a:pPr>
            <a:r>
              <a:rPr lang="en-US" sz="1600" dirty="0" smtClean="0"/>
              <a:t>}</a:t>
            </a:r>
          </a:p>
          <a:p>
            <a:pPr marL="457200" lvl="0" indent="-457200">
              <a:buNone/>
            </a:pPr>
            <a:r>
              <a:rPr lang="en-US" sz="1600" dirty="0" smtClean="0"/>
              <a:t>Commons Collections, Google Guava, </a:t>
            </a:r>
            <a:r>
              <a:rPr lang="en-US" sz="1600" b="1" dirty="0" smtClean="0"/>
              <a:t>java.util.concurrent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2000" dirty="0" smtClean="0"/>
              <a:t>public interface List&lt;E&gt; extends Collection&lt;E&gt; {</a:t>
            </a:r>
          </a:p>
          <a:p>
            <a:pPr marL="457200" lvl="0" indent="-457200">
              <a:buNone/>
            </a:pPr>
            <a:r>
              <a:rPr lang="en-US" sz="2000" dirty="0" smtClean="0"/>
              <a:t>    E get(int index);</a:t>
            </a:r>
          </a:p>
          <a:p>
            <a:pPr marL="457200" lvl="0" indent="-457200">
              <a:buNone/>
            </a:pPr>
            <a:r>
              <a:rPr lang="en-US" sz="2000" dirty="0" smtClean="0"/>
              <a:t>    E set(int index, E element);</a:t>
            </a:r>
          </a:p>
          <a:p>
            <a:pPr marL="457200" lvl="0" indent="-457200">
              <a:buNone/>
            </a:pPr>
            <a:r>
              <a:rPr lang="en-US" sz="2000" dirty="0" smtClean="0"/>
              <a:t>    void add(int index, E element);</a:t>
            </a:r>
          </a:p>
          <a:p>
            <a:pPr marL="457200" lvl="0" indent="-457200">
              <a:buNone/>
            </a:pPr>
            <a:r>
              <a:rPr lang="en-US" sz="2000" dirty="0" smtClean="0"/>
              <a:t>    E remove(int index);</a:t>
            </a:r>
          </a:p>
          <a:p>
            <a:pPr marL="457200" lvl="0" indent="-457200">
              <a:buNone/>
            </a:pPr>
            <a:r>
              <a:rPr lang="en-US" sz="2000" dirty="0" smtClean="0"/>
              <a:t>    int indexOf(Object o);</a:t>
            </a:r>
          </a:p>
          <a:p>
            <a:pPr marL="457200" lvl="0" indent="-457200">
              <a:buNone/>
            </a:pPr>
            <a:r>
              <a:rPr lang="en-US" sz="2000" dirty="0" smtClean="0"/>
              <a:t>    List&lt;E&gt; subList(int fromIndex, int toIndex);</a:t>
            </a:r>
          </a:p>
          <a:p>
            <a:pPr marL="457200" indent="-457200">
              <a:buNone/>
            </a:pPr>
            <a:r>
              <a:rPr lang="en-US" sz="2000" dirty="0" smtClean="0"/>
              <a:t>    void sort(Comparator&lt;? super E&gt; c);</a:t>
            </a:r>
          </a:p>
          <a:p>
            <a:pPr marL="457200" lvl="0" indent="-457200">
              <a:buNone/>
            </a:pPr>
            <a:r>
              <a:rPr lang="en-US" sz="2000" dirty="0" smtClean="0"/>
              <a:t>}</a:t>
            </a:r>
          </a:p>
          <a:p>
            <a:pPr marL="457200" lvl="0" indent="-457200">
              <a:buNone/>
            </a:pPr>
            <a:endParaRPr lang="en-US" sz="2000" dirty="0" smtClean="0"/>
          </a:p>
          <a:p>
            <a:pPr marL="457200" lvl="0" indent="-457200">
              <a:buNone/>
            </a:pPr>
            <a:r>
              <a:rPr lang="en-US" sz="2000" b="1" dirty="0" smtClean="0"/>
              <a:t>ArrayList, LinkedList, Vector</a:t>
            </a:r>
          </a:p>
          <a:p>
            <a:pPr marL="457200" indent="-457200">
              <a:buNone/>
            </a:pPr>
            <a:r>
              <a:rPr lang="en-US" sz="2000" dirty="0" smtClean="0"/>
              <a:t>ArrayList list = new ArrayList&lt;String&gt;();</a:t>
            </a:r>
          </a:p>
          <a:p>
            <a:pPr marL="457200" lvl="0" indent="-457200">
              <a:buNone/>
            </a:pPr>
            <a:r>
              <a:rPr lang="en-US" sz="2000" dirty="0" smtClean="0"/>
              <a:t>ArrayList&lt;String&gt; list = new ArrayList&lt;&gt;();</a:t>
            </a:r>
          </a:p>
          <a:p>
            <a:pPr marL="457200" indent="-457200">
              <a:buNone/>
            </a:pPr>
            <a:r>
              <a:rPr lang="en-US" sz="2000" dirty="0" smtClean="0"/>
              <a:t>List&lt;String&gt; list = new ArrayList&lt;&gt;();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Collections</a:t>
            </a:r>
            <a:r>
              <a:rPr lang="ru-RU" dirty="0" smtClean="0"/>
              <a:t> (</a:t>
            </a:r>
            <a:r>
              <a:rPr lang="en-US" dirty="0" smtClean="0"/>
              <a:t>static)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int binarySearch(List&lt;T&gt; list, T key)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Список должен быть отсортирован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void reverse(List&lt;?&gt; list)</a:t>
            </a:r>
          </a:p>
          <a:p>
            <a:pPr>
              <a:buNone/>
            </a:pPr>
            <a:r>
              <a:rPr lang="en-US" sz="2000" dirty="0" smtClean="0"/>
              <a:t>void shuffle(List&lt;?&gt; list)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перемешивание элементов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boolean disjoint(Collection&lt;?&gt; c1, Collection&lt;?&gt; c2)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нет общих элементов</a:t>
            </a:r>
          </a:p>
          <a:p>
            <a:pPr>
              <a:buNone/>
            </a:pPr>
            <a:r>
              <a:rPr lang="fr-FR" sz="2000" dirty="0" smtClean="0"/>
              <a:t>T max(Collection&lt;? extends T&gt; coll)</a:t>
            </a:r>
            <a:endParaRPr lang="ru-RU" sz="2000" dirty="0" smtClean="0"/>
          </a:p>
          <a:p>
            <a:pPr>
              <a:buNone/>
            </a:pPr>
            <a:r>
              <a:rPr lang="fr-FR" sz="2000" dirty="0" smtClean="0"/>
              <a:t>T </a:t>
            </a:r>
            <a:r>
              <a:rPr lang="en-US" sz="2000" dirty="0" smtClean="0"/>
              <a:t>min</a:t>
            </a:r>
            <a:r>
              <a:rPr lang="fr-FR" sz="2000" dirty="0" smtClean="0"/>
              <a:t>(Collection&lt;? extends T&gt; coll)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void swap(List&lt;?&gt; list, int i, int j)</a:t>
            </a:r>
            <a:r>
              <a:rPr lang="ru-RU" sz="2000" dirty="0" smtClean="0"/>
              <a:t>  </a:t>
            </a:r>
            <a:r>
              <a:rPr lang="en-US" sz="2000" dirty="0" smtClean="0"/>
              <a:t>/  void swap(Object[] arr, int i, int j)</a:t>
            </a:r>
            <a:endParaRPr lang="fr-FR" sz="2000" dirty="0" smtClean="0"/>
          </a:p>
          <a:p>
            <a:pPr>
              <a:buNone/>
            </a:pPr>
            <a:r>
              <a:rPr lang="en-US" sz="2000" dirty="0" smtClean="0"/>
              <a:t>int frequency(Collection&lt;?&gt; c, Object o)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количество указанного объекта</a:t>
            </a:r>
          </a:p>
          <a:p>
            <a:pPr>
              <a:buNone/>
            </a:pPr>
            <a:r>
              <a:rPr lang="en-US" sz="2000" dirty="0" smtClean="0"/>
              <a:t>emptyList()</a:t>
            </a:r>
            <a:r>
              <a:rPr lang="ru-RU" sz="2000" dirty="0" smtClean="0"/>
              <a:t>, </a:t>
            </a:r>
            <a:r>
              <a:rPr lang="en-US" sz="2000" dirty="0" smtClean="0"/>
              <a:t>emptySet()</a:t>
            </a:r>
            <a:r>
              <a:rPr lang="ru-RU" sz="2000" dirty="0" smtClean="0"/>
              <a:t>, </a:t>
            </a:r>
            <a:r>
              <a:rPr lang="en-US" sz="2000" dirty="0" smtClean="0"/>
              <a:t>emptyMap()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Set&lt;T&gt; singleton(T o) , singletonList</a:t>
            </a:r>
            <a:r>
              <a:rPr lang="ru-RU" sz="2000" dirty="0" smtClean="0"/>
              <a:t>, </a:t>
            </a:r>
            <a:r>
              <a:rPr lang="en-US" sz="2000" dirty="0" smtClean="0"/>
              <a:t>singletonMap</a:t>
            </a:r>
          </a:p>
          <a:p>
            <a:pPr>
              <a:buNone/>
            </a:pPr>
            <a:r>
              <a:rPr lang="en-US" sz="2000" dirty="0" smtClean="0"/>
              <a:t>synchronizedList, synchronizedMap, synchronizedSet</a:t>
            </a:r>
          </a:p>
          <a:p>
            <a:pPr>
              <a:buNone/>
            </a:pPr>
            <a:r>
              <a:rPr lang="en-US" sz="2000" dirty="0" smtClean="0"/>
              <a:t>unmodifiableList, unmodifiableMap, unmodifiableSet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List&lt;T&gt; Arrays.asList(T... a);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Очереди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public interface Queue&lt;E&gt; extends Collection&lt;E&gt; {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E peek();</a:t>
            </a:r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    E poll();</a:t>
            </a:r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}</a:t>
            </a:r>
          </a:p>
          <a:p>
            <a:pPr marL="457200" lvl="0" indent="-457200">
              <a:spcBef>
                <a:spcPts val="400"/>
              </a:spcBef>
              <a:buNone/>
            </a:pPr>
            <a:endParaRPr lang="en-US" sz="1600" dirty="0" smtClean="0"/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public interface Deque&lt;E&gt;</a:t>
            </a:r>
            <a:r>
              <a:rPr lang="ru-RU" sz="1600" dirty="0" smtClean="0"/>
              <a:t> </a:t>
            </a:r>
            <a:r>
              <a:rPr lang="en-US" sz="1600" dirty="0" smtClean="0"/>
              <a:t>extends Queue&lt;E&gt; {</a:t>
            </a:r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    void push(E e);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void addFirst(E e);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void addLast(E e);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E pollFirst();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E pollLast();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E peekFirst();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E peekLast();</a:t>
            </a:r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}</a:t>
            </a:r>
          </a:p>
          <a:p>
            <a:pPr marL="457200" lvl="0" indent="-457200">
              <a:spcBef>
                <a:spcPts val="400"/>
              </a:spcBef>
              <a:buNone/>
            </a:pPr>
            <a:endParaRPr lang="en-US" sz="1600" dirty="0" smtClean="0"/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ArrayDeque, LinkedList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//Deque</a:t>
            </a:r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Stack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частично синхронизировано (кроме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push)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PriorityQueue </a:t>
            </a:r>
            <a:r>
              <a:rPr lang="ru-RU" sz="1600" dirty="0" smtClean="0"/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 Queue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, либо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Comparator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либо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Comparable</a:t>
            </a:r>
          </a:p>
          <a:p>
            <a:pPr marL="457200" indent="-457200">
              <a:spcBef>
                <a:spcPts val="400"/>
              </a:spcBef>
              <a:buNone/>
            </a:pPr>
            <a:endParaRPr lang="en-US" sz="1600" dirty="0" smtClean="0"/>
          </a:p>
          <a:p>
            <a:pPr marL="457200" indent="-457200">
              <a:spcBef>
                <a:spcPts val="400"/>
              </a:spcBef>
              <a:buNone/>
            </a:pPr>
            <a:endParaRPr lang="en-US" sz="1600" dirty="0" smtClean="0"/>
          </a:p>
          <a:p>
            <a:pPr marL="457200" lvl="0" indent="-457200">
              <a:spcBef>
                <a:spcPts val="400"/>
              </a:spcBef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Множества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2400" dirty="0" smtClean="0"/>
              <a:t>public interface Set&lt;E&gt; extends Collection&lt;E&gt; {</a:t>
            </a:r>
          </a:p>
          <a:p>
            <a:pPr marL="457200" lvl="0" indent="-457200">
              <a:buNone/>
            </a:pPr>
            <a:r>
              <a:rPr lang="en-US" sz="2400" dirty="0" smtClean="0"/>
              <a:t>}</a:t>
            </a:r>
          </a:p>
          <a:p>
            <a:pPr marL="457200" lvl="0" indent="-457200">
              <a:buNone/>
            </a:pPr>
            <a:endParaRPr lang="ru-RU" sz="2400" dirty="0" smtClean="0"/>
          </a:p>
          <a:p>
            <a:pPr marL="457200" lvl="0" indent="-457200">
              <a:buNone/>
            </a:pPr>
            <a:r>
              <a:rPr lang="ru-RU" sz="2400" dirty="0" smtClean="0"/>
              <a:t>HashSet - порядок элементов при обходе коллекции элементов произвольный</a:t>
            </a:r>
          </a:p>
          <a:p>
            <a:pPr marL="457200" lvl="0" indent="-457200">
              <a:buNone/>
            </a:pPr>
            <a:endParaRPr lang="ru-RU" sz="2400" dirty="0" smtClean="0"/>
          </a:p>
          <a:p>
            <a:pPr marL="457200" lvl="0" indent="-457200">
              <a:buNone/>
            </a:pPr>
            <a:r>
              <a:rPr lang="ru-RU" sz="2400" dirty="0" smtClean="0"/>
              <a:t>LinkedHashSet — порядок элементов при обходе коллекции является идентичным порядку добавления элементов.</a:t>
            </a:r>
          </a:p>
          <a:p>
            <a:pPr marL="457200" lvl="0" indent="-457200">
              <a:buNone/>
            </a:pPr>
            <a:endParaRPr lang="ru-RU" sz="2400" dirty="0" smtClean="0"/>
          </a:p>
          <a:p>
            <a:pPr marL="457200" lvl="0" indent="-457200">
              <a:buNone/>
            </a:pPr>
            <a:r>
              <a:rPr lang="ru-RU" sz="2400" dirty="0" smtClean="0"/>
              <a:t>TreeSet — порядок элементов в коллекции определяется при помощи объекта Comparator, либо сохраняет элементы с использованием "natural ordering".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Map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1600" dirty="0" smtClean="0"/>
              <a:t>public interface Map&lt;K, V&gt; {</a:t>
            </a:r>
          </a:p>
          <a:p>
            <a:pPr marL="457200" lvl="0" indent="-457200">
              <a:buNone/>
            </a:pPr>
            <a:r>
              <a:rPr lang="en-US" sz="1600" dirty="0" smtClean="0"/>
              <a:t>    V put(K key, V value); </a:t>
            </a:r>
          </a:p>
          <a:p>
            <a:pPr marL="457200" lvl="0" indent="-457200">
              <a:buNone/>
            </a:pPr>
            <a:r>
              <a:rPr lang="en-US" sz="1600" dirty="0" smtClean="0"/>
              <a:t>    void putAll(Map&lt;? extends K, ? extends V&gt; m);</a:t>
            </a:r>
          </a:p>
          <a:p>
            <a:pPr marL="457200" indent="-457200">
              <a:buNone/>
            </a:pPr>
            <a:r>
              <a:rPr lang="en-US" sz="1600" dirty="0" smtClean="0"/>
              <a:t>    V merge(K key, V value, BiFunction&lt;…&gt; remappingFunction);</a:t>
            </a:r>
          </a:p>
          <a:p>
            <a:pPr marL="457200" lvl="0" indent="-457200">
              <a:buNone/>
            </a:pPr>
            <a:r>
              <a:rPr lang="en-US" sz="1600" dirty="0" smtClean="0"/>
              <a:t>    V get(Object key);</a:t>
            </a:r>
          </a:p>
          <a:p>
            <a:pPr marL="457200" lvl="0" indent="-457200">
              <a:buNone/>
            </a:pPr>
            <a:r>
              <a:rPr lang="en-US" sz="1600" dirty="0" smtClean="0"/>
              <a:t>    int size();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isEmpty();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containsKey(Object key);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containsValue(Object value);</a:t>
            </a:r>
          </a:p>
          <a:p>
            <a:pPr marL="457200" lvl="0" indent="-457200">
              <a:buNone/>
            </a:pPr>
            <a:r>
              <a:rPr lang="en-US" sz="1600" dirty="0" smtClean="0"/>
              <a:t>    V remove(Object key);</a:t>
            </a:r>
          </a:p>
          <a:p>
            <a:pPr marL="457200" lvl="0" indent="-457200">
              <a:buNone/>
            </a:pPr>
            <a:r>
              <a:rPr lang="en-US" sz="1600" dirty="0" smtClean="0"/>
              <a:t>    void clear();</a:t>
            </a:r>
          </a:p>
          <a:p>
            <a:pPr marL="457200" lvl="0" indent="-457200">
              <a:buNone/>
            </a:pPr>
            <a:r>
              <a:rPr lang="en-US" sz="1600" dirty="0" smtClean="0"/>
              <a:t>    Set&lt;K&gt; keySet();</a:t>
            </a:r>
          </a:p>
          <a:p>
            <a:pPr marL="457200" lvl="0" indent="-457200">
              <a:buNone/>
            </a:pPr>
            <a:r>
              <a:rPr lang="en-US" sz="1600" dirty="0" smtClean="0"/>
              <a:t>    Collection&lt;V&gt; values();</a:t>
            </a:r>
          </a:p>
          <a:p>
            <a:pPr marL="457200" lvl="0" indent="-457200">
              <a:buNone/>
            </a:pPr>
            <a:r>
              <a:rPr lang="en-US" sz="1600" dirty="0" smtClean="0"/>
              <a:t>    Set&lt;Map.Entry&lt;K, V&gt;&gt; entrySet();</a:t>
            </a:r>
          </a:p>
          <a:p>
            <a:pPr marL="457200" lvl="0" indent="-457200">
              <a:buNone/>
            </a:pPr>
            <a:r>
              <a:rPr lang="en-US" sz="1600" dirty="0" smtClean="0"/>
              <a:t>    V getOrDefault(Object key, V defaultValue);</a:t>
            </a:r>
          </a:p>
          <a:p>
            <a:pPr marL="457200" lvl="0" indent="-457200">
              <a:buNone/>
            </a:pPr>
            <a:r>
              <a:rPr lang="en-US" sz="1600" dirty="0" smtClean="0"/>
              <a:t>    V putIfAbsent(K key, V value);</a:t>
            </a:r>
          </a:p>
          <a:p>
            <a:pPr marL="457200" lvl="0" indent="-457200">
              <a:buNone/>
            </a:pPr>
            <a:r>
              <a:rPr lang="en-US" sz="1600" dirty="0" smtClean="0"/>
              <a:t>    V computeIfAbsent(K key, Function&lt;? super K, ? extends V&gt; mappingFunction);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//multimap</a:t>
            </a:r>
          </a:p>
          <a:p>
            <a:pPr marL="457200" lvl="0" indent="-457200">
              <a:buNone/>
            </a:pPr>
            <a:r>
              <a:rPr lang="en-US" sz="1600" dirty="0" smtClean="0"/>
              <a:t>}  // </a:t>
            </a:r>
            <a:r>
              <a:rPr lang="en-US" sz="1600" b="1" dirty="0" smtClean="0"/>
              <a:t>Hashtable,  HashMap, LinkedHashMap, TreeMap (sorted), WeakHashMap</a:t>
            </a:r>
          </a:p>
          <a:p>
            <a:pPr marL="457200" lvl="0" indent="-457200">
              <a:buNone/>
            </a:pPr>
            <a:r>
              <a:rPr lang="en-US" sz="1600" dirty="0" smtClean="0"/>
              <a:t>Map&lt;String, List&lt;String&gt;&gt; m = new HashMap&lt;&gt;();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//multimap</a:t>
            </a:r>
            <a:endParaRPr lang="en-US" sz="1600" b="1" dirty="0" smtClean="0"/>
          </a:p>
          <a:p>
            <a:pPr marL="457200" lvl="0" indent="-457200">
              <a:buNone/>
            </a:pPr>
            <a:endParaRPr lang="en-US" sz="2400" dirty="0" smtClean="0"/>
          </a:p>
          <a:p>
            <a:pPr marL="457200" lvl="0" indent="-457200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Stream API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2400" dirty="0" smtClean="0"/>
              <a:t>	List&lt;String&gt; strs = ...;</a:t>
            </a:r>
          </a:p>
          <a:p>
            <a:pPr marL="457200" lvl="0" indent="-457200">
              <a:buNone/>
            </a:pPr>
            <a:r>
              <a:rPr lang="en-US" sz="2400" dirty="0" smtClean="0"/>
              <a:t>	List&lt;Button&gt; buttons = strs.stream()</a:t>
            </a:r>
          </a:p>
          <a:p>
            <a:pPr marL="457200" lvl="0" indent="-457200">
              <a:buNone/>
            </a:pPr>
            <a:r>
              <a:rPr lang="en-US" sz="2400" dirty="0" smtClean="0"/>
              <a:t>			.filter(v -&gt; v != null) //Objects::nonNull</a:t>
            </a:r>
          </a:p>
          <a:p>
            <a:pPr marL="457200" lvl="0" indent="-457200">
              <a:buNone/>
            </a:pPr>
            <a:r>
              <a:rPr lang="en-US" sz="2400" dirty="0" smtClean="0"/>
              <a:t>			.map(Button::</a:t>
            </a:r>
            <a:r>
              <a:rPr lang="en-US" sz="2400" b="1" dirty="0" smtClean="0"/>
              <a:t>new</a:t>
            </a:r>
            <a:r>
              <a:rPr lang="en-US" sz="2400" dirty="0" smtClean="0"/>
              <a:t>) 	</a:t>
            </a:r>
          </a:p>
          <a:p>
            <a:pPr marL="457200" lvl="0" indent="-457200">
              <a:buNone/>
            </a:pPr>
            <a:r>
              <a:rPr lang="en-US" sz="2400" dirty="0" smtClean="0"/>
              <a:t>			.collect(Collectors.toList());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 API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44616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1600" dirty="0" smtClean="0"/>
              <a:t>public interface Stream&lt;T&gt; {</a:t>
            </a:r>
          </a:p>
          <a:p>
            <a:pPr marL="457200" lvl="0" indent="-457200">
              <a:buNone/>
            </a:pPr>
            <a:r>
              <a:rPr lang="en-US" sz="1600" dirty="0" smtClean="0"/>
              <a:t>    Stream&lt;T&gt; filter(Predicate&lt;? super T&gt; predicate);</a:t>
            </a:r>
          </a:p>
          <a:p>
            <a:pPr marL="457200" lvl="0" indent="-457200">
              <a:buNone/>
            </a:pPr>
            <a:r>
              <a:rPr lang="en-US" sz="1600" dirty="0" smtClean="0"/>
              <a:t>    &lt;R&gt; Stream&lt;R&gt; map(Function&lt;? super T, ? extends R&gt; mapper);</a:t>
            </a:r>
          </a:p>
          <a:p>
            <a:pPr marL="457200" lvl="0" indent="-457200">
              <a:buNone/>
            </a:pPr>
            <a:r>
              <a:rPr lang="en-US" sz="1600" dirty="0" smtClean="0"/>
              <a:t>    &lt;R&gt; Stream&lt;R&gt; flatMap(Function&lt;? super T, ? extends Stream&lt;? extends R&gt;&gt; mapper);</a:t>
            </a:r>
          </a:p>
          <a:p>
            <a:pPr marL="457200" lvl="0" indent="-457200">
              <a:buNone/>
            </a:pPr>
            <a:r>
              <a:rPr lang="en-US" sz="1600" dirty="0" smtClean="0"/>
              <a:t>    Stream&lt;T&gt; distinct();</a:t>
            </a:r>
          </a:p>
          <a:p>
            <a:pPr marL="457200" lvl="0" indent="-457200">
              <a:buNone/>
            </a:pPr>
            <a:r>
              <a:rPr lang="en-US" sz="1600" dirty="0" smtClean="0"/>
              <a:t>    Stream&lt;T&gt; sorted();</a:t>
            </a:r>
          </a:p>
          <a:p>
            <a:pPr marL="457200" lvl="0" indent="-457200">
              <a:buNone/>
            </a:pPr>
            <a:r>
              <a:rPr lang="en-US" sz="1600" dirty="0" smtClean="0"/>
              <a:t>    Stream&lt;T&gt; sorted(Comparator&lt;? super T&gt; comparator);</a:t>
            </a:r>
          </a:p>
          <a:p>
            <a:pPr marL="457200" lvl="0" indent="-457200">
              <a:buNone/>
            </a:pPr>
            <a:r>
              <a:rPr lang="en-US" sz="1600" dirty="0" smtClean="0"/>
              <a:t>    void forEach(Consumer&lt;? super T&gt; action);</a:t>
            </a:r>
          </a:p>
          <a:p>
            <a:pPr marL="457200" lvl="0" indent="-457200">
              <a:buNone/>
            </a:pPr>
            <a:r>
              <a:rPr lang="en-US" sz="1600" dirty="0" smtClean="0"/>
              <a:t>    Object[] toArray();</a:t>
            </a:r>
          </a:p>
          <a:p>
            <a:pPr marL="457200" lvl="0" indent="-457200">
              <a:buNone/>
            </a:pPr>
            <a:r>
              <a:rPr lang="en-US" sz="1600" dirty="0" smtClean="0"/>
              <a:t>    &lt;R, A&gt; R collect(Collector&lt;? super T, A, R&gt; collector);</a:t>
            </a:r>
          </a:p>
          <a:p>
            <a:pPr marL="457200" lvl="0" indent="-457200">
              <a:buNone/>
            </a:pPr>
            <a:r>
              <a:rPr lang="en-US" sz="1600" dirty="0" smtClean="0"/>
              <a:t>    T reduce(T identity, BinaryOperator&lt;T&gt; accumulator);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//sum = integers.reduce(0, (a, b) -&gt; a+b);</a:t>
            </a:r>
          </a:p>
          <a:p>
            <a:pPr marL="457200" lvl="0" indent="-457200">
              <a:buNone/>
            </a:pPr>
            <a:r>
              <a:rPr lang="en-US" sz="1600" dirty="0" smtClean="0"/>
              <a:t>    Optional&lt;T&gt; min(Comparator&lt;? super T&gt; comparator);</a:t>
            </a:r>
          </a:p>
          <a:p>
            <a:pPr marL="457200" lvl="0" indent="-457200">
              <a:buNone/>
            </a:pPr>
            <a:r>
              <a:rPr lang="en-US" sz="1600" dirty="0" smtClean="0"/>
              <a:t>    Optional&lt;T&gt; max(Comparator&lt;? super T&gt; comparator);</a:t>
            </a:r>
          </a:p>
          <a:p>
            <a:pPr marL="457200" lvl="0" indent="-457200">
              <a:buNone/>
            </a:pPr>
            <a:r>
              <a:rPr lang="en-US" sz="1600" dirty="0" smtClean="0"/>
              <a:t>    long count();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anyMatch(Predicate&lt;? super T&gt; predicate);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allMatch(Predicate&lt;? super T&gt; predicate);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noneMatch(Predicate&lt;? super T&gt; predicate);</a:t>
            </a:r>
          </a:p>
          <a:p>
            <a:pPr marL="457200" lvl="0" indent="-457200">
              <a:buNone/>
            </a:pPr>
            <a:r>
              <a:rPr lang="en-US" sz="1600" dirty="0" smtClean="0"/>
              <a:t>    Optional&lt;T&gt; findFirst();</a:t>
            </a:r>
          </a:p>
          <a:p>
            <a:pPr marL="457200" lvl="0" indent="-457200">
              <a:buNone/>
            </a:pPr>
            <a:r>
              <a:rPr lang="en-US" sz="1600" dirty="0" smtClean="0"/>
              <a:t>    Optional&lt;T&gt; findAny();</a:t>
            </a:r>
          </a:p>
          <a:p>
            <a:pPr marL="457200" lvl="0" indent="-457200"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799</Words>
  <Application>Microsoft Office PowerPoint</Application>
  <PresentationFormat>Экран (4:3)</PresentationFormat>
  <Paragraphs>144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Коллекции</vt:lpstr>
      <vt:lpstr>Коллекции</vt:lpstr>
      <vt:lpstr>Списки</vt:lpstr>
      <vt:lpstr>Collections (static)</vt:lpstr>
      <vt:lpstr>Очереди</vt:lpstr>
      <vt:lpstr>Множества</vt:lpstr>
      <vt:lpstr>Map</vt:lpstr>
      <vt:lpstr>Stream API</vt:lpstr>
      <vt:lpstr>Stream API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220</cp:revision>
  <dcterms:created xsi:type="dcterms:W3CDTF">2023-09-19T09:20:31Z</dcterms:created>
  <dcterms:modified xsi:type="dcterms:W3CDTF">2024-09-23T15:17:30Z</dcterms:modified>
</cp:coreProperties>
</file>