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  <p:sldId id="302" r:id="rId5"/>
    <p:sldId id="290" r:id="rId6"/>
    <p:sldId id="293" r:id="rId7"/>
    <p:sldId id="295" r:id="rId8"/>
    <p:sldId id="294" r:id="rId9"/>
    <p:sldId id="296" r:id="rId10"/>
    <p:sldId id="300" r:id="rId11"/>
    <p:sldId id="30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09.10.2024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09.10.2024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09.10.2024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09.10.2024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09.10.2024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09.10.2024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09.10.2024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09.10.2024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09.10.2024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09.10.2024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09.10.2024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09.10.2024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Enum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/>
              <a:t>public enum </a:t>
            </a:r>
            <a:r>
              <a:rPr lang="en-US" sz="1800" dirty="0" smtClean="0"/>
              <a:t>AnimalType </a:t>
            </a:r>
            <a:r>
              <a:rPr lang="en-US" sz="1800" dirty="0" smtClean="0"/>
              <a:t>{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CAT, </a:t>
            </a:r>
            <a:r>
              <a:rPr lang="en-US" sz="1800" dirty="0" smtClean="0"/>
              <a:t>DOG</a:t>
            </a:r>
            <a:r>
              <a:rPr lang="ru-RU" sz="1800" dirty="0" smtClean="0"/>
              <a:t>, </a:t>
            </a:r>
            <a:r>
              <a:rPr lang="en-US" sz="1800" dirty="0" smtClean="0"/>
              <a:t>TURTLE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AnimalType.valueOf(String </a:t>
            </a:r>
            <a:r>
              <a:rPr lang="en-US" sz="1800" dirty="0" smtClean="0"/>
              <a:t>v)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AnimalType.values</a:t>
            </a:r>
            <a:r>
              <a:rPr lang="en-US" sz="1800" dirty="0" smtClean="0"/>
              <a:t>()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public void </a:t>
            </a:r>
            <a:r>
              <a:rPr lang="en-US" sz="1800" dirty="0" smtClean="0"/>
              <a:t>voice(AnimalType </a:t>
            </a:r>
            <a:r>
              <a:rPr lang="en-US" sz="1800" dirty="0" smtClean="0"/>
              <a:t>animal) 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</a:t>
            </a:r>
            <a:r>
              <a:rPr lang="en-US" sz="1800" dirty="0" smtClean="0"/>
              <a:t>switch </a:t>
            </a:r>
            <a:r>
              <a:rPr lang="en-US" sz="1800" dirty="0" smtClean="0"/>
              <a:t>(animal) {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smtClean="0"/>
              <a:t>case </a:t>
            </a:r>
            <a:r>
              <a:rPr lang="en-US" sz="1800" dirty="0" smtClean="0"/>
              <a:t>CAT: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        </a:t>
            </a:r>
            <a:r>
              <a:rPr lang="en-US" sz="1800" dirty="0" smtClean="0"/>
              <a:t>System.out.println</a:t>
            </a:r>
            <a:r>
              <a:rPr lang="en-US" sz="1800" dirty="0" smtClean="0"/>
              <a:t>("</a:t>
            </a:r>
            <a:r>
              <a:rPr lang="ru-RU" sz="1800" dirty="0" smtClean="0"/>
              <a:t>мяу");</a:t>
            </a:r>
          </a:p>
          <a:p>
            <a:pPr>
              <a:spcBef>
                <a:spcPts val="0"/>
              </a:spcBef>
              <a:buNone/>
            </a:pPr>
            <a:r>
              <a:rPr lang="ru-RU" sz="1800" dirty="0" smtClean="0"/>
              <a:t>            </a:t>
            </a:r>
            <a:r>
              <a:rPr lang="en-US" sz="1800" dirty="0" smtClean="0"/>
              <a:t>break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smtClean="0"/>
              <a:t>case </a:t>
            </a:r>
            <a:r>
              <a:rPr lang="en-US" sz="1800" dirty="0" smtClean="0"/>
              <a:t>DOG: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smtClean="0"/>
              <a:t>    </a:t>
            </a:r>
            <a:r>
              <a:rPr lang="en-US" sz="1800" dirty="0" smtClean="0"/>
              <a:t>System.out.println("</a:t>
            </a:r>
            <a:r>
              <a:rPr lang="ru-RU" sz="1800" dirty="0" smtClean="0"/>
              <a:t>гав");</a:t>
            </a:r>
          </a:p>
          <a:p>
            <a:pPr>
              <a:spcBef>
                <a:spcPts val="0"/>
              </a:spcBef>
              <a:buNone/>
            </a:pPr>
            <a:r>
              <a:rPr lang="ru-RU" sz="1800" dirty="0" smtClean="0"/>
              <a:t>        </a:t>
            </a:r>
            <a:r>
              <a:rPr lang="ru-RU" sz="1800" dirty="0" smtClean="0"/>
              <a:t>    </a:t>
            </a:r>
            <a:r>
              <a:rPr lang="en-US" sz="1800" dirty="0" smtClean="0"/>
              <a:t>break</a:t>
            </a:r>
            <a:r>
              <a:rPr lang="en-US" sz="18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. . .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</a:t>
            </a:r>
            <a:r>
              <a:rPr lang="en-US" sz="1800" dirty="0" smtClean="0"/>
              <a:t>}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}</a:t>
            </a:r>
            <a:endParaRPr lang="ru-RU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BigDecimal / BigInteger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//BigDecimal / BigInteger  extends Number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BigDecimal decimal = new BigDecimal("123.444444444444444444444444444444444444444");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int scale = 100;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BigDecimal result = decimal.add(BigDecimal.valueOf(33333333))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                                                  .multiply(BigDecimal.valueOf(1_000_000_000))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                                                  .divide(BigDecimal.valueOf(3), scale, RoundingMode.UP);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Environment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Переменные окружения ОС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Map&lt;String, String&gt; env = System.getenv();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for (String envName : env.keySet())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    System.out.format("%s=%s%n", envName, env.get(envName));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Настройки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Java-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машины (могут меняться через ключи запуска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Properties props = System.getProperties();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for (Object propName : props.keySet())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    System.out.format("%s=%s%n", propName, props.get(propName));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System.getProperty("user.home");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//C:\Users\emelyanov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Enum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3754760" cy="38884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/>
              <a:t>public enum AnimalType {</a:t>
            </a:r>
            <a:endParaRPr lang="ru-RU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CAT("кошка"), DOG("</a:t>
            </a:r>
            <a:r>
              <a:rPr lang="ru-RU" sz="2000" dirty="0" smtClean="0"/>
              <a:t>собака</a:t>
            </a:r>
            <a:r>
              <a:rPr lang="en-US" sz="2000" dirty="0" smtClean="0"/>
              <a:t>");</a:t>
            </a:r>
            <a:endParaRPr lang="ru-RU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private final String title;</a:t>
            </a:r>
            <a:endParaRPr lang="ru-RU" sz="2000" dirty="0" smtClean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public String getTitle() { 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return title;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}</a:t>
            </a:r>
          </a:p>
          <a:p>
            <a:pPr>
              <a:spcBef>
                <a:spcPts val="0"/>
              </a:spcBef>
              <a:buNone/>
            </a:pPr>
            <a:endParaRPr lang="ru-RU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AnimalType(String title) { 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this.title = title;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} </a:t>
            </a:r>
            <a:endParaRPr lang="ru-RU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ru-RU" sz="20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716016" y="1052736"/>
            <a:ext cx="3970784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400"/>
              </a:spcBef>
            </a:pPr>
            <a:r>
              <a:rPr lang="en-US" sz="2000" dirty="0" smtClean="0"/>
              <a:t>public interface Animal {</a:t>
            </a:r>
          </a:p>
          <a:p>
            <a:pPr marL="342900" lvl="0" indent="-342900">
              <a:spcBef>
                <a:spcPts val="400"/>
              </a:spcBef>
            </a:pPr>
            <a:r>
              <a:rPr lang="en-US" sz="2000" dirty="0" smtClean="0"/>
              <a:t>    AnimalType getType();</a:t>
            </a:r>
          </a:p>
          <a:p>
            <a:pPr marL="342900" lvl="0" indent="-342900">
              <a:spcBef>
                <a:spcPts val="400"/>
              </a:spcBef>
            </a:pPr>
            <a:r>
              <a:rPr lang="en-US" sz="2000" dirty="0" smtClean="0"/>
              <a:t>    String getName();</a:t>
            </a:r>
          </a:p>
          <a:p>
            <a:pPr marL="342900" lvl="0" indent="-342900">
              <a:spcBef>
                <a:spcPts val="400"/>
              </a:spcBef>
            </a:pPr>
            <a:r>
              <a:rPr lang="en-US" sz="2000" dirty="0" smtClean="0"/>
              <a:t>}</a:t>
            </a:r>
          </a:p>
          <a:p>
            <a:pPr marL="342900" lvl="0" indent="-342900">
              <a:spcBef>
                <a:spcPts val="40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400"/>
              </a:spcBef>
            </a:pPr>
            <a:r>
              <a:rPr lang="en-US" sz="2000" dirty="0" smtClean="0"/>
              <a:t>public void print(Animal animal) {</a:t>
            </a:r>
          </a:p>
          <a:p>
            <a:pPr marL="342900" lvl="0" indent="-342900">
              <a:spcBef>
                <a:spcPts val="400"/>
              </a:spcBef>
            </a:pPr>
            <a:r>
              <a:rPr lang="en-US" sz="2000" dirty="0" smtClean="0"/>
              <a:t>    System.out.println(</a:t>
            </a:r>
          </a:p>
          <a:p>
            <a:pPr marL="342900" lvl="0" indent="-342900">
              <a:spcBef>
                <a:spcPts val="400"/>
              </a:spcBef>
            </a:pPr>
            <a:r>
              <a:rPr lang="en-US" sz="2000" dirty="0" smtClean="0"/>
              <a:t>        animal.getType().getTitle()</a:t>
            </a:r>
          </a:p>
          <a:p>
            <a:pPr marL="342900" lvl="0" indent="-342900">
              <a:spcBef>
                <a:spcPts val="400"/>
              </a:spcBef>
            </a:pPr>
            <a:r>
              <a:rPr lang="en-US" sz="2000" dirty="0" smtClean="0"/>
              <a:t>        + ": " + animal.getName()</a:t>
            </a:r>
          </a:p>
          <a:p>
            <a:pPr marL="342900" lvl="0" indent="-342900">
              <a:spcBef>
                <a:spcPts val="400"/>
              </a:spcBef>
            </a:pPr>
            <a:r>
              <a:rPr lang="en-US" sz="2000" dirty="0" smtClean="0"/>
              <a:t>    );</a:t>
            </a:r>
          </a:p>
          <a:p>
            <a:pPr marL="342900" lvl="0" indent="-342900">
              <a:spcBef>
                <a:spcPts val="400"/>
              </a:spcBef>
            </a:pPr>
            <a:r>
              <a:rPr lang="en-US" sz="20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085184"/>
            <a:ext cx="80648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</a:pPr>
            <a:r>
              <a:rPr lang="en-US" dirty="0" smtClean="0"/>
              <a:t>AnimalType v = new AnimalType("</a:t>
            </a:r>
            <a:r>
              <a:rPr lang="ru-RU" dirty="0" smtClean="0"/>
              <a:t>слон</a:t>
            </a:r>
            <a:r>
              <a:rPr lang="en-US" dirty="0" smtClean="0"/>
              <a:t>");</a:t>
            </a:r>
            <a:r>
              <a:rPr lang="ru-RU" dirty="0" smtClean="0"/>
              <a:t>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Ошибка компиляции</a:t>
            </a:r>
          </a:p>
          <a:p>
            <a:pPr marL="342900" indent="-342900">
              <a:spcBef>
                <a:spcPts val="400"/>
              </a:spcBef>
            </a:pPr>
            <a:endParaRPr lang="en-US" dirty="0" smtClean="0"/>
          </a:p>
          <a:p>
            <a:pPr marL="342900" lvl="0" indent="-342900">
              <a:spcBef>
                <a:spcPts val="400"/>
              </a:spcBef>
            </a:pPr>
            <a:r>
              <a:rPr lang="en-US" dirty="0" smtClean="0"/>
              <a:t>System.out.println(AnimalType.CAT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.toString()</a:t>
            </a:r>
            <a:r>
              <a:rPr lang="en-US" dirty="0" smtClean="0"/>
              <a:t>); 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//CAT</a:t>
            </a:r>
          </a:p>
          <a:p>
            <a:pPr marL="342900" lvl="0" indent="-342900">
              <a:spcBef>
                <a:spcPts val="400"/>
              </a:spcBef>
            </a:pPr>
            <a:r>
              <a:rPr lang="en-US" dirty="0" smtClean="0"/>
              <a:t>System.out.println(AnimalType.CAT.getTitle());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кошка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Аннотации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@</a:t>
            </a:r>
            <a:r>
              <a:rPr lang="en-US" sz="1800" b="1" dirty="0" smtClean="0"/>
              <a:t>Override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void mySuperMethod() { ... 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@</a:t>
            </a:r>
            <a:r>
              <a:rPr lang="en-US" sz="1800" b="1" dirty="0" smtClean="0"/>
              <a:t>SuppressWarnings</a:t>
            </a:r>
            <a:r>
              <a:rPr lang="en-US" sz="1800" dirty="0" smtClean="0"/>
              <a:t>("unchecked")</a:t>
            </a:r>
          </a:p>
          <a:p>
            <a:pPr>
              <a:buNone/>
            </a:pPr>
            <a:r>
              <a:rPr lang="en-US" sz="1800" dirty="0" smtClean="0"/>
              <a:t>void myMethod() { ... 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@</a:t>
            </a:r>
            <a:r>
              <a:rPr lang="en-US" sz="1800" b="1" dirty="0" smtClean="0"/>
              <a:t>Deprecated</a:t>
            </a:r>
            <a:r>
              <a:rPr lang="en-US" sz="1800" dirty="0" smtClean="0"/>
              <a:t>(since = "4.5”)</a:t>
            </a:r>
          </a:p>
          <a:p>
            <a:pPr>
              <a:buNone/>
            </a:pPr>
            <a:r>
              <a:rPr lang="en-US" sz="1800" dirty="0" smtClean="0"/>
              <a:t>void legacyFunction() { … }</a:t>
            </a:r>
          </a:p>
          <a:p>
            <a:pPr>
              <a:buNone/>
            </a:pPr>
            <a:endParaRPr lang="en-US" sz="1800" dirty="0" smtClean="0"/>
          </a:p>
          <a:p>
            <a:r>
              <a:rPr lang="ru-RU" sz="1800" dirty="0" smtClean="0"/>
              <a:t>Используются компилятором (например, </a:t>
            </a:r>
            <a:r>
              <a:rPr lang="en-US" sz="1800" dirty="0" smtClean="0"/>
              <a:t>SuppressWarnings</a:t>
            </a:r>
            <a:r>
              <a:rPr lang="ru-RU" sz="1800" dirty="0" smtClean="0"/>
              <a:t>)</a:t>
            </a:r>
          </a:p>
          <a:p>
            <a:r>
              <a:rPr lang="ru-RU" sz="1800" dirty="0" smtClean="0"/>
              <a:t>Используются плагинами</a:t>
            </a:r>
            <a:r>
              <a:rPr lang="en-US" sz="1800" dirty="0" smtClean="0"/>
              <a:t>/</a:t>
            </a:r>
            <a:r>
              <a:rPr lang="ru-RU" sz="1800" dirty="0" smtClean="0"/>
              <a:t>утилитами на этапе генерации исходников</a:t>
            </a:r>
          </a:p>
          <a:p>
            <a:r>
              <a:rPr lang="ru-RU" sz="1800" dirty="0" smtClean="0"/>
              <a:t>Используются кодом во время исполнения (в том числе для генерации кода на лету)</a:t>
            </a:r>
            <a:endParaRPr lang="ru-RU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Аннотации</a:t>
            </a:r>
            <a:r>
              <a:rPr lang="en-US" dirty="0" smtClean="0"/>
              <a:t>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@Target(ElementType.TYPE)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//FIELD, METHOD, CONSTRUCTOR, . . .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@Retention(RetentionPolicy.RUNTIME)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//SOURCE, CLASS</a:t>
            </a:r>
            <a:endParaRPr lang="ru-RU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@interface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Company{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name()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"ABC";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city()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"XYZ";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Дата и время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0" lvl="0" indent="0">
              <a:spcBef>
                <a:spcPts val="400"/>
              </a:spcBef>
              <a:buNone/>
            </a:pPr>
            <a:r>
              <a:rPr lang="en-US" sz="2200" dirty="0" smtClean="0"/>
              <a:t>Date date = new Date();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//System.currentTimeMillis()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n-US" sz="2200" dirty="0" smtClean="0"/>
              <a:t>Date date = new Date(1212121212121L); 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//ms from 01.01.1970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//System.nanoTime()</a:t>
            </a:r>
          </a:p>
          <a:p>
            <a:pPr marL="0" lvl="0" indent="0">
              <a:spcBef>
                <a:spcPts val="400"/>
              </a:spcBef>
              <a:buNone/>
            </a:pPr>
            <a:endParaRPr lang="en-US" sz="2200" dirty="0" smtClean="0"/>
          </a:p>
          <a:p>
            <a:pPr marL="0" lvl="0" indent="0">
              <a:spcBef>
                <a:spcPts val="400"/>
              </a:spcBef>
              <a:buNone/>
            </a:pPr>
            <a:r>
              <a:rPr lang="en-US" sz="2200" dirty="0" smtClean="0"/>
              <a:t>Calendar calendar = Calendar.getInstance();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//GregorianCalendar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n-US" sz="2200" dirty="0" smtClean="0"/>
              <a:t>calendar.set(Calendar.YEAR, 2017);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n-US" sz="2200" dirty="0" smtClean="0"/>
              <a:t>calendar.set(Calendar.YEAR, 2017);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n-US" sz="2200" dirty="0" smtClean="0"/>
              <a:t>calendar.set(Calendar.MONTH, 0);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n-US" sz="2200" dirty="0" smtClean="0"/>
              <a:t>calendar.set(Calendar.DAY_OF_MONTH, 25);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n-US" sz="2200" dirty="0" smtClean="0"/>
              <a:t>calendar.set(Calendar.HOUR_OF_DAY, 19);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n-US" sz="2200" dirty="0" smtClean="0"/>
              <a:t>calendar.set(Calendar.MINUTE, 42);</a:t>
            </a:r>
          </a:p>
          <a:p>
            <a:pPr marL="0" lvl="0" indent="0">
              <a:spcBef>
                <a:spcPts val="400"/>
              </a:spcBef>
              <a:buNone/>
            </a:pPr>
            <a:r>
              <a:rPr lang="en-US" sz="2200" dirty="0" smtClean="0"/>
              <a:t>calendar.set(Calendar.SECOND, 12);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 smtClean="0"/>
              <a:t>Date time = calendar.getTime();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// Calendar.MILLISECOND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2400" dirty="0" smtClean="0"/>
              <a:t>void set(int field, int value)</a:t>
            </a:r>
          </a:p>
          <a:p>
            <a:pPr marL="457200" indent="-457200">
              <a:buNone/>
            </a:pPr>
            <a:r>
              <a:rPr lang="en-US" sz="2400" dirty="0" smtClean="0"/>
              <a:t>int get(int field)</a:t>
            </a:r>
          </a:p>
          <a:p>
            <a:pPr marL="457200" indent="-457200">
              <a:buNone/>
            </a:pPr>
            <a:r>
              <a:rPr lang="en-US" sz="2400" dirty="0" smtClean="0"/>
              <a:t>void add(int field, int amount);</a:t>
            </a:r>
          </a:p>
          <a:p>
            <a:pPr marL="457200" indent="-457200">
              <a:buNone/>
            </a:pPr>
            <a:r>
              <a:rPr lang="en-US" sz="2400" dirty="0" smtClean="0"/>
              <a:t>void roll(int field, boolean up);</a:t>
            </a:r>
          </a:p>
          <a:p>
            <a:pPr marL="457200" indent="-457200">
              <a:buNone/>
            </a:pPr>
            <a:r>
              <a:rPr lang="en-US" sz="2400" dirty="0" smtClean="0"/>
              <a:t>void clear(int field);</a:t>
            </a:r>
          </a:p>
          <a:p>
            <a:pPr marL="457200" indent="-457200">
              <a:buNone/>
            </a:pPr>
            <a:r>
              <a:rPr lang="en-US" sz="2400" dirty="0" smtClean="0"/>
              <a:t>void clear();</a:t>
            </a:r>
          </a:p>
          <a:p>
            <a:pPr marL="457200" indent="-457200">
              <a:buNone/>
            </a:pPr>
            <a:r>
              <a:rPr lang="en-US" sz="2400" dirty="0" smtClean="0"/>
              <a:t>void setTimeZone(TimeZone value)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//TimeZone.getTimeZone("UTC")</a:t>
            </a:r>
            <a:endParaRPr 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None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//TimeZone.getDefault()</a:t>
            </a:r>
          </a:p>
          <a:p>
            <a:pPr marL="457200" indent="-457200">
              <a:buNone/>
            </a:pPr>
            <a:r>
              <a:rPr lang="en-US" sz="2400" dirty="0" smtClean="0"/>
              <a:t>Date getTime() </a:t>
            </a:r>
          </a:p>
          <a:p>
            <a:pPr marL="457200" indent="-457200">
              <a:buNone/>
            </a:pPr>
            <a:r>
              <a:rPr lang="en-US" sz="2400" dirty="0" smtClean="0"/>
              <a:t>long getTimeInMillis()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lvl="0" indent="-457200">
              <a:buNone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java.util.Date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boolean before(Date when)</a:t>
            </a:r>
          </a:p>
          <a:p>
            <a:pPr>
              <a:buNone/>
            </a:pPr>
            <a:r>
              <a:rPr lang="en-US" sz="2400" dirty="0" smtClean="0"/>
              <a:t>boolean after(Date when)</a:t>
            </a:r>
          </a:p>
          <a:p>
            <a:pPr>
              <a:buNone/>
            </a:pPr>
            <a:r>
              <a:rPr lang="en-US" sz="2400" dirty="0" smtClean="0"/>
              <a:t>int compareTo(Date anotherDate)</a:t>
            </a:r>
          </a:p>
          <a:p>
            <a:pPr>
              <a:buNone/>
            </a:pPr>
            <a:r>
              <a:rPr lang="en-US" sz="2400" dirty="0" smtClean="0"/>
              <a:t>long getTime()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месяцы идут с 0 (лучше использовать константы), а дни с 1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//java.sql.Timestamp, java.sql.Time, java.sql.Date –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потомки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java.util.Date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, для работы с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TIMESTAMP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TIME, DATE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в БД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457200">
              <a:buNone/>
            </a:pPr>
            <a:r>
              <a:rPr lang="en-US" sz="2400" dirty="0" smtClean="0"/>
              <a:t>SimpleDateFormat formater = </a:t>
            </a:r>
          </a:p>
          <a:p>
            <a:pPr marL="457200" lvl="0" indent="-457200">
              <a:buNone/>
            </a:pPr>
            <a:r>
              <a:rPr lang="en-US" sz="2400" b="1" dirty="0" smtClean="0"/>
              <a:t>        new</a:t>
            </a:r>
            <a:r>
              <a:rPr lang="en-US" sz="2400" dirty="0" smtClean="0"/>
              <a:t> SimpleDateFormat("yyyy-MM-dd HH:mm:ss");</a:t>
            </a:r>
          </a:p>
          <a:p>
            <a:pPr marL="457200" lvl="0" indent="-457200">
              <a:buNone/>
            </a:pPr>
            <a:r>
              <a:rPr lang="en-US" sz="2400" dirty="0" smtClean="0"/>
              <a:t>Date date = </a:t>
            </a:r>
            <a:r>
              <a:rPr lang="en-US" sz="2400" b="1" dirty="0" smtClean="0"/>
              <a:t>…</a:t>
            </a:r>
            <a:r>
              <a:rPr lang="en-US" sz="2400" dirty="0" smtClean="0"/>
              <a:t>;</a:t>
            </a:r>
          </a:p>
          <a:p>
            <a:pPr marL="457200" lvl="0" indent="-457200">
              <a:buNone/>
            </a:pPr>
            <a:r>
              <a:rPr lang="en-US" sz="2400" dirty="0" smtClean="0"/>
              <a:t>System.out.println(formatter.format(date));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LocalDate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lvl="0" indent="-457200">
              <a:buNone/>
            </a:pPr>
            <a:r>
              <a:rPr lang="en-US" sz="2000" dirty="0" smtClean="0"/>
              <a:t>LocalDate today = LocalDate.now();</a:t>
            </a:r>
          </a:p>
          <a:p>
            <a:pPr marL="457200" lvl="0" indent="-457200">
              <a:buNone/>
            </a:pPr>
            <a:r>
              <a:rPr lang="en-US" sz="2000" dirty="0" smtClean="0"/>
              <a:t>LocalDate dateOfBirth = LocalDate.of(2012, Month.MAY, 14);</a:t>
            </a:r>
          </a:p>
          <a:p>
            <a:pPr marL="457200" lvl="0" indent="-457200">
              <a:buNone/>
            </a:pPr>
            <a:r>
              <a:rPr lang="en-US" sz="2000" dirty="0" smtClean="0"/>
              <a:t>LocalDateTime</a:t>
            </a:r>
          </a:p>
          <a:p>
            <a:pPr marL="457200" lvl="0" indent="-45720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нет календаря, сами производят манипуляции с временем</a:t>
            </a:r>
          </a:p>
          <a:p>
            <a:pPr marL="457200" lvl="0" indent="-457200">
              <a:buNone/>
            </a:pP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457200">
              <a:buNone/>
            </a:pPr>
            <a:r>
              <a:rPr lang="en-US" sz="2000" dirty="0" smtClean="0"/>
              <a:t>DateTimeFormatter.ISO_LOCAL_DATE.format(LocalDate.of(2018, 3, 9));</a:t>
            </a:r>
            <a:endParaRPr lang="ru-RU" sz="2000" dirty="0" smtClean="0"/>
          </a:p>
          <a:p>
            <a:pPr marL="457200" lvl="0" indent="-457200">
              <a:buNone/>
            </a:pPr>
            <a:r>
              <a:rPr lang="en-US" sz="2000" dirty="0" smtClean="0"/>
              <a:t>DateTimeFormatter.ofPattern("dd.MM.yyyy</a:t>
            </a:r>
            <a:r>
              <a:rPr lang="ru-RU" sz="2000" dirty="0" smtClean="0"/>
              <a:t> </a:t>
            </a:r>
            <a:r>
              <a:rPr lang="en-US" sz="2000" dirty="0" smtClean="0"/>
              <a:t>HH:mm:ss");</a:t>
            </a:r>
          </a:p>
          <a:p>
            <a:pPr marL="457200" indent="-45720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//DateTimeFormatter is thread-safe</a:t>
            </a:r>
          </a:p>
          <a:p>
            <a:pPr marL="457200" lvl="0" indent="-457200"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public static void main(String[] args)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    Pattern pattern = </a:t>
            </a:r>
            <a:r>
              <a:rPr lang="en-US" sz="1600" b="1" dirty="0" smtClean="0"/>
              <a:t>Pattern.compile</a:t>
            </a:r>
            <a:r>
              <a:rPr lang="en-US" sz="1600" dirty="0" smtClean="0"/>
              <a:t>("</a:t>
            </a:r>
            <a:r>
              <a:rPr lang="en-US" sz="1600" b="1" dirty="0" smtClean="0"/>
              <a:t>&lt;\\w+(\\s*[^&gt;]*)?&gt;</a:t>
            </a:r>
            <a:r>
              <a:rPr lang="en-US" sz="1600" dirty="0" smtClean="0"/>
              <a:t>", Pattern.CASE_INSENSITIVE);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    Matcher matcher = </a:t>
            </a:r>
            <a:r>
              <a:rPr lang="en-US" sz="1600" b="1" dirty="0" smtClean="0"/>
              <a:t>pattern.matcher</a:t>
            </a:r>
            <a:r>
              <a:rPr lang="en-US" sz="1600" dirty="0" smtClean="0"/>
              <a:t>("&lt;br&gt;dsfdsf&lt;b&gt;dsfds&lt;/b&gt;");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    while (</a:t>
            </a:r>
            <a:r>
              <a:rPr lang="en-US" sz="1600" b="1" dirty="0" smtClean="0"/>
              <a:t>matcher.find()</a:t>
            </a:r>
            <a:r>
              <a:rPr lang="en-US" sz="1600" dirty="0" smtClean="0"/>
              <a:t>) {</a:t>
            </a:r>
            <a:r>
              <a:rPr lang="ru-RU" sz="1600" dirty="0" smtClean="0"/>
              <a:t>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поиск образца в строке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        System.out.println(</a:t>
            </a:r>
            <a:r>
              <a:rPr lang="en-US" sz="1600" b="1" dirty="0" smtClean="0"/>
              <a:t>matcher.group()</a:t>
            </a:r>
            <a:r>
              <a:rPr lang="en-US" sz="1600" dirty="0" smtClean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public static void main(String[] args)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    Pattern pattern = </a:t>
            </a:r>
            <a:r>
              <a:rPr lang="en-US" sz="1600" b="1" dirty="0" smtClean="0"/>
              <a:t>Pattern.compile</a:t>
            </a:r>
            <a:r>
              <a:rPr lang="en-US" sz="1600" dirty="0" smtClean="0"/>
              <a:t>(“</a:t>
            </a:r>
            <a:r>
              <a:rPr lang="en-US" sz="1600" b="1" dirty="0" smtClean="0"/>
              <a:t>(\\d+)\\s*(?:,\\s*(\\d+))*</a:t>
            </a:r>
            <a:r>
              <a:rPr lang="en-US" sz="1600" dirty="0" smtClean="0"/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    Matcher matcher = </a:t>
            </a:r>
            <a:r>
              <a:rPr lang="en-US" sz="1600" b="1" dirty="0" smtClean="0"/>
              <a:t>pattern.matcher</a:t>
            </a:r>
            <a:r>
              <a:rPr lang="en-US" sz="1600" dirty="0" smtClean="0"/>
              <a:t>(</a:t>
            </a:r>
            <a:r>
              <a:rPr lang="ru-RU" sz="1600" dirty="0" smtClean="0"/>
              <a:t>"123, </a:t>
            </a:r>
            <a:r>
              <a:rPr lang="en-US" sz="1600" dirty="0" smtClean="0"/>
              <a:t> </a:t>
            </a:r>
            <a:r>
              <a:rPr lang="ru-RU" sz="1600" dirty="0" smtClean="0"/>
              <a:t>456"</a:t>
            </a:r>
            <a:r>
              <a:rPr lang="en-US" sz="1600" dirty="0" smtClean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    if (</a:t>
            </a:r>
            <a:r>
              <a:rPr lang="en-US" sz="1600" b="1" dirty="0" smtClean="0"/>
              <a:t>matcher.matches()</a:t>
            </a:r>
            <a:r>
              <a:rPr lang="en-US" sz="1600" dirty="0" smtClean="0"/>
              <a:t>) {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сопоставление с целой строкой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        for (int i = 1; i &lt;= </a:t>
            </a:r>
            <a:r>
              <a:rPr lang="en-US" sz="1600" b="1" dirty="0" smtClean="0"/>
              <a:t>matcher.groupCount()</a:t>
            </a:r>
            <a:r>
              <a:rPr lang="en-US" sz="1600" dirty="0" smtClean="0"/>
              <a:t>; i++)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            System.out.println(</a:t>
            </a:r>
            <a:r>
              <a:rPr lang="en-US" sz="1600" b="1" dirty="0" smtClean="0"/>
              <a:t>matcher.group(i)</a:t>
            </a:r>
            <a:r>
              <a:rPr lang="en-US" sz="1600" dirty="0" smtClean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smtClean="0"/>
              <a:t>}</a:t>
            </a:r>
            <a:endParaRPr lang="ru-RU" sz="1600" dirty="0" smtClean="0"/>
          </a:p>
          <a:p>
            <a:pPr marL="0" indent="0">
              <a:spcBef>
                <a:spcPts val="600"/>
              </a:spcBef>
              <a:buNone/>
            </a:pPr>
            <a:endParaRPr lang="ru-RU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698</Words>
  <Application>Microsoft Office PowerPoint</Application>
  <PresentationFormat>Экран (4:3)</PresentationFormat>
  <Paragraphs>154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Enum</vt:lpstr>
      <vt:lpstr>Enum (2)</vt:lpstr>
      <vt:lpstr>Аннотации</vt:lpstr>
      <vt:lpstr>Аннотации (2)</vt:lpstr>
      <vt:lpstr>Дата и время</vt:lpstr>
      <vt:lpstr>Calendar</vt:lpstr>
      <vt:lpstr>java.util.Date</vt:lpstr>
      <vt:lpstr>LocalDate</vt:lpstr>
      <vt:lpstr>Регулярные выражения</vt:lpstr>
      <vt:lpstr>BigDecimal / BigInteger</vt:lpstr>
      <vt:lpstr>Environment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emelyanov</cp:lastModifiedBy>
  <cp:revision>239</cp:revision>
  <dcterms:created xsi:type="dcterms:W3CDTF">2023-09-19T09:20:31Z</dcterms:created>
  <dcterms:modified xsi:type="dcterms:W3CDTF">2024-10-09T06:43:47Z</dcterms:modified>
</cp:coreProperties>
</file>