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C31E-AA2B-47D3-9984-942358FD12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789EB-1A18-4634-B2E0-CEB85A7C68B4}">
      <dgm:prSet/>
      <dgm:spPr>
        <a:solidFill>
          <a:schemeClr val="bg2"/>
        </a:solidFill>
      </dgm:spPr>
      <dgm:t>
        <a:bodyPr/>
        <a:lstStyle/>
        <a:p>
          <a:r>
            <a:rPr lang="ru-RU"/>
            <a:t>Атомарность</a:t>
          </a:r>
          <a:endParaRPr lang="en-US"/>
        </a:p>
      </dgm:t>
    </dgm:pt>
    <dgm:pt modelId="{A104E81C-E6E1-4E2D-9039-4EDB670B3268}" type="parTrans" cxnId="{4982EB4B-7156-4C8D-8EB6-F60AE7BDE221}">
      <dgm:prSet/>
      <dgm:spPr/>
      <dgm:t>
        <a:bodyPr/>
        <a:lstStyle/>
        <a:p>
          <a:endParaRPr lang="en-US"/>
        </a:p>
      </dgm:t>
    </dgm:pt>
    <dgm:pt modelId="{11FA23C3-35E5-4BFB-9101-BD89DE3683E9}" type="sibTrans" cxnId="{4982EB4B-7156-4C8D-8EB6-F60AE7BDE221}">
      <dgm:prSet/>
      <dgm:spPr/>
      <dgm:t>
        <a:bodyPr/>
        <a:lstStyle/>
        <a:p>
          <a:endParaRPr lang="en-US"/>
        </a:p>
      </dgm:t>
    </dgm:pt>
    <dgm:pt modelId="{8C6C75B7-0D01-4AB5-82F8-0840083DB663}">
      <dgm:prSet/>
      <dgm:spPr>
        <a:solidFill>
          <a:schemeClr val="bg2"/>
        </a:solidFill>
      </dgm:spPr>
      <dgm:t>
        <a:bodyPr/>
        <a:lstStyle/>
        <a:p>
          <a:r>
            <a:rPr lang="ru-RU"/>
            <a:t>Согласованность</a:t>
          </a:r>
          <a:endParaRPr lang="en-US"/>
        </a:p>
      </dgm:t>
    </dgm:pt>
    <dgm:pt modelId="{0BD86F3B-8A05-4DD8-B945-DCC95744A580}" type="parTrans" cxnId="{A2AA0A1F-343D-48C0-A275-C9D0C192A9E0}">
      <dgm:prSet/>
      <dgm:spPr/>
      <dgm:t>
        <a:bodyPr/>
        <a:lstStyle/>
        <a:p>
          <a:endParaRPr lang="en-US"/>
        </a:p>
      </dgm:t>
    </dgm:pt>
    <dgm:pt modelId="{20431FBE-A259-4C6A-A023-18CEBAC244A0}" type="sibTrans" cxnId="{A2AA0A1F-343D-48C0-A275-C9D0C192A9E0}">
      <dgm:prSet/>
      <dgm:spPr/>
      <dgm:t>
        <a:bodyPr/>
        <a:lstStyle/>
        <a:p>
          <a:endParaRPr lang="en-US"/>
        </a:p>
      </dgm:t>
    </dgm:pt>
    <dgm:pt modelId="{DF459537-DE80-463F-9B20-ACB2B32DC1C3}">
      <dgm:prSet/>
      <dgm:spPr>
        <a:solidFill>
          <a:schemeClr val="bg2"/>
        </a:solidFill>
      </dgm:spPr>
      <dgm:t>
        <a:bodyPr/>
        <a:lstStyle/>
        <a:p>
          <a:r>
            <a:rPr lang="ru-RU"/>
            <a:t>Изоляция</a:t>
          </a:r>
          <a:endParaRPr lang="en-US"/>
        </a:p>
      </dgm:t>
    </dgm:pt>
    <dgm:pt modelId="{4B437377-CA08-4283-A752-2A8369EDBF03}" type="parTrans" cxnId="{761053F6-2F72-4C4F-83C2-F0FA0818F356}">
      <dgm:prSet/>
      <dgm:spPr/>
      <dgm:t>
        <a:bodyPr/>
        <a:lstStyle/>
        <a:p>
          <a:endParaRPr lang="en-US"/>
        </a:p>
      </dgm:t>
    </dgm:pt>
    <dgm:pt modelId="{0FC05702-36D3-45F9-852F-769C4FBFE659}" type="sibTrans" cxnId="{761053F6-2F72-4C4F-83C2-F0FA0818F356}">
      <dgm:prSet/>
      <dgm:spPr/>
      <dgm:t>
        <a:bodyPr/>
        <a:lstStyle/>
        <a:p>
          <a:endParaRPr lang="en-US"/>
        </a:p>
      </dgm:t>
    </dgm:pt>
    <dgm:pt modelId="{4AECA3A7-9110-424F-809F-37A88CD37CCA}">
      <dgm:prSet/>
      <dgm:spPr>
        <a:solidFill>
          <a:schemeClr val="bg2"/>
        </a:solidFill>
      </dgm:spPr>
      <dgm:t>
        <a:bodyPr/>
        <a:lstStyle/>
        <a:p>
          <a:r>
            <a:rPr lang="ru-RU"/>
            <a:t>Устойчивость</a:t>
          </a:r>
          <a:endParaRPr lang="en-US"/>
        </a:p>
      </dgm:t>
    </dgm:pt>
    <dgm:pt modelId="{1CB6016F-E755-4D23-AF09-55552D5B43FE}" type="parTrans" cxnId="{16994276-F76E-4847-96BE-3B45D338BEB5}">
      <dgm:prSet/>
      <dgm:spPr/>
      <dgm:t>
        <a:bodyPr/>
        <a:lstStyle/>
        <a:p>
          <a:endParaRPr lang="en-US"/>
        </a:p>
      </dgm:t>
    </dgm:pt>
    <dgm:pt modelId="{7DE36B0F-73C8-4EF4-99AD-AE39CBFA6BE4}" type="sibTrans" cxnId="{16994276-F76E-4847-96BE-3B45D338BEB5}">
      <dgm:prSet/>
      <dgm:spPr/>
      <dgm:t>
        <a:bodyPr/>
        <a:lstStyle/>
        <a:p>
          <a:endParaRPr lang="en-US"/>
        </a:p>
      </dgm:t>
    </dgm:pt>
    <dgm:pt modelId="{3C18C82D-14E8-4EDE-9520-D8701ABE3B24}" type="pres">
      <dgm:prSet presAssocID="{E2FFC31E-AA2B-47D3-9984-942358FD1205}" presName="linear" presStyleCnt="0">
        <dgm:presLayoutVars>
          <dgm:animLvl val="lvl"/>
          <dgm:resizeHandles val="exact"/>
        </dgm:presLayoutVars>
      </dgm:prSet>
      <dgm:spPr/>
    </dgm:pt>
    <dgm:pt modelId="{3AF356A2-D3D4-4D7C-9385-983D8D2B518D}" type="pres">
      <dgm:prSet presAssocID="{ED4789EB-1A18-4634-B2E0-CEB85A7C68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4000FB-2179-43A5-B016-CB958C29DD2A}" type="pres">
      <dgm:prSet presAssocID="{11FA23C3-35E5-4BFB-9101-BD89DE3683E9}" presName="spacer" presStyleCnt="0"/>
      <dgm:spPr/>
    </dgm:pt>
    <dgm:pt modelId="{6DF3AD72-3351-4E7F-A593-3C0C10D9FF13}" type="pres">
      <dgm:prSet presAssocID="{8C6C75B7-0D01-4AB5-82F8-0840083DB6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728CC2-7C0A-467A-9478-2B66111FBA7D}" type="pres">
      <dgm:prSet presAssocID="{20431FBE-A259-4C6A-A023-18CEBAC244A0}" presName="spacer" presStyleCnt="0"/>
      <dgm:spPr/>
    </dgm:pt>
    <dgm:pt modelId="{0CA1C4CE-4787-4866-BD7F-D43031DE4366}" type="pres">
      <dgm:prSet presAssocID="{DF459537-DE80-463F-9B20-ACB2B32DC1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D4047D-BE22-44CB-A2F3-413E616171A2}" type="pres">
      <dgm:prSet presAssocID="{0FC05702-36D3-45F9-852F-769C4FBFE659}" presName="spacer" presStyleCnt="0"/>
      <dgm:spPr/>
    </dgm:pt>
    <dgm:pt modelId="{23F893FD-FFFF-4156-B6D8-17E93DFC6566}" type="pres">
      <dgm:prSet presAssocID="{4AECA3A7-9110-424F-809F-37A88CD37C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00BE1B-CB63-4398-8C7B-D4731DC3B6E4}" type="presOf" srcId="{8C6C75B7-0D01-4AB5-82F8-0840083DB663}" destId="{6DF3AD72-3351-4E7F-A593-3C0C10D9FF13}" srcOrd="0" destOrd="0" presId="urn:microsoft.com/office/officeart/2005/8/layout/vList2"/>
    <dgm:cxn modelId="{A2AA0A1F-343D-48C0-A275-C9D0C192A9E0}" srcId="{E2FFC31E-AA2B-47D3-9984-942358FD1205}" destId="{8C6C75B7-0D01-4AB5-82F8-0840083DB663}" srcOrd="1" destOrd="0" parTransId="{0BD86F3B-8A05-4DD8-B945-DCC95744A580}" sibTransId="{20431FBE-A259-4C6A-A023-18CEBAC244A0}"/>
    <dgm:cxn modelId="{D396EB23-322D-4FF8-9C2E-93F43BE98EB3}" type="presOf" srcId="{E2FFC31E-AA2B-47D3-9984-942358FD1205}" destId="{3C18C82D-14E8-4EDE-9520-D8701ABE3B24}" srcOrd="0" destOrd="0" presId="urn:microsoft.com/office/officeart/2005/8/layout/vList2"/>
    <dgm:cxn modelId="{4982EB4B-7156-4C8D-8EB6-F60AE7BDE221}" srcId="{E2FFC31E-AA2B-47D3-9984-942358FD1205}" destId="{ED4789EB-1A18-4634-B2E0-CEB85A7C68B4}" srcOrd="0" destOrd="0" parTransId="{A104E81C-E6E1-4E2D-9039-4EDB670B3268}" sibTransId="{11FA23C3-35E5-4BFB-9101-BD89DE3683E9}"/>
    <dgm:cxn modelId="{8947FE52-EC40-4E88-BE48-87771299646B}" type="presOf" srcId="{ED4789EB-1A18-4634-B2E0-CEB85A7C68B4}" destId="{3AF356A2-D3D4-4D7C-9385-983D8D2B518D}" srcOrd="0" destOrd="0" presId="urn:microsoft.com/office/officeart/2005/8/layout/vList2"/>
    <dgm:cxn modelId="{97ADE453-B4E9-4CA2-980A-AFE85DFE75A7}" type="presOf" srcId="{DF459537-DE80-463F-9B20-ACB2B32DC1C3}" destId="{0CA1C4CE-4787-4866-BD7F-D43031DE4366}" srcOrd="0" destOrd="0" presId="urn:microsoft.com/office/officeart/2005/8/layout/vList2"/>
    <dgm:cxn modelId="{16994276-F76E-4847-96BE-3B45D338BEB5}" srcId="{E2FFC31E-AA2B-47D3-9984-942358FD1205}" destId="{4AECA3A7-9110-424F-809F-37A88CD37CCA}" srcOrd="3" destOrd="0" parTransId="{1CB6016F-E755-4D23-AF09-55552D5B43FE}" sibTransId="{7DE36B0F-73C8-4EF4-99AD-AE39CBFA6BE4}"/>
    <dgm:cxn modelId="{05BAC0CB-EE8C-450D-84D9-73900D4ABBB8}" type="presOf" srcId="{4AECA3A7-9110-424F-809F-37A88CD37CCA}" destId="{23F893FD-FFFF-4156-B6D8-17E93DFC6566}" srcOrd="0" destOrd="0" presId="urn:microsoft.com/office/officeart/2005/8/layout/vList2"/>
    <dgm:cxn modelId="{761053F6-2F72-4C4F-83C2-F0FA0818F356}" srcId="{E2FFC31E-AA2B-47D3-9984-942358FD1205}" destId="{DF459537-DE80-463F-9B20-ACB2B32DC1C3}" srcOrd="2" destOrd="0" parTransId="{4B437377-CA08-4283-A752-2A8369EDBF03}" sibTransId="{0FC05702-36D3-45F9-852F-769C4FBFE659}"/>
    <dgm:cxn modelId="{EA21C1E9-79F3-4644-87A8-CD158DF036CE}" type="presParOf" srcId="{3C18C82D-14E8-4EDE-9520-D8701ABE3B24}" destId="{3AF356A2-D3D4-4D7C-9385-983D8D2B518D}" srcOrd="0" destOrd="0" presId="urn:microsoft.com/office/officeart/2005/8/layout/vList2"/>
    <dgm:cxn modelId="{F0A9B074-5286-47BA-B8F7-E130B8A7C99C}" type="presParOf" srcId="{3C18C82D-14E8-4EDE-9520-D8701ABE3B24}" destId="{4A4000FB-2179-43A5-B016-CB958C29DD2A}" srcOrd="1" destOrd="0" presId="urn:microsoft.com/office/officeart/2005/8/layout/vList2"/>
    <dgm:cxn modelId="{67678B97-45F3-47ED-97DF-AC6626DF54D5}" type="presParOf" srcId="{3C18C82D-14E8-4EDE-9520-D8701ABE3B24}" destId="{6DF3AD72-3351-4E7F-A593-3C0C10D9FF13}" srcOrd="2" destOrd="0" presId="urn:microsoft.com/office/officeart/2005/8/layout/vList2"/>
    <dgm:cxn modelId="{C887B33B-0D29-446A-A1BC-B079D7831645}" type="presParOf" srcId="{3C18C82D-14E8-4EDE-9520-D8701ABE3B24}" destId="{2E728CC2-7C0A-467A-9478-2B66111FBA7D}" srcOrd="3" destOrd="0" presId="urn:microsoft.com/office/officeart/2005/8/layout/vList2"/>
    <dgm:cxn modelId="{BDDCA8F9-C0CE-4A6E-B5AE-E8D6B16A1EA9}" type="presParOf" srcId="{3C18C82D-14E8-4EDE-9520-D8701ABE3B24}" destId="{0CA1C4CE-4787-4866-BD7F-D43031DE4366}" srcOrd="4" destOrd="0" presId="urn:microsoft.com/office/officeart/2005/8/layout/vList2"/>
    <dgm:cxn modelId="{A9290224-0AF4-4AE0-9956-377184BCF948}" type="presParOf" srcId="{3C18C82D-14E8-4EDE-9520-D8701ABE3B24}" destId="{2FD4047D-BE22-44CB-A2F3-413E616171A2}" srcOrd="5" destOrd="0" presId="urn:microsoft.com/office/officeart/2005/8/layout/vList2"/>
    <dgm:cxn modelId="{72A1EBB7-F3CF-4A7C-871C-509A7D9657F4}" type="presParOf" srcId="{3C18C82D-14E8-4EDE-9520-D8701ABE3B24}" destId="{23F893FD-FFFF-4156-B6D8-17E93DFC65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356A2-D3D4-4D7C-9385-983D8D2B518D}">
      <dsp:nvSpPr>
        <dsp:cNvPr id="0" name=""/>
        <dsp:cNvSpPr/>
      </dsp:nvSpPr>
      <dsp:spPr>
        <a:xfrm>
          <a:off x="0" y="45286"/>
          <a:ext cx="4875211" cy="791505"/>
        </a:xfrm>
        <a:prstGeom prst="round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Атомарность</a:t>
          </a:r>
          <a:endParaRPr lang="en-US" sz="3300" kern="1200"/>
        </a:p>
      </dsp:txBody>
      <dsp:txXfrm>
        <a:off x="38638" y="83924"/>
        <a:ext cx="4797935" cy="714229"/>
      </dsp:txXfrm>
    </dsp:sp>
    <dsp:sp modelId="{6DF3AD72-3351-4E7F-A593-3C0C10D9FF13}">
      <dsp:nvSpPr>
        <dsp:cNvPr id="0" name=""/>
        <dsp:cNvSpPr/>
      </dsp:nvSpPr>
      <dsp:spPr>
        <a:xfrm>
          <a:off x="0" y="931831"/>
          <a:ext cx="4875211" cy="791505"/>
        </a:xfrm>
        <a:prstGeom prst="round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Согласованность</a:t>
          </a:r>
          <a:endParaRPr lang="en-US" sz="3300" kern="1200"/>
        </a:p>
      </dsp:txBody>
      <dsp:txXfrm>
        <a:off x="38638" y="970469"/>
        <a:ext cx="4797935" cy="714229"/>
      </dsp:txXfrm>
    </dsp:sp>
    <dsp:sp modelId="{0CA1C4CE-4787-4866-BD7F-D43031DE4366}">
      <dsp:nvSpPr>
        <dsp:cNvPr id="0" name=""/>
        <dsp:cNvSpPr/>
      </dsp:nvSpPr>
      <dsp:spPr>
        <a:xfrm>
          <a:off x="0" y="1818377"/>
          <a:ext cx="4875211" cy="791505"/>
        </a:xfrm>
        <a:prstGeom prst="round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Изоляция</a:t>
          </a:r>
          <a:endParaRPr lang="en-US" sz="3300" kern="1200"/>
        </a:p>
      </dsp:txBody>
      <dsp:txXfrm>
        <a:off x="38638" y="1857015"/>
        <a:ext cx="4797935" cy="714229"/>
      </dsp:txXfrm>
    </dsp:sp>
    <dsp:sp modelId="{23F893FD-FFFF-4156-B6D8-17E93DFC6566}">
      <dsp:nvSpPr>
        <dsp:cNvPr id="0" name=""/>
        <dsp:cNvSpPr/>
      </dsp:nvSpPr>
      <dsp:spPr>
        <a:xfrm>
          <a:off x="0" y="2704922"/>
          <a:ext cx="4875211" cy="791505"/>
        </a:xfrm>
        <a:prstGeom prst="round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Устойчивость</a:t>
          </a:r>
          <a:endParaRPr lang="en-US" sz="3300" kern="1200"/>
        </a:p>
      </dsp:txBody>
      <dsp:txXfrm>
        <a:off x="38638" y="2743560"/>
        <a:ext cx="4797935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23836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ru-RU" sz="2200" dirty="0"/>
              <a:t>Министерство науки и высшего образования Российской Федерации</a:t>
            </a:r>
            <a:br>
              <a:rPr lang="ru-RU" sz="2200" dirty="0"/>
            </a:br>
            <a:r>
              <a:rPr lang="ru-RU" sz="22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044950"/>
            <a:ext cx="8791575" cy="12128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«Лауреат премии Тьюринга Джеймс Николас Грей»</a:t>
            </a:r>
            <a:r>
              <a:rPr lang="en-US" altLang="ru-R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Подзаголовок 2"/>
          <p:cNvSpPr txBox="1"/>
          <p:nvPr/>
        </p:nvSpPr>
        <p:spPr>
          <a:xfrm>
            <a:off x="4028440" y="5746115"/>
            <a:ext cx="7962900" cy="93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Работа выполнена студентом группы ИВМ-24  </a:t>
            </a:r>
            <a:r>
              <a:rPr lang="en-US" altLang="ru-RU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Морозов А. А.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Преподаватель к. п. н.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доцент 		      		         Пинаев В. Н.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Институт «Информационные технологии и системы управления»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2028823" y="3202233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Кафедра математического и программного обеспечения электронных вычислительных средств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Джеймс Николас Грей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65600" y="2249486"/>
            <a:ext cx="6881811" cy="3541714"/>
          </a:xfrm>
        </p:spPr>
        <p:txBody>
          <a:bodyPr>
            <a:normAutofit/>
          </a:bodyPr>
          <a:lstStyle/>
          <a:p>
            <a:r>
              <a:rPr lang="ru-RU" dirty="0"/>
              <a:t>Родился 12 января 1944 года в Сан-Франциско, США.</a:t>
            </a:r>
          </a:p>
          <a:p>
            <a:r>
              <a:rPr lang="ru-RU" dirty="0"/>
              <a:t>Закончил Калифорнийский университет в Беркли</a:t>
            </a:r>
            <a:r>
              <a:rPr lang="ru-RU" b="0" i="0" dirty="0">
                <a:effectLst/>
                <a:latin typeface="Linux Libertine"/>
              </a:rPr>
              <a:t>.</a:t>
            </a:r>
          </a:p>
          <a:p>
            <a:r>
              <a:rPr lang="ru-RU" b="0" i="0" dirty="0">
                <a:effectLst/>
                <a:latin typeface="Linux Libertine"/>
              </a:rPr>
              <a:t>Написал книгу </a:t>
            </a:r>
            <a:r>
              <a:rPr lang="en-US" b="0" i="0" dirty="0">
                <a:effectLst/>
                <a:latin typeface="Linux Libertine"/>
              </a:rPr>
              <a:t>«</a:t>
            </a:r>
            <a:r>
              <a:rPr lang="en-US" b="0" i="1" dirty="0">
                <a:effectLst/>
                <a:latin typeface="Linux Libertine"/>
              </a:rPr>
              <a:t>Transaction Processing: Concepts and Techniques</a:t>
            </a:r>
            <a:r>
              <a:rPr lang="en-US" b="0" i="0" dirty="0">
                <a:effectLst/>
                <a:latin typeface="Linux Libertine"/>
              </a:rPr>
              <a:t>»</a:t>
            </a:r>
            <a:endParaRPr lang="ru-RU" b="0" i="0" dirty="0">
              <a:effectLst/>
              <a:latin typeface="Linux Libertine"/>
            </a:endParaRPr>
          </a:p>
          <a:p>
            <a:endParaRPr lang="ru-RU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DE7A9890-A694-39C9-DB9E-EA4D5EEADCC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64" y="2097088"/>
            <a:ext cx="247958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i="1"/>
              <a:t>IBM System R</a:t>
            </a:r>
          </a:p>
        </p:txBody>
      </p:sp>
      <p:pic>
        <p:nvPicPr>
          <p:cNvPr id="15" name="Объект 14" descr="Изображение выглядит как строительство, город, свет&#10;&#10;Автоматически созданное описание">
            <a:extLst>
              <a:ext uri="{FF2B5EF4-FFF2-40B4-BE49-F238E27FC236}">
                <a16:creationId xmlns:a16="http://schemas.microsoft.com/office/drawing/2014/main" id="{88DF0967-E8C6-E1AB-1CE7-01036D707E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8F27F-CD03-6CE2-A0C3-5B13F92D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IBM System R </a:t>
            </a:r>
            <a:r>
              <a:rPr lang="en-US" sz="2000" dirty="0"/>
              <a:t>— </a:t>
            </a:r>
            <a:r>
              <a:rPr lang="en-US" sz="2000" dirty="0" err="1"/>
              <a:t>реляционная</a:t>
            </a:r>
            <a:r>
              <a:rPr lang="en-US" sz="2000" dirty="0"/>
              <a:t> СУБД, </a:t>
            </a:r>
            <a:r>
              <a:rPr lang="en-US" sz="2000" dirty="0" err="1"/>
              <a:t>созданная</a:t>
            </a:r>
            <a:r>
              <a:rPr lang="en-US" sz="2000" dirty="0"/>
              <a:t> в </a:t>
            </a:r>
            <a:r>
              <a:rPr lang="en-US" sz="2000" dirty="0" err="1"/>
              <a:t>середине</a:t>
            </a:r>
            <a:r>
              <a:rPr lang="en-US" sz="2000" dirty="0"/>
              <a:t> 1970-х в </a:t>
            </a:r>
            <a:r>
              <a:rPr lang="en-US" sz="2000" dirty="0" err="1"/>
              <a:t>рамках</a:t>
            </a:r>
            <a:r>
              <a:rPr lang="en-US" sz="2000" dirty="0"/>
              <a:t> </a:t>
            </a:r>
            <a:r>
              <a:rPr lang="en-US" sz="2000" dirty="0" err="1"/>
              <a:t>исследовательского</a:t>
            </a:r>
            <a:r>
              <a:rPr lang="en-US" sz="2000" dirty="0"/>
              <a:t> </a:t>
            </a:r>
            <a:r>
              <a:rPr lang="en-US" sz="2000" dirty="0" err="1"/>
              <a:t>проекта</a:t>
            </a:r>
            <a:r>
              <a:rPr lang="en-US" sz="2000" dirty="0"/>
              <a:t> </a:t>
            </a:r>
            <a:r>
              <a:rPr lang="en-US" sz="2000" i="1" dirty="0"/>
              <a:t>IBM</a:t>
            </a:r>
            <a:r>
              <a:rPr lang="en-US" sz="2000" dirty="0"/>
              <a:t>.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В рамках проекта был разработан и использовал SQL (</a:t>
            </a:r>
            <a:r>
              <a:rPr lang="ru-RU" sz="2000" dirty="0" err="1"/>
              <a:t>Structured</a:t>
            </a:r>
            <a:r>
              <a:rPr lang="ru-RU" sz="2000" dirty="0"/>
              <a:t> </a:t>
            </a:r>
            <a:r>
              <a:rPr lang="ru-RU" sz="2000" dirty="0" err="1"/>
              <a:t>Query</a:t>
            </a:r>
            <a:r>
              <a:rPr lang="ru-RU" sz="2000" dirty="0"/>
              <a:t> Language).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ACID</a:t>
            </a:r>
            <a:endParaRPr lang="ru-RU" i="1" dirty="0"/>
          </a:p>
        </p:txBody>
      </p:sp>
      <p:graphicFrame>
        <p:nvGraphicFramePr>
          <p:cNvPr id="3076" name="Объект 4">
            <a:extLst>
              <a:ext uri="{FF2B5EF4-FFF2-40B4-BE49-F238E27FC236}">
                <a16:creationId xmlns:a16="http://schemas.microsoft.com/office/drawing/2014/main" id="{DCCB8540-8814-2D6A-A539-9811831A8A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6743060"/>
              </p:ext>
            </p:extLst>
          </p:nvPr>
        </p:nvGraphicFramePr>
        <p:xfrm>
          <a:off x="6172200" y="2249486"/>
          <a:ext cx="48752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CC1F1AF0-4E12-BD2A-8248-A9EC9C04AD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06" y="3382169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CFAC7-62F7-3913-D277-A76D4561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Правило 5 минут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e 5 minute Rule">
            <a:extLst>
              <a:ext uri="{FF2B5EF4-FFF2-40B4-BE49-F238E27FC236}">
                <a16:creationId xmlns:a16="http://schemas.microsoft.com/office/drawing/2014/main" id="{E3CD30AB-9CB5-AA1A-9594-E731A76F415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235" y="1682403"/>
            <a:ext cx="6221895" cy="34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2281A-1D1D-2A82-5AA2-4922B07A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«</a:t>
            </a:r>
            <a:r>
              <a:rPr lang="en-US" sz="2000" dirty="0" err="1"/>
              <a:t>Кэшировать</a:t>
            </a:r>
            <a:r>
              <a:rPr lang="en-US" sz="2000" dirty="0"/>
              <a:t> </a:t>
            </a:r>
            <a:r>
              <a:rPr lang="en-US" sz="2000" dirty="0" err="1"/>
              <a:t>случайно</a:t>
            </a:r>
            <a:r>
              <a:rPr lang="en-US" sz="2000" dirty="0"/>
              <a:t> </a:t>
            </a:r>
            <a:r>
              <a:rPr lang="en-US" sz="2000" dirty="0" err="1"/>
              <a:t>доступные</a:t>
            </a:r>
            <a:r>
              <a:rPr lang="en-US" sz="2000" dirty="0"/>
              <a:t> </a:t>
            </a:r>
            <a:r>
              <a:rPr lang="en-US" sz="2000" dirty="0" err="1"/>
              <a:t>страницы</a:t>
            </a:r>
            <a:r>
              <a:rPr lang="en-US" sz="2000" dirty="0"/>
              <a:t> </a:t>
            </a:r>
            <a:r>
              <a:rPr lang="en-US" sz="2000" dirty="0" err="1"/>
              <a:t>диска</a:t>
            </a:r>
            <a:r>
              <a:rPr lang="en-US" sz="2000" dirty="0"/>
              <a:t>, </a:t>
            </a:r>
            <a:r>
              <a:rPr lang="en-US" sz="2000" dirty="0" err="1"/>
              <a:t>которые</a:t>
            </a:r>
            <a:r>
              <a:rPr lang="en-US" sz="2000" dirty="0"/>
              <a:t> </a:t>
            </a:r>
            <a:r>
              <a:rPr lang="en-US" sz="2000" dirty="0" err="1"/>
              <a:t>повторно</a:t>
            </a:r>
            <a:r>
              <a:rPr lang="en-US" sz="2000" dirty="0"/>
              <a:t> </a:t>
            </a:r>
            <a:r>
              <a:rPr lang="en-US" sz="2000" dirty="0" err="1"/>
              <a:t>используются</a:t>
            </a:r>
            <a:r>
              <a:rPr lang="en-US" sz="2000" dirty="0"/>
              <a:t> </a:t>
            </a:r>
            <a:r>
              <a:rPr lang="en-US" sz="2000" dirty="0" err="1"/>
              <a:t>каждые</a:t>
            </a:r>
            <a:r>
              <a:rPr lang="en-US" sz="2000" dirty="0"/>
              <a:t> 5 </a:t>
            </a:r>
            <a:r>
              <a:rPr lang="en-US" sz="2000" dirty="0" err="1"/>
              <a:t>минут</a:t>
            </a:r>
            <a:r>
              <a:rPr lang="en-US" sz="2000" dirty="0"/>
              <a:t>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чаще</a:t>
            </a:r>
            <a:r>
              <a:rPr lang="en-US" sz="2000" dirty="0"/>
              <a:t>.».</a:t>
            </a:r>
          </a:p>
        </p:txBody>
      </p:sp>
    </p:spTree>
    <p:extLst>
      <p:ext uri="{BB962C8B-B14F-4D97-AF65-F5344CB8AC3E}">
        <p14:creationId xmlns:p14="http://schemas.microsoft.com/office/powerpoint/2010/main" val="41740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4F31C-DAD9-A8FB-F8D6-8B25EBF2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Исчезновение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3AE515-24BD-6617-7968-932B6187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5800" y="2268616"/>
            <a:ext cx="4875211" cy="3541714"/>
          </a:xfrm>
        </p:spPr>
        <p:txBody>
          <a:bodyPr>
            <a:normAutofit/>
          </a:bodyPr>
          <a:lstStyle/>
          <a:p>
            <a:r>
              <a:rPr lang="ru-RU" dirty="0"/>
              <a:t>Джим Грей исчез после однодневного путешествия на яхте к </a:t>
            </a:r>
            <a:r>
              <a:rPr lang="ru-RU" dirty="0" err="1"/>
              <a:t>Фараллоновым</a:t>
            </a:r>
            <a:r>
              <a:rPr lang="ru-RU" dirty="0"/>
              <a:t> островам 28 января 2007 года. 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AC09431C-978B-5D72-13F2-77EC5A7DB11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18" y="1816518"/>
            <a:ext cx="3092981" cy="442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D1094B9-4609-1A5F-7FD7-0819AC3C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3C50B29-EBD9-5B5A-7236-36093EA3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pPr algn="r"/>
            <a:r>
              <a:rPr lang="ru-RU" dirty="0"/>
              <a:t>Презентацию подготовил студент группы ИВМ-24 Морозов А. А.</a:t>
            </a:r>
          </a:p>
        </p:txBody>
      </p:sp>
    </p:spTree>
    <p:extLst>
      <p:ext uri="{BB962C8B-B14F-4D97-AF65-F5344CB8AC3E}">
        <p14:creationId xmlns:p14="http://schemas.microsoft.com/office/powerpoint/2010/main" val="292016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87</TotalTime>
  <Words>199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Arial</vt:lpstr>
      <vt:lpstr>Linux Libertine</vt:lpstr>
      <vt:lpstr>Tw Cen MT</vt:lpstr>
      <vt:lpstr>Контур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Джеймс Николас Грей</vt:lpstr>
      <vt:lpstr>IBM System R</vt:lpstr>
      <vt:lpstr>ACID</vt:lpstr>
      <vt:lpstr>Правило 5 минут</vt:lpstr>
      <vt:lpstr>Исчезновение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126</cp:revision>
  <dcterms:created xsi:type="dcterms:W3CDTF">2024-09-19T14:22:00Z</dcterms:created>
  <dcterms:modified xsi:type="dcterms:W3CDTF">2024-11-27T20:32:34Z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B546E19EF41141A4A8AEDE6C766D27C2_12</vt:lpwstr>
  </property>
  <property fmtid="{D5CDD505-2E9C-101B-9397-08002B2CF9AE}" pid="3" name="KSOProductBuildVer">
    <vt:lpwstr>1049-12.2.0.18607</vt:lpwstr>
  </property>
</Properties>
</file>