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284" r:id="rId3"/>
    <p:sldId id="323" r:id="rId4"/>
    <p:sldId id="322" r:id="rId5"/>
    <p:sldId id="324" r:id="rId6"/>
    <p:sldId id="325" r:id="rId7"/>
    <p:sldId id="339" r:id="rId8"/>
    <p:sldId id="321" r:id="rId9"/>
    <p:sldId id="330" r:id="rId10"/>
    <p:sldId id="329" r:id="rId11"/>
    <p:sldId id="332" r:id="rId12"/>
    <p:sldId id="338" r:id="rId13"/>
    <p:sldId id="333" r:id="rId14"/>
    <p:sldId id="334" r:id="rId15"/>
    <p:sldId id="335" r:id="rId16"/>
    <p:sldId id="336" r:id="rId17"/>
    <p:sldId id="33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D6EC-58F1-4F1C-8F1B-7F00A4724223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(XML)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bin\add-user.bat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//add application users with roles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web.xml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login-config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&lt;auth-method&gt;BASIC&lt;/auth-method&gt;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&lt;realm-name&gt;default&lt;/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realm-name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login-config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252000" indent="-252000">
              <a:spcBef>
                <a:spcPts val="60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auth-method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– определяет каким образом пользователь передаст данные для своей аутентификации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252000" indent="-252000">
              <a:spcBef>
                <a:spcPts val="60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ealm –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определяет откуда сервер возьмет данные для аутентификации и авторизации пользователя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если в приложении не указан, то будет использоваться дефолтный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realm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севера приложений)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(form </a:t>
            </a:r>
            <a:r>
              <a:rPr lang="en-US" dirty="0" smtClean="0"/>
              <a:t>based 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loginform.html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&lt;form action="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j_security_check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method=post&gt;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&lt;input type="text" name="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j_username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"&gt;&lt;br&gt;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&lt;input type="password" name="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j_password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"&gt;&lt;br&gt;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&lt;input type="submit" value="Submit"&gt;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&lt;input type="reset" value="Reset"&gt;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loginerror.html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&lt;c:url var="url" value="/index.jsp"/&gt;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&lt;h2&gt;Invalid user name or password.&lt;/h2&gt;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&lt;p&gt;Click here to &lt;a href=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"${url}"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&gt;Try Again&lt;/a&gt;&lt;/p&gt;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&lt;/html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(jdbc realm)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870620"/>
            <a:ext cx="1800200" cy="36004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security_user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1230660"/>
            <a:ext cx="1800200" cy="108012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username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63888" y="1052736"/>
            <a:ext cx="1944216" cy="36004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security_user_role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63888" y="1412776"/>
            <a:ext cx="1944216" cy="72008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user_id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role_id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00192" y="1052736"/>
            <a:ext cx="1800200" cy="36004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security_role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300192" y="1412776"/>
            <a:ext cx="1800200" cy="72008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3" name="Прямая соединительная линия 12"/>
          <p:cNvCxnSpPr>
            <a:stCxn id="7" idx="3"/>
            <a:endCxn id="9" idx="1"/>
          </p:cNvCxnSpPr>
          <p:nvPr/>
        </p:nvCxnSpPr>
        <p:spPr>
          <a:xfrm>
            <a:off x="2771800" y="1770720"/>
            <a:ext cx="792088" cy="2096"/>
          </a:xfrm>
          <a:prstGeom prst="line">
            <a:avLst/>
          </a:prstGeom>
          <a:ln w="127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3"/>
            <a:endCxn id="11" idx="1"/>
          </p:cNvCxnSpPr>
          <p:nvPr/>
        </p:nvCxnSpPr>
        <p:spPr>
          <a:xfrm>
            <a:off x="5508104" y="1772816"/>
            <a:ext cx="792088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1560" y="2348880"/>
            <a:ext cx="80648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@Table(name = "security_user")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User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@Id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@GeneratedValue(strategy = GenerationType.SEQUENCE)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Long id;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String username;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String password;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@ManyToMany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@JoinTable(name = "security_user_role",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joinColumns = @JoinColumn(name = "user_id"),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inverseJoinColumns = @JoinColumn(name = "role_id"))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List&lt;Role&gt; roles;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INSERT INTO security_user(id, username, password) VALUES (nextval('hibernate_sequence'), 'anton', </a:t>
            </a:r>
            <a:r>
              <a:rPr lang="en-US" sz="1400" b="1" dirty="0" smtClean="0">
                <a:solidFill>
                  <a:srgbClr val="0070C0"/>
                </a:solidFill>
              </a:rPr>
              <a:t>encode(sha256('password'), 'hex')</a:t>
            </a:r>
            <a:r>
              <a:rPr lang="en-US" sz="1400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INSERT INTO security_role(id, name) VALUES (1, 'employee');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INSERT INTO security_user_role(user_id, role_id) select id, 1 from security_user where username = 'anton';</a:t>
            </a:r>
            <a:endParaRPr lang="ru-RU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(jdbc </a:t>
            </a:r>
            <a:r>
              <a:rPr lang="en-US" dirty="0" smtClean="0"/>
              <a:t>realm 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C:\Users\emelyanov\Dropbox\java\lections\001_Security.png"/>
          <p:cNvPicPr>
            <a:picLocks noChangeAspect="1" noChangeArrowheads="1"/>
          </p:cNvPicPr>
          <p:nvPr/>
        </p:nvPicPr>
        <p:blipFill>
          <a:blip r:embed="rId2" cstate="print"/>
          <a:srcRect b="26136"/>
          <a:stretch>
            <a:fillRect/>
          </a:stretch>
        </p:blipFill>
        <p:spPr bwMode="auto">
          <a:xfrm>
            <a:off x="611560" y="908720"/>
            <a:ext cx="7992888" cy="5755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(jdbc </a:t>
            </a:r>
            <a:r>
              <a:rPr lang="en-US" dirty="0" smtClean="0"/>
              <a:t>realm 3)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 descr="C:\Users\emelyanov\Dropbox\java\lections\002A_Select_Realm_Ty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20"/>
            <a:ext cx="4191000" cy="5534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(jdbc </a:t>
            </a:r>
            <a:r>
              <a:rPr lang="en-US" dirty="0" smtClean="0"/>
              <a:t>realm 4)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614608" cy="481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(jdbc </a:t>
            </a:r>
            <a:r>
              <a:rPr lang="en-US" dirty="0" smtClean="0"/>
              <a:t>realm 5)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8706266" cy="495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(jdbc </a:t>
            </a:r>
            <a:r>
              <a:rPr lang="en-US" dirty="0" smtClean="0"/>
              <a:t>realm 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5877272"/>
            <a:ext cx="8450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Несколько источников данных для проверки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/subsystem=elytron/distributed-realm=DistributedRealm:add(realms=[Realm1, Realm2])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251520" y="980728"/>
            <a:ext cx="8592716" cy="4795242"/>
            <a:chOff x="251520" y="980728"/>
            <a:chExt cx="8592716" cy="479524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980728"/>
              <a:ext cx="8592716" cy="4795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Скругленный прямоугольник 8"/>
            <p:cNvSpPr/>
            <p:nvPr/>
          </p:nvSpPr>
          <p:spPr>
            <a:xfrm>
              <a:off x="3491880" y="3501008"/>
              <a:ext cx="1296144" cy="3600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7812360" y="2564904"/>
              <a:ext cx="1008112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1835696" y="1835299"/>
              <a:ext cx="1296144" cy="4571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323528" y="2276872"/>
              <a:ext cx="1296144" cy="4571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(jdbc </a:t>
            </a:r>
            <a:r>
              <a:rPr lang="en-US" dirty="0" smtClean="0"/>
              <a:t>realm 7)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836712"/>
            <a:ext cx="7155645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2915816" y="6021288"/>
            <a:ext cx="10081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195736" y="1340768"/>
            <a:ext cx="180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8304" y="623731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Login Modules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HttpServletRequest </a:t>
            </a:r>
            <a:r>
              <a:rPr lang="en-US" dirty="0" smtClean="0"/>
              <a:t>(security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getAuthType();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getRemoteUser();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boolean isUserInRole(String role);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Principal getUserPrincipal();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login(String username, String password)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throws ServletException;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logout() throws ServletException;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boolean authenticate(HttpServletResponse response)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throws IOException, ServletException;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(user </a:t>
            </a:r>
            <a:r>
              <a:rPr lang="en-US" dirty="0" smtClean="0"/>
              <a:t>defined)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@WebServlet("/auth-test")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AuthTestServlet extends HttpServlet 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protected void doGet(HttpServletRequest req, HttpServletResponse resp)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throws ServletException, IOException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Principal principal = req.getUserPrincipal();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(principal == null || !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req.isUserInRole("employee")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req.getSession().setAttribute("RET_ADDR", req.getRequestURI());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LoginServlet.forwardToLogin(req, resp,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//req.changeSessionId();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resp.setContentType("text/html");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PrintWriter writer = resp.getWriter();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writer.println("Welcome to the secured app!");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writer.printf("&lt;br/&gt;User: " + req.getRemoteUser());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writer.printf("&lt;br/&gt;time: " + LocalDateTime.now());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writer.println("&lt;br/&gt;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&lt;a href='logout'&gt;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Logout&lt;/a&gt;");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</a:t>
            </a:r>
            <a:r>
              <a:rPr lang="en-US" dirty="0" smtClean="0"/>
              <a:t>(user defined</a:t>
            </a:r>
            <a:r>
              <a:rPr lang="ru-RU" dirty="0" smtClean="0"/>
              <a:t> 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login.jsp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&lt;html&gt;&lt;body&gt;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&lt;div style="color:red"&gt;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Object msg = request.getAttribute("errorMsg");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if(msg != null 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out.println(msg);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%&gt;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&lt;form action="login" method="post"&gt;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&lt;table&gt;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&lt;tr&gt;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&lt;td&gt;User:&lt;/td&gt;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&lt;td&gt;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&lt;input type="text" name="theUser"/&gt;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&lt;/tr&gt;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&lt;tr&gt;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&lt;td&gt;Password:&lt;/td&gt;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&lt;td&gt;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&lt;input type="password" name="thePassword"/&gt;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&lt;/tr&gt;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&lt;/table&gt;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&lt;input type="submit" value="Submit"/&gt;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&lt;/body&gt;&lt;/html&gt;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(user </a:t>
            </a:r>
            <a:r>
              <a:rPr lang="en-US" dirty="0" smtClean="0"/>
              <a:t>defined 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@WebServlet("/login")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public class LoginServlet extends HttpServlet 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spc="-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    protected void doPost(HttpServletRequest req, HttpServletResponse resp)...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   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pc="-50" dirty="0" smtClean="0">
                <a:latin typeface="Courier New" pitchFamily="49" charset="0"/>
                <a:cs typeface="Courier New" pitchFamily="49" charset="0"/>
              </a:rPr>
              <a:t>            req.login(req.getParameter("theUser"),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pc="-50" dirty="0" smtClean="0">
                <a:latin typeface="Courier New" pitchFamily="49" charset="0"/>
                <a:cs typeface="Courier New" pitchFamily="49" charset="0"/>
              </a:rPr>
              <a:t>                      req.getParameter("thePassword"));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        } catch (ServletException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spc="-50" dirty="0" smtClean="0">
                <a:latin typeface="Courier New" pitchFamily="49" charset="0"/>
                <a:cs typeface="Courier New" pitchFamily="49" charset="0"/>
              </a:rPr>
              <a:t>forwardToLogin(req, resp, "Error: " + e.getMessage());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    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400" b="1" spc="-50" dirty="0" smtClean="0">
                <a:latin typeface="Courier New" pitchFamily="49" charset="0"/>
                <a:cs typeface="Courier New" pitchFamily="49" charset="0"/>
              </a:rPr>
              <a:t>req.getUserPrincipal() != null &amp;&amp; req.isUserInRole("employee")</a:t>
            </a: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pc="-50" dirty="0" smtClean="0">
                <a:latin typeface="Courier New" pitchFamily="49" charset="0"/>
                <a:cs typeface="Courier New" pitchFamily="49" charset="0"/>
              </a:rPr>
              <a:t>            Object ret_addr = req.getSession().getAttribute("RET_ADDR");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pc="-50" dirty="0" smtClean="0">
                <a:latin typeface="Courier New" pitchFamily="49" charset="0"/>
                <a:cs typeface="Courier New" pitchFamily="49" charset="0"/>
              </a:rPr>
              <a:t>            resp.sendRedirect(ret_addr == null ? "" : ret_addr);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    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            forwardToLogin(req, resp, "Login failed.");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spc="-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    public static void forwardToLogin(HttpServletRequest req,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            HttpServletResponse resp, String errorMessage) ...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pc="-50" dirty="0" smtClean="0">
                <a:latin typeface="Courier New" pitchFamily="49" charset="0"/>
                <a:cs typeface="Courier New" pitchFamily="49" charset="0"/>
              </a:rPr>
              <a:t>        req.setAttribute("errorMsg", errorMessage);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pc="-50" dirty="0" smtClean="0">
                <a:latin typeface="Courier New" pitchFamily="49" charset="0"/>
                <a:cs typeface="Courier New" pitchFamily="49" charset="0"/>
              </a:rPr>
              <a:t>        req.getRequestDispatcher("/login.jsp").forward(req, resp);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5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(user </a:t>
            </a:r>
            <a:r>
              <a:rPr lang="en-US" dirty="0" smtClean="0"/>
              <a:t>defined 4)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@WebServlet("/logout")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LogoutServlet extends HttpServlet 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protected void doGet(HttpServletRequest req, HttpServletResponse resp)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throws ServletException, IOException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req.logout();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(req.getUserPrincipal()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throw new ServletException("Cannot log out the user");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HttpSession session = req.getSession(false);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if (session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session.invalidate();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resp.sendRedirect("");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(XML)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web.xml</a:t>
            </a:r>
            <a:endParaRPr lang="ru-RU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security-constraint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web-resource-collection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&lt;web-resource-name&gt;secure&lt;/web-resource-name&gt;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&lt;url-pattern&gt;/rest/*&lt;/url-pattern&gt;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&lt;http-method&gt;GET&lt;/http-method&gt;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web-resource-collection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auth-constraint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&lt;role-name&gt;employee&lt;/role-name&gt;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auth-constraint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security-constraint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login-config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&lt;auth-method&gt;BASIC&lt;/auth-method&gt;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&lt;realm-name&gt;default&lt;/realm-name&gt;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login-config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BASIC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–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сервер сам показывает простую форму для ввода логина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пароля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FORM –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вы создаете форму которая запрашивает логин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пароль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DIGEST –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header-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 запроса передается логин и хэш от логина+пароля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CLIENT-CERT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– аутентификация на основе сертификата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(annotation)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ServletSecurity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@HttpConstraint(rolesAllowed = {"employee"}) 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@WebServlet(...)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BaseServlet extends HttpServlet {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ServletSecurity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httpMethodConstraints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@HttpMethodConstraint(value = "GET", rolesAllowed = {"employee"}),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@HttpMethodConstraint(value = "POST", rolesAllowed = {"director"})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ServletSecurity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httpMethodConstraints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@HttpMethodConstraint(value = "GET", rolesAllowed = {"employee"}),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@HttpMethodConstraint(value = "POST", rolesAllowed = {"director"})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value = @HttpConstraint(value = ServletSecurity.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EmptyRoleSemantic.DENY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ServletSecurity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(value = @HttpConstraint(rolesAllowed = "R1"),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httpMethodConstraints = @HttpMethodConstraint("GET"))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//For GET no check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//XML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приоритетнее аннотаций !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(form based)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web.xml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&lt;security-constraint&gt;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&lt;web-resource-collection&gt;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&lt;web-resource-name&gt;security&lt;/web-resource-name&gt;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&lt;url-pattern&gt;/*&lt;/url-pattern&gt;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&lt;/web-resource-collection&gt;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&lt;auth-constraint&gt;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&lt;role-name&gt;employee&lt;/role-name&gt;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&lt;/auth-constraint&gt;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&lt;user-data-constraint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&lt;transport-guarantee&gt;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CONFIDENTIAL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&lt;/transport-guarantee&gt;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&lt;/user-data-constraint&gt;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&lt;/security-constraint&gt;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&lt;login-config&gt;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&lt;auth-method&gt;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&lt;/auth-method&gt;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&lt;form-login-config&gt;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&lt;form-login-page&gt;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/loginform.html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&lt;/form-login-page&gt;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&lt;form-error-page&gt;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/loginerror.html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&lt;/form-error-page&gt;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&lt;/form-login-config&gt;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&lt;/login-config&gt;</a:t>
            </a:r>
          </a:p>
          <a:p>
            <a:pPr marL="0" indent="0">
              <a:spcBef>
                <a:spcPts val="0"/>
              </a:spcBef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CONFIDENTIAL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SSL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973</Words>
  <Application>Microsoft Office PowerPoint</Application>
  <PresentationFormat>Экран (4:3)</PresentationFormat>
  <Paragraphs>226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Security (XML)</vt:lpstr>
      <vt:lpstr>HttpServletRequest (security)</vt:lpstr>
      <vt:lpstr>Security (user defined)</vt:lpstr>
      <vt:lpstr>Security (user defined 2)</vt:lpstr>
      <vt:lpstr>Security (user defined 3)</vt:lpstr>
      <vt:lpstr>Security (user defined 4)</vt:lpstr>
      <vt:lpstr>Security (XML)</vt:lpstr>
      <vt:lpstr>Security (annotation)</vt:lpstr>
      <vt:lpstr>Security (form based)</vt:lpstr>
      <vt:lpstr>Security (form based 2)</vt:lpstr>
      <vt:lpstr>Security (jdbc realm)</vt:lpstr>
      <vt:lpstr>Security (jdbc realm 2)</vt:lpstr>
      <vt:lpstr>Security (jdbc realm 3)</vt:lpstr>
      <vt:lpstr>Security (jdbc realm 4)</vt:lpstr>
      <vt:lpstr>Security (jdbc realm 5)</vt:lpstr>
      <vt:lpstr>Security (jdbc realm 6)</vt:lpstr>
      <vt:lpstr>Security (jdbc realm 7)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Сервера приложений</dc:title>
  <dc:creator>emelyanov</dc:creator>
  <cp:lastModifiedBy>user</cp:lastModifiedBy>
  <cp:revision>369</cp:revision>
  <dcterms:created xsi:type="dcterms:W3CDTF">2023-09-28T05:37:27Z</dcterms:created>
  <dcterms:modified xsi:type="dcterms:W3CDTF">2024-12-03T20:09:04Z</dcterms:modified>
</cp:coreProperties>
</file>