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84BC-A88F-45C2-8FDA-349E37CCC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859C82-49E9-40ED-845A-D0F2A16DE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4F4D4-85BB-4DFB-A9F1-9B217673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47EF5-222C-44C5-B1DD-21FCC04A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68FA4-DF51-46A5-9F17-2B8045D5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7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7DD73-461F-4F63-BB20-560F4BEF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183545-22DB-4612-86B2-8B4D8D10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3DD1B-9460-4382-9ED5-B4CC31D7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0B0B4-CB66-443E-BB41-BA552A63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79643C-6242-4DCF-87CF-5B095832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3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CA2DB8-D654-4F2B-9FFA-E51231B4D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8EFF8-5946-4746-9297-8DFD51C59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9CF2CA-4B2B-41F9-96F6-AA0717B3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7F3F5-410C-4970-91B3-B4B0C2C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0D758-E012-44D1-B068-F8816060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C63E6-C9DF-411B-878D-58BBD6F3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51765-1ABA-4E24-B4A1-E8FBC509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3974F-7310-4519-BAAD-EAD961DC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80282-2A01-41D3-81DF-4A32288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90ABF-5C91-4E6B-A61C-1B85CC0E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6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D88DA-3909-4891-A38F-6AE5DC4D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EBAC9F-DC08-467B-96DB-A582A68E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77EF4-706D-4DED-B987-3FFF37BD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4CD82-9633-4418-8D7E-2382AEA2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0D087-A09C-4CB9-972A-6E0B1EE7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1C1E7-9FB5-45BB-8448-52FBCB7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4D48C-5714-454D-A0C7-4ACE8559F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39EEE-EDC1-48CA-B736-692CF10AF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4CBDD8-9BBB-499F-B97B-86A78133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4D935B-4409-4900-9DE2-7E8D5C50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67A8D2-6102-45F5-9AC9-CAF39900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32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F6CC7-0DB5-4FF8-8CAF-AA410591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FA8C1-56B0-469F-853D-2789F68BC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99E99E-A8E8-498F-8E0E-1D9A09CC6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AC8227-AE67-4D37-A284-FEFE47161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FEC983-FEE5-45A2-858B-A98CF1520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3FCD8-1273-4195-8FF1-ACE0700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6122CE-A28A-4797-85A9-6ABE1A1B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D47AD0-3C4C-4F8E-B682-4C352FAB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0995C-2F75-4950-9D21-885C3C5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6E8639-9894-455B-9270-CA45E9DB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812F27-7BC0-4F89-97E1-F3EB0A3B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662E0C-8EA0-4B86-8563-3A75083E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7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848162-C2B2-4D87-A836-E554892B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199DF7-D2D8-4EB1-8039-0DB58676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54A469-4D88-44A2-B0C5-0C44DDE9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5D67F-4896-4B5C-8033-1F322C09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66CEE-F7EC-41D4-A27D-3A564A6E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EBFB3B-496E-496D-9948-36507795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292111-D912-41DD-B59D-E51A1119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1CF245-0010-4BF4-BEF0-F93B35D8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AAF20E-CB89-4870-A43A-F9A88B73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00575-6D14-4950-8720-B8D2D05D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0FF226-1737-4DB5-8E43-68E8E7B4F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7FD7AD-CBC5-43FC-99E7-D1969DF27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66A25A-C1BA-453F-A806-CC9D8F3D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93DF98-DF27-43A1-9E03-11C6AE79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4F7C0A-0578-4298-8811-D60A4EF8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80415-5995-4B0D-9D1B-D6E06AB9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FF67C2-9AAC-4915-BDD4-B3D57A90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9A039-5FF6-42A2-9B70-495971073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F549-55AD-48AD-8863-47EC68395195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7E415-CF28-4261-99D9-AECF437DE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E4A4D-07DB-4F24-8BC5-55AF286FC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559E-FAE5-426B-BFCE-7BF8B73BD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9C7BC-8E3D-4537-B187-B3F92E33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678" y="3351666"/>
            <a:ext cx="9844644" cy="877875"/>
          </a:xfrm>
        </p:spPr>
        <p:txBody>
          <a:bodyPr>
            <a:noAutofit/>
          </a:bodyPr>
          <a:lstStyle/>
          <a:p>
            <a:r>
              <a:rPr lang="ru-RU" sz="4000" dirty="0"/>
              <a:t>Средства индивидуализации: виды, примеры, российская и международная защита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A097B-E447-49B7-ACEC-EA0B28443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992" y="4712801"/>
            <a:ext cx="7651668" cy="993713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Студент группы ПИМ–24 С. А. Колесников	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BDE65-FC9C-451B-94EB-1684D1CD87F0}"/>
              </a:ext>
            </a:extLst>
          </p:cNvPr>
          <p:cNvSpPr txBox="1"/>
          <p:nvPr/>
        </p:nvSpPr>
        <p:spPr>
          <a:xfrm>
            <a:off x="130629" y="206208"/>
            <a:ext cx="120613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20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 ФГБОУ ВО</a:t>
            </a:r>
          </a:p>
          <a:p>
            <a:pPr algn="ctr"/>
            <a:r>
              <a:rPr lang="ru-RU" sz="20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 Рыбинский государственный авиационный технический университет </a:t>
            </a:r>
          </a:p>
          <a:p>
            <a:pPr algn="ctr"/>
            <a:r>
              <a:rPr lang="ru-RU" sz="2000" dirty="0">
                <a:effectLst/>
                <a:latin typeface="Calibri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имени П. А. Соловьева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495AD-2EA2-4128-A814-CFEC305943DA}"/>
              </a:ext>
            </a:extLst>
          </p:cNvPr>
          <p:cNvSpPr txBox="1"/>
          <p:nvPr/>
        </p:nvSpPr>
        <p:spPr>
          <a:xfrm>
            <a:off x="5640594" y="5795159"/>
            <a:ext cx="10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Рыбинск</a:t>
            </a:r>
          </a:p>
          <a:p>
            <a:pPr algn="ctr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1436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320F-54E6-492B-8F68-AAF4FDD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индивидуализации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023B-DF33-4F55-B20D-C98E37E6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— это обозначения, используемые в гражданском обороте с целью персонификации (идентификации) юридических лиц, их продукции, работ и услуг</a:t>
            </a:r>
          </a:p>
        </p:txBody>
      </p:sp>
      <p:pic>
        <p:nvPicPr>
          <p:cNvPr id="4" name="Рисунок 3" descr="Изображение: Товарные знаки известных брендов">
            <a:extLst>
              <a:ext uri="{FF2B5EF4-FFF2-40B4-BE49-F238E27FC236}">
                <a16:creationId xmlns:a16="http://schemas.microsoft.com/office/drawing/2014/main" id="{61E74C2B-1C18-4E94-823C-F5230979AD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686" y="3077659"/>
            <a:ext cx="3953618" cy="316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48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320F-54E6-492B-8F68-AAF4FDD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средств индивидуализации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023B-DF33-4F55-B20D-C98E37E6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Товарные знаки </a:t>
            </a:r>
          </a:p>
          <a:p>
            <a:r>
              <a:rPr lang="ru-RU" dirty="0"/>
              <a:t>Фирменные наименования</a:t>
            </a:r>
          </a:p>
          <a:p>
            <a:r>
              <a:rPr lang="ru-RU" dirty="0"/>
              <a:t>Коммерческие обозначения</a:t>
            </a:r>
          </a:p>
          <a:p>
            <a:r>
              <a:rPr lang="ru-RU" dirty="0"/>
              <a:t>Патенты на промышленные образцы</a:t>
            </a:r>
          </a:p>
          <a:p>
            <a:r>
              <a:rPr lang="ru-RU" dirty="0"/>
              <a:t>Наименования мест происхождения товаров </a:t>
            </a:r>
          </a:p>
          <a:p>
            <a:r>
              <a:rPr lang="ru-RU" dirty="0"/>
              <a:t>Географические указания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30329D-2A6C-416C-A230-8D5290E4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20" y="1389413"/>
            <a:ext cx="4821798" cy="22665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D71431-2803-409D-9A6C-837F54AC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176" y="3760615"/>
            <a:ext cx="1880486" cy="27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1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320F-54E6-492B-8F68-AAF4FDD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средств индивидуализации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023B-DF33-4F55-B20D-C98E37E6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1992" cy="117883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Товарные знаки — это один из самых известных и распространённых видов средств индивидуализации.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0F0D149-45D2-4705-89AB-D146304F353C}"/>
              </a:ext>
            </a:extLst>
          </p:cNvPr>
          <p:cNvSpPr txBox="1">
            <a:spLocks/>
          </p:cNvSpPr>
          <p:nvPr/>
        </p:nvSpPr>
        <p:spPr>
          <a:xfrm>
            <a:off x="4322618" y="3723697"/>
            <a:ext cx="7183582" cy="195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Фирменные наименования — это наименования, под которыми юридическое лицо ведет свою деятельность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D06C1-EF86-45DB-8202-216AB97C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34" y="1825625"/>
            <a:ext cx="3658111" cy="11431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1089AF-E94E-4D29-A540-2FF40828C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8" t="5252" r="7422" b="4891"/>
          <a:stretch/>
        </p:blipFill>
        <p:spPr>
          <a:xfrm>
            <a:off x="838201" y="3527924"/>
            <a:ext cx="3353790" cy="29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320F-54E6-492B-8F68-AAF4FDD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средств индивидуализации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023B-DF33-4F55-B20D-C98E37E6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5645727" cy="2081359"/>
          </a:xfrm>
        </p:spPr>
        <p:txBody>
          <a:bodyPr>
            <a:normAutofit/>
          </a:bodyPr>
          <a:lstStyle/>
          <a:p>
            <a:r>
              <a:rPr lang="ru-RU" dirty="0"/>
              <a:t>Коммерческие обозначения — это особые названия, которые используются для обозначения торговых точек или предприятий.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0F0D149-45D2-4705-89AB-D146304F353C}"/>
              </a:ext>
            </a:extLst>
          </p:cNvPr>
          <p:cNvSpPr txBox="1">
            <a:spLocks/>
          </p:cNvSpPr>
          <p:nvPr/>
        </p:nvSpPr>
        <p:spPr>
          <a:xfrm>
            <a:off x="4678876" y="4386477"/>
            <a:ext cx="695795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Патенты на промышленные образцы — это средства индивидуализации, которые защищают внешний вид продукта.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1D1B93-3505-42E6-AB48-322D1105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057" y="1825623"/>
            <a:ext cx="4714506" cy="16085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3CCD43-54DE-40AA-A534-640A9765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21" y="3683128"/>
            <a:ext cx="1880486" cy="27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8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320F-54E6-492B-8F68-AAF4FDD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средств индивидуализации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023B-DF33-4F55-B20D-C98E37E6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883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Наименования мест происхождения товаров — это средства, которые указывают на географическое происхождение продукта и его особенности, связанные с этим регионом.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0F0D149-45D2-4705-89AB-D146304F353C}"/>
              </a:ext>
            </a:extLst>
          </p:cNvPr>
          <p:cNvSpPr txBox="1">
            <a:spLocks/>
          </p:cNvSpPr>
          <p:nvPr/>
        </p:nvSpPr>
        <p:spPr>
          <a:xfrm>
            <a:off x="741218" y="3308059"/>
            <a:ext cx="10515600" cy="16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Географическое указание — это обозначение, фигурирующее на товарах, которые происходят из определённого географического региона и обладают свойствами или репутацией, обусловленными местом их происхождения.</a:t>
            </a:r>
          </a:p>
        </p:txBody>
      </p:sp>
    </p:spTree>
    <p:extLst>
      <p:ext uri="{BB962C8B-B14F-4D97-AF65-F5344CB8AC3E}">
        <p14:creationId xmlns:p14="http://schemas.microsoft.com/office/powerpoint/2010/main" val="201532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320F-54E6-492B-8F68-AAF4FDD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Российская защита средств индивидуализации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023B-DF33-4F55-B20D-C98E37E6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ru-RU" dirty="0"/>
              <a:t>Регистрация товарных знаков и других средств индивидуализации в России осуществляется Федеральной службой по интеллектуальной собственности (Роспатент). 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7DB7F8C-B72F-4199-8827-DA45DF48DEA1}"/>
              </a:ext>
            </a:extLst>
          </p:cNvPr>
          <p:cNvSpPr txBox="1">
            <a:spLocks/>
          </p:cNvSpPr>
          <p:nvPr/>
        </p:nvSpPr>
        <p:spPr>
          <a:xfrm>
            <a:off x="6096000" y="3552434"/>
            <a:ext cx="5660573" cy="2539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Процедура регистрации включает: </a:t>
            </a:r>
          </a:p>
          <a:p>
            <a:r>
              <a:rPr lang="ru-RU" dirty="0"/>
              <a:t>подачу заявки</a:t>
            </a:r>
          </a:p>
          <a:p>
            <a:r>
              <a:rPr lang="ru-RU" dirty="0"/>
              <a:t>формальную экспертизу</a:t>
            </a:r>
          </a:p>
          <a:p>
            <a:r>
              <a:rPr lang="ru-RU" dirty="0"/>
              <a:t>экспертизу по существу</a:t>
            </a:r>
          </a:p>
          <a:p>
            <a:r>
              <a:rPr lang="ru-RU" dirty="0"/>
              <a:t>выдачу свидетельства о государственной регистрации.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58B406-5729-47E9-8832-A1F705E7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3081648"/>
            <a:ext cx="5454734" cy="34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FE3C0-CED6-47EB-BB55-F157F4C5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Международная защита средств индивидуализации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FDA9C-BBCA-4D84-9A6A-CDC1D38F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защиты на международном уровне существуют соглашения, такие как Парижская конвенция и Мадридская система. </a:t>
            </a:r>
          </a:p>
          <a:p>
            <a:r>
              <a:rPr lang="ru-RU" dirty="0"/>
              <a:t>Организацией, отвечающей за международную регистрацию, является Всемирная организация интеллектуальной собственности (ВОИС)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C2AF8B-6722-48C0-B6CA-DBDB9D92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27700"/>
            <a:ext cx="3624199" cy="24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8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FE3C0-CED6-47EB-BB55-F157F4C5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FDA9C-BBCA-4D84-9A6A-CDC1D38F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Защита средств индивидуализации имеет огромное значение как для глобальных, так и для региональных экономик. В Ярославской области множество предприятий и культурных инициатив активно используют средства индивидуализации для продвижения своих товаров и услуг. </a:t>
            </a:r>
          </a:p>
        </p:txBody>
      </p:sp>
    </p:spTree>
    <p:extLst>
      <p:ext uri="{BB962C8B-B14F-4D97-AF65-F5344CB8AC3E}">
        <p14:creationId xmlns:p14="http://schemas.microsoft.com/office/powerpoint/2010/main" val="3983247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317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(Основной текст)</vt:lpstr>
      <vt:lpstr>Calibri Light</vt:lpstr>
      <vt:lpstr>Тема Office</vt:lpstr>
      <vt:lpstr>Средства индивидуализации: виды, примеры, российская и международная защита</vt:lpstr>
      <vt:lpstr>Средства индивидуализации</vt:lpstr>
      <vt:lpstr>Виды средств индивидуализации</vt:lpstr>
      <vt:lpstr>Виды средств индивидуализации</vt:lpstr>
      <vt:lpstr>Виды средств индивидуализации</vt:lpstr>
      <vt:lpstr>Виды средств индивидуализации</vt:lpstr>
      <vt:lpstr>Российская защита средств индивидуализации</vt:lpstr>
      <vt:lpstr>Международная защита средств индивидуализации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индивидуализации: виды, примеры, российская и международная защита</dc:title>
  <dc:creator>Stepan</dc:creator>
  <cp:lastModifiedBy>Stepan</cp:lastModifiedBy>
  <cp:revision>2</cp:revision>
  <dcterms:created xsi:type="dcterms:W3CDTF">2024-10-07T21:02:06Z</dcterms:created>
  <dcterms:modified xsi:type="dcterms:W3CDTF">2024-10-07T21:19:59Z</dcterms:modified>
</cp:coreProperties>
</file>