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4" r:id="rId1"/>
  </p:sldMasterIdLst>
  <p:notesMasterIdLst>
    <p:notesMasterId r:id="rId9"/>
  </p:notesMasterIdLst>
  <p:sldIdLst>
    <p:sldId id="256" r:id="rId2"/>
    <p:sldId id="290" r:id="rId3"/>
    <p:sldId id="296" r:id="rId4"/>
    <p:sldId id="298" r:id="rId5"/>
    <p:sldId id="299" r:id="rId6"/>
    <p:sldId id="300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0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0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9B4BE-190F-4DFD-BD17-90CCF20F3D04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66309-BE70-418A-8D34-84ED8E7FADE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452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45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11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158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791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60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365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066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13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43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7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51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48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75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89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4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11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3B24F13-3B47-4406-AFFD-7D98C1F8A1B5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981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.svg"/><Relationship Id="rId7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3" y="113467"/>
            <a:ext cx="8791575" cy="2100263"/>
          </a:xfrm>
        </p:spPr>
        <p:txBody>
          <a:bodyPr>
            <a:normAutofit/>
          </a:bodyPr>
          <a:lstStyle/>
          <a:p>
            <a:pPr algn="ctr"/>
            <a:r>
              <a:rPr lang="en-US" sz="2200" dirty="0"/>
              <a:t>Ministry of Science and Higher Education of the Russian Federation</a:t>
            </a:r>
            <a:br>
              <a:rPr lang="en-US" sz="2200" dirty="0"/>
            </a:br>
            <a:r>
              <a:rPr lang="en-US" sz="2200" dirty="0"/>
              <a:t>FGBOU VO </a:t>
            </a:r>
            <a:br>
              <a:rPr lang="en-US" sz="2200" dirty="0"/>
            </a:br>
            <a:r>
              <a:rPr lang="en-US" sz="2200" dirty="0"/>
              <a:t>Rybinsk State Aviation Technical University named after P. A. Solovyov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3" y="4190148"/>
            <a:ext cx="8791575" cy="47735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«</a:t>
            </a:r>
            <a:r>
              <a:rPr lang="en-US" dirty="0">
                <a:solidFill>
                  <a:schemeClr val="tx1"/>
                </a:solidFill>
              </a:rPr>
              <a:t>The Rise of Edge Computing: A Modern Way to Process Data</a:t>
            </a:r>
            <a:r>
              <a:rPr lang="ru-RU" dirty="0">
                <a:solidFill>
                  <a:schemeClr val="tx1"/>
                </a:solidFill>
              </a:rPr>
              <a:t>»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/>
          <p:nvPr/>
        </p:nvSpPr>
        <p:spPr>
          <a:xfrm>
            <a:off x="4028440" y="5746115"/>
            <a:ext cx="7962900" cy="9391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tx1"/>
                </a:solidFill>
              </a:rPr>
              <a:t>Student of group IVM-24           Morozov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Professor </a:t>
            </a:r>
            <a:r>
              <a:rPr lang="en-US" dirty="0" err="1">
                <a:solidFill>
                  <a:schemeClr val="tx1"/>
                </a:solidFill>
              </a:rPr>
              <a:t>c.p.n</a:t>
            </a:r>
            <a:r>
              <a:rPr lang="en-US" dirty="0">
                <a:solidFill>
                  <a:schemeClr val="tx1"/>
                </a:solidFill>
              </a:rPr>
              <a:t>. docent  		      Petrova L. A.</a:t>
            </a:r>
          </a:p>
        </p:txBody>
      </p:sp>
      <p:sp>
        <p:nvSpPr>
          <p:cNvPr id="9" name="Заголовок 1"/>
          <p:cNvSpPr txBox="1"/>
          <p:nvPr/>
        </p:nvSpPr>
        <p:spPr>
          <a:xfrm>
            <a:off x="1876423" y="2546173"/>
            <a:ext cx="8791575" cy="4143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Institute of </a:t>
            </a:r>
            <a:r>
              <a:rPr lang="ru-RU" sz="2000" dirty="0"/>
              <a:t>«</a:t>
            </a:r>
            <a:r>
              <a:rPr lang="en-US" sz="2000" dirty="0"/>
              <a:t>Information Technologies and Control Systems</a:t>
            </a:r>
            <a:r>
              <a:rPr lang="ru-RU" sz="2000" dirty="0"/>
              <a:t>»</a:t>
            </a:r>
            <a:endParaRPr lang="en-US" sz="2000" dirty="0"/>
          </a:p>
        </p:txBody>
      </p:sp>
      <p:sp>
        <p:nvSpPr>
          <p:cNvPr id="10" name="Заголовок 1"/>
          <p:cNvSpPr txBox="1"/>
          <p:nvPr/>
        </p:nvSpPr>
        <p:spPr>
          <a:xfrm>
            <a:off x="1959155" y="3299227"/>
            <a:ext cx="8791575" cy="552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Department of Foreign Languages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D8DF7-EA60-3F63-94B7-BECED4749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B56F6-1C43-B52D-4DB5-A5175EFB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 of edge computing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43A402-0D43-5659-9BF7-6E71CEFF6E3F}"/>
              </a:ext>
            </a:extLst>
          </p:cNvPr>
          <p:cNvSpPr txBox="1"/>
          <p:nvPr/>
        </p:nvSpPr>
        <p:spPr>
          <a:xfrm>
            <a:off x="1808832" y="2052104"/>
            <a:ext cx="3529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Growth of Connected Devices</a:t>
            </a:r>
            <a:endParaRPr lang="ru-RU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D22303-9D56-01A0-8290-0D6BFC4629EF}"/>
              </a:ext>
            </a:extLst>
          </p:cNvPr>
          <p:cNvSpPr txBox="1"/>
          <p:nvPr/>
        </p:nvSpPr>
        <p:spPr>
          <a:xfrm>
            <a:off x="7327215" y="2052103"/>
            <a:ext cx="3529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Security Concerns</a:t>
            </a:r>
            <a:endParaRPr lang="ru-RU" sz="2400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3979FC-B26F-7B79-9838-40A065BA77DF}"/>
              </a:ext>
            </a:extLst>
          </p:cNvPr>
          <p:cNvSpPr txBox="1"/>
          <p:nvPr/>
        </p:nvSpPr>
        <p:spPr>
          <a:xfrm>
            <a:off x="1746167" y="4117868"/>
            <a:ext cx="3851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Real-Time Processing</a:t>
            </a:r>
            <a:endParaRPr lang="ru-RU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F3FB77-7379-BC6E-EAA1-02FCB97E54B0}"/>
              </a:ext>
            </a:extLst>
          </p:cNvPr>
          <p:cNvSpPr txBox="1"/>
          <p:nvPr/>
        </p:nvSpPr>
        <p:spPr>
          <a:xfrm>
            <a:off x="7224183" y="4146157"/>
            <a:ext cx="3529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Cloud Limitations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FA2197-3D9B-915B-1B11-A39980D1A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104" y="1924768"/>
            <a:ext cx="1143000" cy="1143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26EB409-F226-9609-FD33-2E5A7F9FB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2104" y="3805490"/>
            <a:ext cx="1143000" cy="1143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C6DA746-C38A-AD3A-97B7-1EB706D154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39499" y="1924768"/>
            <a:ext cx="1143000" cy="11430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51D33FC-3E9D-3C23-C8C1-339258F313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39499" y="3806521"/>
            <a:ext cx="1143000" cy="11430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6019C21-29E0-ED3E-67C0-610491855D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32448" y="5271090"/>
            <a:ext cx="1143000" cy="1143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41EBC6-B001-427D-2D8B-D9B2B837E77F}"/>
              </a:ext>
            </a:extLst>
          </p:cNvPr>
          <p:cNvSpPr txBox="1"/>
          <p:nvPr/>
        </p:nvSpPr>
        <p:spPr>
          <a:xfrm>
            <a:off x="5541976" y="5427091"/>
            <a:ext cx="35296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/>
              <a:t>Industry Transformation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4388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56DAC0-DFF6-F969-E93D-2B8E1E91E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" name="Picture 1032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49" name="Picture 1034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50" name="Oval 1036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pic>
        <p:nvPicPr>
          <p:cNvPr id="1051" name="Picture 1038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52" name="Picture 1040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53" name="Rectangle 1042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 useBgFill="1">
        <p:nvSpPr>
          <p:cNvPr id="1054" name="Rectangle 1044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5 Ways Self-Driving Cars Could Make Our World (And Our Lives) Better">
            <a:extLst>
              <a:ext uri="{FF2B5EF4-FFF2-40B4-BE49-F238E27FC236}">
                <a16:creationId xmlns:a16="http://schemas.microsoft.com/office/drawing/2014/main" id="{7DA388D8-D195-AC32-4A6A-572B15E8F1F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6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1" t="17853" r="41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52FEBC-8C39-65C3-F2A4-A3C3765A6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solidFill>
                  <a:schemeClr val="tx1"/>
                </a:solidFill>
              </a:rPr>
              <a:t>What is Edge Computing?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2D4414D-BE08-ED34-E473-9332EB8A4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cap="all"/>
              <a:t>Edge computing is a new way to analyze and process data. 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59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75D7C-67E3-4D30-A241-0FCB3CB43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4D97C-0277-B4CB-2324-15A697A1C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43" y="172177"/>
            <a:ext cx="9404723" cy="1400530"/>
          </a:xfrm>
        </p:spPr>
        <p:txBody>
          <a:bodyPr/>
          <a:lstStyle/>
          <a:p>
            <a:r>
              <a:rPr lang="en-US" dirty="0"/>
              <a:t>Key Advantages of Edge Computing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CD3594-C400-B15C-94B1-90CF0B35DDB3}"/>
              </a:ext>
            </a:extLst>
          </p:cNvPr>
          <p:cNvSpPr txBox="1"/>
          <p:nvPr/>
        </p:nvSpPr>
        <p:spPr>
          <a:xfrm>
            <a:off x="1860348" y="2236768"/>
            <a:ext cx="3529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Faster Responses </a:t>
            </a:r>
            <a:endParaRPr lang="ru-RU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37AEE4-D9AE-C5C5-B186-6D675E0F4982}"/>
              </a:ext>
            </a:extLst>
          </p:cNvPr>
          <p:cNvSpPr txBox="1"/>
          <p:nvPr/>
        </p:nvSpPr>
        <p:spPr>
          <a:xfrm>
            <a:off x="7088968" y="2052103"/>
            <a:ext cx="3529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Improved Data Security</a:t>
            </a:r>
            <a:endParaRPr lang="ru-RU" sz="2400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A25AFB-79C0-0F30-C448-4D1B1F5C68A1}"/>
              </a:ext>
            </a:extLst>
          </p:cNvPr>
          <p:cNvSpPr txBox="1"/>
          <p:nvPr/>
        </p:nvSpPr>
        <p:spPr>
          <a:xfrm>
            <a:off x="1746167" y="3961490"/>
            <a:ext cx="3851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Reduced Internet Bandwidth Usage</a:t>
            </a:r>
            <a:endParaRPr lang="ru-RU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97F1C0-5714-746B-F268-078582106FA0}"/>
              </a:ext>
            </a:extLst>
          </p:cNvPr>
          <p:cNvSpPr txBox="1"/>
          <p:nvPr/>
        </p:nvSpPr>
        <p:spPr>
          <a:xfrm>
            <a:off x="7088968" y="4028243"/>
            <a:ext cx="3529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Resilience During Outages</a:t>
            </a:r>
            <a:endParaRPr lang="ru-RU" sz="2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33985C5-D093-4DD8-2332-6FD622595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6919" y="1924768"/>
            <a:ext cx="1143000" cy="1143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39282B-4238-F9FD-834A-027609278C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3167" y="1924768"/>
            <a:ext cx="1143000" cy="1143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4CE12C-3632-F2FB-0927-EF918EC0BA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3167" y="3872242"/>
            <a:ext cx="1143000" cy="1143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F74EC96-7D95-ACD1-C62E-77D6EBFA44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74769" y="3872241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4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D0E62-5C3E-0C6E-E02F-09557C13D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2318D-0EF2-401C-D3B9-E3DE08D9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43" y="172177"/>
            <a:ext cx="9404723" cy="1400530"/>
          </a:xfrm>
        </p:spPr>
        <p:txBody>
          <a:bodyPr/>
          <a:lstStyle/>
          <a:p>
            <a:r>
              <a:rPr lang="en-US" dirty="0"/>
              <a:t>Real-World Applications of Edge Computing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493B73-48DB-1EA9-73F0-656A0DA6E5BB}"/>
              </a:ext>
            </a:extLst>
          </p:cNvPr>
          <p:cNvSpPr txBox="1"/>
          <p:nvPr/>
        </p:nvSpPr>
        <p:spPr>
          <a:xfrm>
            <a:off x="2317548" y="2236768"/>
            <a:ext cx="3529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Healthcare</a:t>
            </a:r>
            <a:endParaRPr lang="ru-RU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052170-B758-FF08-B3C3-3CFCBB9BAB51}"/>
              </a:ext>
            </a:extLst>
          </p:cNvPr>
          <p:cNvSpPr txBox="1"/>
          <p:nvPr/>
        </p:nvSpPr>
        <p:spPr>
          <a:xfrm>
            <a:off x="6947300" y="2236768"/>
            <a:ext cx="3529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Retail</a:t>
            </a:r>
            <a:endParaRPr lang="ru-RU" sz="2400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B51AD4-28D3-EA58-3F87-6470661DC0B5}"/>
              </a:ext>
            </a:extLst>
          </p:cNvPr>
          <p:cNvSpPr txBox="1"/>
          <p:nvPr/>
        </p:nvSpPr>
        <p:spPr>
          <a:xfrm>
            <a:off x="2203367" y="3908447"/>
            <a:ext cx="3851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Energy</a:t>
            </a:r>
            <a:endParaRPr lang="ru-RU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EB49C6-5A5A-83E4-4820-FFA0F633B1E8}"/>
              </a:ext>
            </a:extLst>
          </p:cNvPr>
          <p:cNvSpPr txBox="1"/>
          <p:nvPr/>
        </p:nvSpPr>
        <p:spPr>
          <a:xfrm>
            <a:off x="7083834" y="4008091"/>
            <a:ext cx="3529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Entertainment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3FCA17-B447-3DA6-0383-D9AE30710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4548" y="1924768"/>
            <a:ext cx="1295400" cy="12954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F7CFB94-3389-9A97-2B78-E51498AD7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4769" y="1842759"/>
            <a:ext cx="1295400" cy="12954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F25B012-13A0-890B-7816-3B3396E921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4548" y="3621120"/>
            <a:ext cx="1295400" cy="12954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AC92AC9-09D5-8784-416C-AB421C696E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74769" y="3625910"/>
            <a:ext cx="1295400" cy="12954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A4D0054-203E-E5C3-83D3-19358A2843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43045" y="5167741"/>
            <a:ext cx="1462800" cy="1295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3CF6669-8837-7ADC-43CF-86335AE64F8D}"/>
              </a:ext>
            </a:extLst>
          </p:cNvPr>
          <p:cNvSpPr txBox="1"/>
          <p:nvPr/>
        </p:nvSpPr>
        <p:spPr>
          <a:xfrm>
            <a:off x="4545602" y="5364650"/>
            <a:ext cx="398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Government and Military-industrial complex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642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ED1D43-A46F-98C0-7E2C-0651C8E4E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49273-D4FC-DC50-62B7-6CDBB9C78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The Future of Edge Computing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04950A-BA5B-9EDF-F1E4-A3E047B3B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61881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Edge AI</a:t>
            </a:r>
          </a:p>
          <a:p>
            <a:endParaRPr lang="en-US" sz="3200" dirty="0">
              <a:solidFill>
                <a:srgbClr val="FFFFFF"/>
              </a:solidFill>
            </a:endParaRPr>
          </a:p>
          <a:p>
            <a:r>
              <a:rPr lang="en-US" sz="3200" dirty="0">
                <a:solidFill>
                  <a:srgbClr val="FFFFFF"/>
                </a:solidFill>
              </a:rPr>
              <a:t>5G technology</a:t>
            </a:r>
          </a:p>
          <a:p>
            <a:endParaRPr lang="en-US" sz="3200" dirty="0">
              <a:solidFill>
                <a:srgbClr val="FFFFFF"/>
              </a:solidFill>
            </a:endParaRPr>
          </a:p>
          <a:p>
            <a:r>
              <a:rPr lang="en-US" sz="3200" dirty="0">
                <a:solidFill>
                  <a:srgbClr val="FFFFFF"/>
                </a:solidFill>
              </a:rPr>
              <a:t>Internet-of-Things</a:t>
            </a:r>
          </a:p>
        </p:txBody>
      </p:sp>
      <p:sp>
        <p:nvSpPr>
          <p:cNvPr id="48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The shape of Edge Computing in 2025 | Way2smile">
            <a:extLst>
              <a:ext uri="{FF2B5EF4-FFF2-40B4-BE49-F238E27FC236}">
                <a16:creationId xmlns:a16="http://schemas.microsoft.com/office/drawing/2014/main" id="{7D080A4A-464F-9608-4DEF-A8821EB1BF0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3" r="44181" b="-1"/>
          <a:stretch/>
        </p:blipFill>
        <p:spPr bwMode="auto"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936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0D31641-F789-722F-4125-A32F968E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1066802"/>
            <a:ext cx="9905955" cy="3429000"/>
          </a:xfrm>
        </p:spPr>
        <p:txBody>
          <a:bodyPr/>
          <a:lstStyle/>
          <a:p>
            <a:pPr algn="ctr"/>
            <a:r>
              <a:rPr lang="en-US" dirty="0"/>
              <a:t>Thank you for your attention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6EAD5493-DDD3-D72C-D05F-0D20095E4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7950" y="3657600"/>
            <a:ext cx="9839549" cy="2362200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The presentation was prepared by a student of the IVM-24 group Morozov</a:t>
            </a:r>
            <a:r>
              <a:rPr lang="ru-RU" sz="2400" dirty="0"/>
              <a:t> </a:t>
            </a:r>
            <a:r>
              <a:rPr lang="en-US" sz="2400" dirty="0"/>
              <a:t>A</a:t>
            </a:r>
            <a:r>
              <a:rPr lang="ru-RU" sz="2400" dirty="0"/>
              <a:t>. </a:t>
            </a:r>
            <a:r>
              <a:rPr lang="en-US" sz="2400" dirty="0"/>
              <a:t>A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0523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1150</TotalTime>
  <Words>173</Words>
  <Application>Microsoft Office PowerPoint</Application>
  <PresentationFormat>Широкоэкранный</PresentationFormat>
  <Paragraphs>33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Aptos</vt:lpstr>
      <vt:lpstr>Arial</vt:lpstr>
      <vt:lpstr>Century Gothic</vt:lpstr>
      <vt:lpstr>Wingdings 3</vt:lpstr>
      <vt:lpstr>Ион</vt:lpstr>
      <vt:lpstr>Ministry of Science and Higher Education of the Russian Federation FGBOU VO  Rybinsk State Aviation Technical University named after P. A. Solovyov</vt:lpstr>
      <vt:lpstr>Relevance of edge computing</vt:lpstr>
      <vt:lpstr>What is Edge Computing?</vt:lpstr>
      <vt:lpstr>Key Advantages of Edge Computing</vt:lpstr>
      <vt:lpstr>Real-World Applications of Edge Computing</vt:lpstr>
      <vt:lpstr>The Future of Edge Computing</vt:lpstr>
      <vt:lpstr>Thank you for your attention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My Office</dc:creator>
  <cp:lastModifiedBy>My Office</cp:lastModifiedBy>
  <cp:revision>336</cp:revision>
  <dcterms:created xsi:type="dcterms:W3CDTF">2024-09-19T14:22:00Z</dcterms:created>
  <dcterms:modified xsi:type="dcterms:W3CDTF">2024-12-15T14:45:30Z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B546E19EF41141A4A8AEDE6C766D27C2_12</vt:lpwstr>
  </property>
  <property fmtid="{D5CDD505-2E9C-101B-9397-08002B2CF9AE}" pid="3" name="KSOProductBuildVer">
    <vt:lpwstr>1049-12.2.0.18607</vt:lpwstr>
  </property>
</Properties>
</file>