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B4BE-190F-4DFD-BD17-90CCF20F3D04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6309-BE70-418A-8D34-84ED8E7FA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26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7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633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730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53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058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6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10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8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3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1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4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7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74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4F13-3B47-4406-AFFD-7D98C1F8A1B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196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8614A-DDB3-602E-AB0E-500793BB1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36561"/>
            <a:ext cx="8791575" cy="2100263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Министерство науки и высшего образования Российской Федерации</a:t>
            </a:r>
            <a:br>
              <a:rPr lang="ru-RU" sz="2400" dirty="0"/>
            </a:br>
            <a:r>
              <a:rPr lang="ru-RU" sz="2400" dirty="0"/>
              <a:t>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298B83-FCAE-8B0A-949C-9BA25801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44950"/>
            <a:ext cx="8791575" cy="12128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Процедуры получения охранных документов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12D59BC-E7E8-41B2-8CDD-71A71016C768}"/>
              </a:ext>
            </a:extLst>
          </p:cNvPr>
          <p:cNvSpPr txBox="1">
            <a:spLocks/>
          </p:cNvSpPr>
          <p:nvPr/>
        </p:nvSpPr>
        <p:spPr>
          <a:xfrm>
            <a:off x="4980294" y="5562050"/>
            <a:ext cx="8301754" cy="2591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Работа выполнена студентом группы ИВМ-24  Морозов А. А.</a:t>
            </a:r>
          </a:p>
          <a:p>
            <a:r>
              <a:rPr lang="ru-RU" dirty="0">
                <a:solidFill>
                  <a:schemeClr val="tx1"/>
                </a:solidFill>
              </a:rPr>
              <a:t>Преподаватель к. э. н.</a:t>
            </a:r>
            <a:r>
              <a:rPr lang="en-US">
                <a:solidFill>
                  <a:schemeClr val="tx1"/>
                </a:solidFill>
              </a:rPr>
              <a:t>,</a:t>
            </a:r>
            <a:r>
              <a:rPr lang="ru-RU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доцент 				    Ломанова Е. В.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72D9F7-2BDD-5DA7-6403-6994B6A7DBEA}"/>
              </a:ext>
            </a:extLst>
          </p:cNvPr>
          <p:cNvSpPr txBox="1">
            <a:spLocks/>
          </p:cNvSpPr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09C4D43-94F5-B00E-89DF-6315A335A88A}"/>
              </a:ext>
            </a:extLst>
          </p:cNvPr>
          <p:cNvSpPr txBox="1">
            <a:spLocks/>
          </p:cNvSpPr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B18CDFA-B209-A801-C97E-DE45ABD5675E}"/>
              </a:ext>
            </a:extLst>
          </p:cNvPr>
          <p:cNvSpPr txBox="1">
            <a:spLocks/>
          </p:cNvSpPr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E37B82-7F36-FD68-92F4-5E92FC309936}"/>
              </a:ext>
            </a:extLst>
          </p:cNvPr>
          <p:cNvSpPr txBox="1">
            <a:spLocks/>
          </p:cNvSpPr>
          <p:nvPr/>
        </p:nvSpPr>
        <p:spPr>
          <a:xfrm>
            <a:off x="1876424" y="2669380"/>
            <a:ext cx="8791575" cy="414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/>
              <a:t>Институт непрерывного образования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9C871AB-999C-5B29-491A-DD770B41F46E}"/>
              </a:ext>
            </a:extLst>
          </p:cNvPr>
          <p:cNvSpPr txBox="1">
            <a:spLocks/>
          </p:cNvSpPr>
          <p:nvPr/>
        </p:nvSpPr>
        <p:spPr>
          <a:xfrm>
            <a:off x="2028823" y="3202233"/>
            <a:ext cx="8791575" cy="552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/>
              <a:t>Кафедра экономики, менеджмента и экономических информационных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692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4640D-1E4C-2B04-A76B-182ABEB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Роспатент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C1B24D-B08D-CF68-136B-B73496FFF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5600" y="2249486"/>
            <a:ext cx="6881811" cy="354171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Основные функции:</a:t>
            </a:r>
          </a:p>
          <a:p>
            <a:pPr lvl="1"/>
            <a:r>
              <a:rPr lang="ru-RU" dirty="0"/>
              <a:t>Правовая защита интересов государства;</a:t>
            </a:r>
          </a:p>
          <a:p>
            <a:pPr lvl="1"/>
            <a:r>
              <a:rPr lang="ru-RU" dirty="0"/>
              <a:t>Контроль и надзор в сфере правовой охраны и использования результатов интеллектуальной деятельности;</a:t>
            </a:r>
          </a:p>
          <a:p>
            <a:pPr lvl="1"/>
            <a:r>
              <a:rPr lang="ru-RU" dirty="0"/>
              <a:t>Контроль и надзор в установленной сфере деятельности в отношении государственных заказчиков и организаций - исполнителей государственных контрактов;</a:t>
            </a:r>
          </a:p>
          <a:p>
            <a:pPr lvl="1"/>
            <a:r>
              <a:rPr lang="ru-RU" dirty="0"/>
              <a:t>Оказание государственных услуг в сфере правовой охраны изобретений, полезных моделей и прочего.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77332FF-4532-3A32-FC53-35848701C5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92" y="2385213"/>
            <a:ext cx="3180933" cy="2199850"/>
          </a:xfrm>
        </p:spPr>
      </p:pic>
    </p:spTree>
    <p:extLst>
      <p:ext uri="{BB962C8B-B14F-4D97-AF65-F5344CB8AC3E}">
        <p14:creationId xmlns:p14="http://schemas.microsoft.com/office/powerpoint/2010/main" val="39631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893790E-4FDC-7389-415F-ED725AD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Изобретение и полезная модель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CAE2A7B2-9DAE-B6C1-9A51-40D73E729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6750" y="1910139"/>
            <a:ext cx="7670662" cy="4207631"/>
          </a:xfrm>
        </p:spPr>
        <p:txBody>
          <a:bodyPr/>
          <a:lstStyle/>
          <a:p>
            <a:r>
              <a:rPr lang="ru-RU" dirty="0"/>
              <a:t>Сама процедура состоит из:</a:t>
            </a:r>
          </a:p>
          <a:p>
            <a:pPr lvl="1"/>
            <a:r>
              <a:rPr lang="ru-RU" dirty="0"/>
              <a:t>Подготовка и подача документов в «Роспатент»:</a:t>
            </a:r>
          </a:p>
          <a:p>
            <a:pPr lvl="1"/>
            <a:r>
              <a:rPr lang="ru-RU" dirty="0"/>
              <a:t>Оплата пошлины за формальную экспертизу;</a:t>
            </a:r>
          </a:p>
          <a:p>
            <a:pPr lvl="1"/>
            <a:r>
              <a:rPr lang="ru-RU" dirty="0"/>
              <a:t>Формальная экспертиза;</a:t>
            </a:r>
          </a:p>
          <a:p>
            <a:pPr lvl="1"/>
            <a:r>
              <a:rPr lang="ru-RU" dirty="0"/>
              <a:t>Оплата пошлины за экспертизу по существу;</a:t>
            </a:r>
          </a:p>
          <a:p>
            <a:pPr lvl="1"/>
            <a:r>
              <a:rPr lang="ru-RU" dirty="0"/>
              <a:t>Экспертиза по существу;</a:t>
            </a:r>
          </a:p>
          <a:p>
            <a:pPr lvl="1"/>
            <a:r>
              <a:rPr lang="ru-RU" dirty="0"/>
              <a:t>Оплата пошлины за регистрацию и выдачу патента.</a:t>
            </a:r>
          </a:p>
        </p:txBody>
      </p:sp>
      <p:pic>
        <p:nvPicPr>
          <p:cNvPr id="15" name="Объект 8">
            <a:extLst>
              <a:ext uri="{FF2B5EF4-FFF2-40B4-BE49-F238E27FC236}">
                <a16:creationId xmlns:a16="http://schemas.microsoft.com/office/drawing/2014/main" id="{C6422424-C910-E815-82A0-90C1CA5DFE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4663" y="1910140"/>
            <a:ext cx="1276798" cy="4207631"/>
          </a:xfrm>
        </p:spPr>
      </p:pic>
    </p:spTree>
    <p:extLst>
      <p:ext uri="{BB962C8B-B14F-4D97-AF65-F5344CB8AC3E}">
        <p14:creationId xmlns:p14="http://schemas.microsoft.com/office/powerpoint/2010/main" val="341784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4640D-1E4C-2B04-A76B-182ABEB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Подготовка и подача документов в «Роспатент»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C1B24D-B08D-CF68-136B-B73496FF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Документы необходимые для получения патента:</a:t>
            </a:r>
          </a:p>
          <a:p>
            <a:pPr lvl="1"/>
            <a:r>
              <a:rPr lang="ru-RU" dirty="0"/>
              <a:t>Заявление о выдаче патента с указанием автора полезной модели и заявителя - лица, обладающего правом на получение патента, а также места жительства или места нахождения каждого из них;</a:t>
            </a:r>
          </a:p>
          <a:p>
            <a:pPr lvl="1"/>
            <a:r>
              <a:rPr lang="ru-RU" dirty="0"/>
              <a:t>Описание полезной модели, раскрывающее ее сущность с полнотой, достаточной для осуществления полезной модели специалистом в данной области техники;</a:t>
            </a:r>
          </a:p>
          <a:p>
            <a:pPr lvl="1"/>
            <a:r>
              <a:rPr lang="ru-RU" dirty="0"/>
              <a:t>Формулу полезной модели, относящуюся к одному техническому решению, ясно выражающую ее сущность и полностью основанную на ее описании;</a:t>
            </a:r>
          </a:p>
          <a:p>
            <a:pPr lvl="1"/>
            <a:r>
              <a:rPr lang="ru-RU" dirty="0"/>
              <a:t>Чертежи, если они необходимы для понимания сущности полезной модели;</a:t>
            </a:r>
          </a:p>
          <a:p>
            <a:pPr lvl="1"/>
            <a:r>
              <a:rPr lang="ru-RU" dirty="0"/>
              <a:t>Реферат.</a:t>
            </a:r>
          </a:p>
          <a:p>
            <a:r>
              <a:rPr lang="ru-RU" dirty="0"/>
              <a:t>Подача документов возможна электронно через «Госуслуги» или «ФИПС» или неэлектронно почтой или самолично явиться. </a:t>
            </a:r>
          </a:p>
        </p:txBody>
      </p:sp>
    </p:spTree>
    <p:extLst>
      <p:ext uri="{BB962C8B-B14F-4D97-AF65-F5344CB8AC3E}">
        <p14:creationId xmlns:p14="http://schemas.microsoft.com/office/powerpoint/2010/main" val="18836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4640D-1E4C-2B04-A76B-182ABEB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Оплата пошлины и формальная экспертиза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C1B24D-B08D-CF68-136B-B73496FF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Регистрация заявки на выдачу патента Российской Федерации на полезную модель и принятие решения по результатам формальной экспертизы заявки 1400 рублей + 700 рублей за каждый пункт формулы полезной модели свыше 10.</a:t>
            </a:r>
          </a:p>
          <a:p>
            <a:r>
              <a:rPr lang="ru-RU" dirty="0"/>
              <a:t>Формальная экспертиза проводится до 2 месяцев со дня подтверждения факта уплаты пошлин.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25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4640D-1E4C-2B04-A76B-182ABEB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Оплата пошлины и экспертиза по существу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C1B24D-B08D-CF68-136B-B73496FF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Стоимость экспертизы на полезную модель по существу составляет 2 500 рублей.</a:t>
            </a:r>
          </a:p>
          <a:p>
            <a:r>
              <a:rPr lang="ru-RU" dirty="0"/>
              <a:t>Экспертиза по существу включает:</a:t>
            </a:r>
          </a:p>
          <a:p>
            <a:pPr lvl="1"/>
            <a:r>
              <a:rPr lang="ru-RU" dirty="0"/>
              <a:t>Информационный поиск;</a:t>
            </a:r>
          </a:p>
          <a:p>
            <a:pPr lvl="1"/>
            <a:r>
              <a:rPr lang="ru-RU" dirty="0"/>
              <a:t>Проверку на соответствие пункта 4 статьи 1349, пунктам 1</a:t>
            </a:r>
            <a:r>
              <a:rPr lang="en-US" dirty="0"/>
              <a:t>, 5, 6 </a:t>
            </a:r>
            <a:r>
              <a:rPr lang="ru-RU" dirty="0"/>
              <a:t>статьи 1351 и пункта 2 статьи 1376 Гражданского Кодекса РФ.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03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4640D-1E4C-2B04-A76B-182ABEB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Оплата пошлины за регистрацию и выдачу патента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C1B24D-B08D-CF68-136B-B73496FF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Регистрация полезной модели и публикация сведений о выдаче патента 3000 рублей.</a:t>
            </a:r>
          </a:p>
          <a:p>
            <a:r>
              <a:rPr lang="ru-RU" dirty="0"/>
              <a:t>Выдача патента на полезную модель 2000 рублей.</a:t>
            </a:r>
          </a:p>
          <a:p>
            <a:r>
              <a:rPr lang="ru-RU" dirty="0"/>
              <a:t>Получение патента происходит через почту, которую отправят в течение 5 рабочих дней после публикаций сведений о выдаче патента.</a:t>
            </a:r>
          </a:p>
        </p:txBody>
      </p:sp>
    </p:spTree>
    <p:extLst>
      <p:ext uri="{BB962C8B-B14F-4D97-AF65-F5344CB8AC3E}">
        <p14:creationId xmlns:p14="http://schemas.microsoft.com/office/powerpoint/2010/main" val="1828326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471</TotalTime>
  <Words>438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Aptos</vt:lpstr>
      <vt:lpstr>Arial</vt:lpstr>
      <vt:lpstr>Tw Cen MT</vt:lpstr>
      <vt:lpstr>Контур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vt:lpstr>
      <vt:lpstr>Роспатент</vt:lpstr>
      <vt:lpstr>Изобретение и полезная модель</vt:lpstr>
      <vt:lpstr>Подготовка и подача документов в «Роспатент»</vt:lpstr>
      <vt:lpstr>Оплата пошлины и формальная экспертиза</vt:lpstr>
      <vt:lpstr>Оплата пошлины и экспертиза по существу</vt:lpstr>
      <vt:lpstr>Оплата пошлины за регистрацию и выдачу патента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Office</dc:creator>
  <cp:lastModifiedBy>My Office</cp:lastModifiedBy>
  <cp:revision>75</cp:revision>
  <dcterms:created xsi:type="dcterms:W3CDTF">2024-09-19T14:22:21Z</dcterms:created>
  <dcterms:modified xsi:type="dcterms:W3CDTF">2024-10-07T20:57:58Z</dcterms:modified>
</cp:coreProperties>
</file>