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5"/>
  </p:notesMasterIdLst>
  <p:sldIdLst>
    <p:sldId id="256" r:id="rId2"/>
    <p:sldId id="281" r:id="rId3"/>
    <p:sldId id="258" r:id="rId4"/>
    <p:sldId id="282" r:id="rId5"/>
    <p:sldId id="283" r:id="rId6"/>
    <p:sldId id="284" r:id="rId7"/>
    <p:sldId id="285" r:id="rId8"/>
    <p:sldId id="288" r:id="rId9"/>
    <p:sldId id="274" r:id="rId10"/>
    <p:sldId id="286" r:id="rId11"/>
    <p:sldId id="287" r:id="rId12"/>
    <p:sldId id="289"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0" autoAdjust="0"/>
    <p:restoredTop sz="94660"/>
  </p:normalViewPr>
  <p:slideViewPr>
    <p:cSldViewPr snapToGrid="0">
      <p:cViewPr varScale="1">
        <p:scale>
          <a:sx n="148" d="100"/>
          <a:sy n="148" d="100"/>
        </p:scale>
        <p:origin x="15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9B4BE-190F-4DFD-BD17-90CCF20F3D04}" type="datetimeFigureOut">
              <a:rPr lang="ru-RU" smtClean="0"/>
              <a:t>11.12.2024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66309-BE70-418A-8D34-84ED8E7FADE4}"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B24F13-3B47-4406-AFFD-7D98C1F8A1B5}" type="datetimeFigureOut">
              <a:rPr lang="ru-RU" smtClean="0"/>
              <a:t>11.12.2024</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361927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329913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941710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958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1043208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73B24F13-3B47-4406-AFFD-7D98C1F8A1B5}" type="datetimeFigureOut">
              <a:rPr lang="ru-RU" smtClean="0"/>
              <a:t>11.12.2024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3946106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73B24F13-3B47-4406-AFFD-7D98C1F8A1B5}" type="datetimeFigureOut">
              <a:rPr lang="ru-RU" smtClean="0"/>
              <a:t>11.12.2024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3910444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B24F13-3B47-4406-AFFD-7D98C1F8A1B5}" type="datetimeFigureOut">
              <a:rPr lang="ru-RU" smtClean="0"/>
              <a:t>11.12.2024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61718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B24F13-3B47-4406-AFFD-7D98C1F8A1B5}" type="datetimeFigureOut">
              <a:rPr lang="ru-RU" smtClean="0"/>
              <a:t>11.12.2024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218302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B24F13-3B47-4406-AFFD-7D98C1F8A1B5}" type="datetimeFigureOut">
              <a:rPr lang="ru-RU" smtClean="0"/>
              <a:t>11.12.2024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97001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B24F13-3B47-4406-AFFD-7D98C1F8A1B5}" type="datetimeFigureOut">
              <a:rPr lang="ru-RU" smtClean="0"/>
              <a:t>11.12.2024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53424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273317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3B24F13-3B47-4406-AFFD-7D98C1F8A1B5}" type="datetimeFigureOut">
              <a:rPr lang="ru-RU" smtClean="0"/>
              <a:t>11.12.2024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296363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3B24F13-3B47-4406-AFFD-7D98C1F8A1B5}" type="datetimeFigureOut">
              <a:rPr lang="ru-RU" smtClean="0"/>
              <a:t>11.12.2024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311273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24F13-3B47-4406-AFFD-7D98C1F8A1B5}" type="datetimeFigureOut">
              <a:rPr lang="ru-RU" smtClean="0"/>
              <a:t>11.12.2024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49875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313971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B24F13-3B47-4406-AFFD-7D98C1F8A1B5}" type="datetimeFigureOut">
              <a:rPr lang="ru-RU" smtClean="0"/>
              <a:t>11.12.2024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F828-A5F7-4162-B068-0076432B62AB}" type="slidenum">
              <a:rPr lang="ru-RU" smtClean="0"/>
              <a:t>‹#›</a:t>
            </a:fld>
            <a:endParaRPr lang="ru-RU"/>
          </a:p>
        </p:txBody>
      </p:sp>
    </p:spTree>
    <p:extLst>
      <p:ext uri="{BB962C8B-B14F-4D97-AF65-F5344CB8AC3E}">
        <p14:creationId xmlns:p14="http://schemas.microsoft.com/office/powerpoint/2010/main" val="54192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24F13-3B47-4406-AFFD-7D98C1F8A1B5}" type="datetimeFigureOut">
              <a:rPr lang="ru-RU" smtClean="0"/>
              <a:t>11.12.2024</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C1F828-A5F7-4162-B068-0076432B62AB}" type="slidenum">
              <a:rPr lang="ru-RU" smtClean="0"/>
              <a:t>‹#›</a:t>
            </a:fld>
            <a:endParaRPr lang="ru-RU"/>
          </a:p>
        </p:txBody>
      </p:sp>
    </p:spTree>
    <p:extLst>
      <p:ext uri="{BB962C8B-B14F-4D97-AF65-F5344CB8AC3E}">
        <p14:creationId xmlns:p14="http://schemas.microsoft.com/office/powerpoint/2010/main" val="18408974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76423" y="113467"/>
            <a:ext cx="8791575" cy="2100263"/>
          </a:xfrm>
        </p:spPr>
        <p:txBody>
          <a:bodyPr>
            <a:normAutofit/>
          </a:bodyPr>
          <a:lstStyle/>
          <a:p>
            <a:pPr algn="ctr"/>
            <a:r>
              <a:rPr lang="ru-RU" sz="2200" dirty="0"/>
              <a:t>Министерство науки и высшего образования Российской Федерации</a:t>
            </a:r>
            <a:br>
              <a:rPr lang="ru-RU" sz="2200" dirty="0"/>
            </a:br>
            <a:r>
              <a:rPr lang="ru-RU" sz="2200" dirty="0"/>
              <a:t>Федеральное государственное бюджетное образовательное учреждение высшего образования «Рыбинский государственный авиационный технический университет имени П.А. Соловьева»</a:t>
            </a:r>
          </a:p>
        </p:txBody>
      </p:sp>
      <p:sp>
        <p:nvSpPr>
          <p:cNvPr id="3" name="Подзаголовок 2"/>
          <p:cNvSpPr>
            <a:spLocks noGrp="1"/>
          </p:cNvSpPr>
          <p:nvPr>
            <p:ph type="subTitle" idx="1"/>
          </p:nvPr>
        </p:nvSpPr>
        <p:spPr>
          <a:xfrm>
            <a:off x="1876423" y="4190148"/>
            <a:ext cx="8791575" cy="477356"/>
          </a:xfrm>
        </p:spPr>
        <p:txBody>
          <a:bodyPr>
            <a:noAutofit/>
          </a:bodyPr>
          <a:lstStyle/>
          <a:p>
            <a:pPr algn="ctr"/>
            <a:r>
              <a:rPr lang="ru-RU" dirty="0">
                <a:solidFill>
                  <a:schemeClr val="tx1"/>
                </a:solidFill>
              </a:rPr>
              <a:t>«Управление экологическими и социальными аспектами в проектной деятельности: устойчивый подход в управлении проектами»</a:t>
            </a:r>
            <a:endParaRPr lang="en-US" dirty="0">
              <a:solidFill>
                <a:schemeClr val="tx1"/>
              </a:solidFill>
            </a:endParaRPr>
          </a:p>
        </p:txBody>
      </p:sp>
      <p:sp>
        <p:nvSpPr>
          <p:cNvPr id="4" name="Подзаголовок 2"/>
          <p:cNvSpPr txBox="1"/>
          <p:nvPr/>
        </p:nvSpPr>
        <p:spPr>
          <a:xfrm>
            <a:off x="4028440" y="5746115"/>
            <a:ext cx="7962900" cy="93916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r"/>
            <a:r>
              <a:rPr lang="ru-RU" dirty="0">
                <a:solidFill>
                  <a:schemeClr val="tx1"/>
                </a:solidFill>
              </a:rPr>
              <a:t>Работа выполнена студентом группы ИВМ-24  </a:t>
            </a:r>
            <a:r>
              <a:rPr lang="en-US" altLang="ru-RU" dirty="0">
                <a:solidFill>
                  <a:schemeClr val="tx1"/>
                </a:solidFill>
              </a:rPr>
              <a:t>  </a:t>
            </a:r>
            <a:r>
              <a:rPr lang="ru-RU" dirty="0">
                <a:solidFill>
                  <a:schemeClr val="tx1"/>
                </a:solidFill>
              </a:rPr>
              <a:t>Морозов А. А.</a:t>
            </a:r>
          </a:p>
          <a:p>
            <a:pPr algn="r"/>
            <a:r>
              <a:rPr lang="ru-RU" dirty="0">
                <a:solidFill>
                  <a:schemeClr val="tx1"/>
                </a:solidFill>
              </a:rPr>
              <a:t>Преподаватель к. э. н.</a:t>
            </a:r>
            <a:r>
              <a:rPr lang="en-US" dirty="0">
                <a:solidFill>
                  <a:schemeClr val="tx1"/>
                </a:solidFill>
              </a:rPr>
              <a:t>,</a:t>
            </a:r>
            <a:r>
              <a:rPr lang="ru-RU" dirty="0">
                <a:solidFill>
                  <a:schemeClr val="tx1"/>
                </a:solidFill>
              </a:rPr>
              <a:t> доцент 				      Ломанова Е. В.</a:t>
            </a:r>
          </a:p>
        </p:txBody>
      </p:sp>
      <p:sp>
        <p:nvSpPr>
          <p:cNvPr id="9" name="Заголовок 1"/>
          <p:cNvSpPr txBox="1"/>
          <p:nvPr/>
        </p:nvSpPr>
        <p:spPr>
          <a:xfrm>
            <a:off x="1876423" y="2546173"/>
            <a:ext cx="8791575" cy="41433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ru-RU" sz="2000" dirty="0"/>
              <a:t>ИНСТИТУТ «Информационные Технологии И Системы УПРАВЛЕНИЯ»</a:t>
            </a:r>
          </a:p>
        </p:txBody>
      </p:sp>
      <p:sp>
        <p:nvSpPr>
          <p:cNvPr id="10" name="Заголовок 1"/>
          <p:cNvSpPr txBox="1"/>
          <p:nvPr/>
        </p:nvSpPr>
        <p:spPr>
          <a:xfrm>
            <a:off x="1959155" y="3299227"/>
            <a:ext cx="8791575" cy="552205"/>
          </a:xfrm>
          <a:prstGeom prst="rect">
            <a:avLst/>
          </a:prstGeom>
        </p:spPr>
        <p:txBody>
          <a:bodyPr vert="horz" lIns="91440" tIns="45720" rIns="91440" bIns="45720" rtlCol="0" anchor="b"/>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ru-RU" sz="2000" dirty="0"/>
              <a:t>Кафедра экономики, менеджмента и экономических информационных систем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EB204-2AF9-CDB4-3A39-1BE9D4882F3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C1725F-6E2E-7824-FC81-7A63DB719812}"/>
              </a:ext>
            </a:extLst>
          </p:cNvPr>
          <p:cNvSpPr>
            <a:spLocks noGrp="1"/>
          </p:cNvSpPr>
          <p:nvPr>
            <p:ph type="title"/>
          </p:nvPr>
        </p:nvSpPr>
        <p:spPr>
          <a:xfrm>
            <a:off x="1141413" y="65521"/>
            <a:ext cx="9905998" cy="1478570"/>
          </a:xfrm>
        </p:spPr>
        <p:txBody>
          <a:bodyPr/>
          <a:lstStyle/>
          <a:p>
            <a:r>
              <a:rPr lang="ru-RU" dirty="0"/>
              <a:t>Основные темы социальной ответственности</a:t>
            </a:r>
            <a:endParaRPr lang="ru-RU" i="1" dirty="0"/>
          </a:p>
        </p:txBody>
      </p:sp>
      <p:sp>
        <p:nvSpPr>
          <p:cNvPr id="8" name="Объект 7">
            <a:extLst>
              <a:ext uri="{FF2B5EF4-FFF2-40B4-BE49-F238E27FC236}">
                <a16:creationId xmlns:a16="http://schemas.microsoft.com/office/drawing/2014/main" id="{A78921E3-98D9-C2E8-93B1-F5235450808C}"/>
              </a:ext>
            </a:extLst>
          </p:cNvPr>
          <p:cNvSpPr>
            <a:spLocks noGrp="1"/>
          </p:cNvSpPr>
          <p:nvPr>
            <p:ph sz="half" idx="2"/>
          </p:nvPr>
        </p:nvSpPr>
        <p:spPr>
          <a:xfrm>
            <a:off x="5651682" y="2017668"/>
            <a:ext cx="5669280" cy="3541714"/>
          </a:xfrm>
        </p:spPr>
        <p:txBody>
          <a:bodyPr>
            <a:noAutofit/>
          </a:bodyPr>
          <a:lstStyle/>
          <a:p>
            <a:r>
              <a:rPr lang="ru-RU" sz="2200" dirty="0"/>
              <a:t>На рисунке представлены основные темы охватывающие наиболее вероятное экономическое, экологическое и социальное воздействие, которое организациям следует контролировать. Организации следует проанализировать все основные темы и выявить, какие проблемы применимы к ней.</a:t>
            </a:r>
          </a:p>
        </p:txBody>
      </p:sp>
      <p:pic>
        <p:nvPicPr>
          <p:cNvPr id="6" name="Объект 5" descr="Изображение выглядит как текст, круг, диаграмма, снимок экрана&#10;&#10;Автоматически созданное описание">
            <a:extLst>
              <a:ext uri="{FF2B5EF4-FFF2-40B4-BE49-F238E27FC236}">
                <a16:creationId xmlns:a16="http://schemas.microsoft.com/office/drawing/2014/main" id="{4B248C41-45F8-DEE6-0CBF-B12CD7CED3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57528" y="1830387"/>
            <a:ext cx="3759556" cy="3783759"/>
          </a:xfrm>
          <a:prstGeom prst="rect">
            <a:avLst/>
          </a:prstGeom>
          <a:noFill/>
          <a:ln>
            <a:noFill/>
          </a:ln>
        </p:spPr>
      </p:pic>
    </p:spTree>
    <p:extLst>
      <p:ext uri="{BB962C8B-B14F-4D97-AF65-F5344CB8AC3E}">
        <p14:creationId xmlns:p14="http://schemas.microsoft.com/office/powerpoint/2010/main" val="147776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94B83-4B9B-E107-C8AE-3462BDC34EC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430846-EA68-C332-C91B-3F47B4B7536A}"/>
              </a:ext>
            </a:extLst>
          </p:cNvPr>
          <p:cNvSpPr>
            <a:spLocks noGrp="1"/>
          </p:cNvSpPr>
          <p:nvPr>
            <p:ph type="title"/>
          </p:nvPr>
        </p:nvSpPr>
        <p:spPr>
          <a:xfrm>
            <a:off x="1141413" y="65521"/>
            <a:ext cx="9905998" cy="1478570"/>
          </a:xfrm>
        </p:spPr>
        <p:txBody>
          <a:bodyPr/>
          <a:lstStyle/>
          <a:p>
            <a:r>
              <a:rPr lang="ru-RU" dirty="0"/>
              <a:t>Основные принципы </a:t>
            </a:r>
            <a:r>
              <a:rPr lang="en-US" i="1" dirty="0"/>
              <a:t>ISO </a:t>
            </a:r>
            <a:r>
              <a:rPr lang="en-US" dirty="0"/>
              <a:t>26000</a:t>
            </a:r>
            <a:r>
              <a:rPr lang="ru-RU" dirty="0"/>
              <a:t> </a:t>
            </a:r>
            <a:endParaRPr lang="ru-RU" i="1" dirty="0"/>
          </a:p>
        </p:txBody>
      </p:sp>
      <p:sp>
        <p:nvSpPr>
          <p:cNvPr id="8" name="Объект 7">
            <a:extLst>
              <a:ext uri="{FF2B5EF4-FFF2-40B4-BE49-F238E27FC236}">
                <a16:creationId xmlns:a16="http://schemas.microsoft.com/office/drawing/2014/main" id="{C082BC82-417C-DB43-7F7F-36384B931BC0}"/>
              </a:ext>
            </a:extLst>
          </p:cNvPr>
          <p:cNvSpPr>
            <a:spLocks noGrp="1"/>
          </p:cNvSpPr>
          <p:nvPr>
            <p:ph sz="half" idx="2"/>
          </p:nvPr>
        </p:nvSpPr>
        <p:spPr>
          <a:xfrm>
            <a:off x="5677082" y="1299227"/>
            <a:ext cx="5669280" cy="3541714"/>
          </a:xfrm>
        </p:spPr>
        <p:txBody>
          <a:bodyPr>
            <a:noAutofit/>
          </a:bodyPr>
          <a:lstStyle/>
          <a:p>
            <a:r>
              <a:rPr lang="en-US" dirty="0"/>
              <a:t>7 </a:t>
            </a:r>
            <a:r>
              <a:rPr lang="ru-RU" dirty="0"/>
              <a:t>основных принципов</a:t>
            </a:r>
            <a:r>
              <a:rPr lang="en-US" dirty="0"/>
              <a:t>:</a:t>
            </a:r>
          </a:p>
          <a:p>
            <a:pPr lvl="1"/>
            <a:r>
              <a:rPr lang="ru-RU" sz="2400" dirty="0"/>
              <a:t>подотчётность</a:t>
            </a:r>
            <a:r>
              <a:rPr lang="en-US" sz="2400" dirty="0"/>
              <a:t>;</a:t>
            </a:r>
          </a:p>
          <a:p>
            <a:pPr lvl="1"/>
            <a:r>
              <a:rPr lang="ru-RU" sz="2400" dirty="0"/>
              <a:t>прозрачность</a:t>
            </a:r>
            <a:r>
              <a:rPr lang="en-US" sz="2400" dirty="0"/>
              <a:t>;</a:t>
            </a:r>
          </a:p>
          <a:p>
            <a:pPr lvl="1"/>
            <a:r>
              <a:rPr lang="ru-RU" sz="2400" dirty="0"/>
              <a:t>этичное поведение</a:t>
            </a:r>
            <a:r>
              <a:rPr lang="en-US" sz="2400" dirty="0"/>
              <a:t>;</a:t>
            </a:r>
          </a:p>
          <a:p>
            <a:pPr lvl="1"/>
            <a:r>
              <a:rPr lang="ru-RU" sz="2400" dirty="0"/>
              <a:t>уважение интересов заинтересованных сторон</a:t>
            </a:r>
            <a:r>
              <a:rPr lang="en-US" sz="2400" dirty="0"/>
              <a:t>;</a:t>
            </a:r>
          </a:p>
          <a:p>
            <a:pPr lvl="1"/>
            <a:r>
              <a:rPr lang="ru-RU" sz="2400" dirty="0"/>
              <a:t>соблюдение верховенства закона</a:t>
            </a:r>
            <a:r>
              <a:rPr lang="en-US" sz="2400" dirty="0"/>
              <a:t>;</a:t>
            </a:r>
          </a:p>
          <a:p>
            <a:pPr lvl="1"/>
            <a:r>
              <a:rPr lang="ru-RU" sz="2400" dirty="0"/>
              <a:t>соблюдение международных норм поведения</a:t>
            </a:r>
            <a:r>
              <a:rPr lang="en-US" sz="2400" dirty="0"/>
              <a:t>;</a:t>
            </a:r>
          </a:p>
          <a:p>
            <a:pPr lvl="1"/>
            <a:r>
              <a:rPr lang="ru-RU" sz="2400" dirty="0"/>
              <a:t>соблюдение прав человека</a:t>
            </a:r>
            <a:r>
              <a:rPr lang="en-US" sz="2400" dirty="0"/>
              <a:t>.</a:t>
            </a:r>
            <a:endParaRPr lang="ru-RU" sz="2400" dirty="0"/>
          </a:p>
        </p:txBody>
      </p:sp>
      <p:pic>
        <p:nvPicPr>
          <p:cNvPr id="14" name="Объект 13">
            <a:extLst>
              <a:ext uri="{FF2B5EF4-FFF2-40B4-BE49-F238E27FC236}">
                <a16:creationId xmlns:a16="http://schemas.microsoft.com/office/drawing/2014/main" id="{6A91BE5B-2F8F-EC6E-65D5-069142479B89}"/>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087625" y="2329627"/>
            <a:ext cx="4466765" cy="2511314"/>
          </a:xfrm>
        </p:spPr>
      </p:pic>
    </p:spTree>
    <p:extLst>
      <p:ext uri="{BB962C8B-B14F-4D97-AF65-F5344CB8AC3E}">
        <p14:creationId xmlns:p14="http://schemas.microsoft.com/office/powerpoint/2010/main" val="166215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C6AD-175D-A0C7-5483-AE462D3B185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764307-B5C9-89F8-38DB-37A1A2630DDB}"/>
              </a:ext>
            </a:extLst>
          </p:cNvPr>
          <p:cNvSpPr>
            <a:spLocks noGrp="1"/>
          </p:cNvSpPr>
          <p:nvPr>
            <p:ph type="title"/>
          </p:nvPr>
        </p:nvSpPr>
        <p:spPr>
          <a:xfrm>
            <a:off x="1141413" y="65521"/>
            <a:ext cx="9905998" cy="1478570"/>
          </a:xfrm>
        </p:spPr>
        <p:txBody>
          <a:bodyPr>
            <a:normAutofit/>
          </a:bodyPr>
          <a:lstStyle/>
          <a:p>
            <a:r>
              <a:rPr lang="ru-RU" sz="2800" dirty="0"/>
              <a:t>Взаимосвязь между организацией, обществом и её заинтересованными сторонами</a:t>
            </a:r>
          </a:p>
        </p:txBody>
      </p:sp>
      <p:sp>
        <p:nvSpPr>
          <p:cNvPr id="8" name="Объект 7">
            <a:extLst>
              <a:ext uri="{FF2B5EF4-FFF2-40B4-BE49-F238E27FC236}">
                <a16:creationId xmlns:a16="http://schemas.microsoft.com/office/drawing/2014/main" id="{4B371F1F-01DA-F91C-DF37-676821078710}"/>
              </a:ext>
            </a:extLst>
          </p:cNvPr>
          <p:cNvSpPr>
            <a:spLocks noGrp="1"/>
          </p:cNvSpPr>
          <p:nvPr>
            <p:ph sz="half" idx="2"/>
          </p:nvPr>
        </p:nvSpPr>
        <p:spPr>
          <a:xfrm>
            <a:off x="4881282" y="1299227"/>
            <a:ext cx="6465080" cy="5121744"/>
          </a:xfrm>
        </p:spPr>
        <p:txBody>
          <a:bodyPr>
            <a:noAutofit/>
          </a:bodyPr>
          <a:lstStyle/>
          <a:p>
            <a:r>
              <a:rPr lang="ru-RU" dirty="0"/>
              <a:t>Организация должна учитывать влияние своих решений на общество и природу, а также ожидания общества в отношении ответственности.</a:t>
            </a:r>
            <a:endParaRPr lang="en-US" dirty="0"/>
          </a:p>
          <a:p>
            <a:r>
              <a:rPr lang="ru-RU" dirty="0"/>
              <a:t>Организация обязана принимать во внимание интересы заинтересованных сторон, затрагиваемых её деятельностью.</a:t>
            </a:r>
            <a:endParaRPr lang="en-US" dirty="0"/>
          </a:p>
          <a:p>
            <a:r>
              <a:rPr lang="ru-RU" dirty="0"/>
              <a:t>Организация должна понимать различия между интересами заинтересованных сторон и ожиданиями общества, которые могут не совпадать.</a:t>
            </a:r>
          </a:p>
        </p:txBody>
      </p:sp>
      <p:pic>
        <p:nvPicPr>
          <p:cNvPr id="5" name="Объект 4" descr="Изображение выглядит как текст, круг, диаграмма, Шрифт&#10;&#10;Автоматически созданное описание">
            <a:extLst>
              <a:ext uri="{FF2B5EF4-FFF2-40B4-BE49-F238E27FC236}">
                <a16:creationId xmlns:a16="http://schemas.microsoft.com/office/drawing/2014/main" id="{AF047E3C-9C08-CD15-EAED-1A916A8784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9938" y="1779963"/>
            <a:ext cx="3541712" cy="3541712"/>
          </a:xfrm>
          <a:prstGeom prst="rect">
            <a:avLst/>
          </a:prstGeom>
          <a:noFill/>
          <a:ln>
            <a:noFill/>
          </a:ln>
        </p:spPr>
      </p:pic>
    </p:spTree>
    <p:extLst>
      <p:ext uri="{BB962C8B-B14F-4D97-AF65-F5344CB8AC3E}">
        <p14:creationId xmlns:p14="http://schemas.microsoft.com/office/powerpoint/2010/main" val="205111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0D31641-F789-722F-4125-A32F968E3C7B}"/>
              </a:ext>
            </a:extLst>
          </p:cNvPr>
          <p:cNvSpPr>
            <a:spLocks noGrp="1"/>
          </p:cNvSpPr>
          <p:nvPr>
            <p:ph type="title"/>
          </p:nvPr>
        </p:nvSpPr>
        <p:spPr>
          <a:xfrm>
            <a:off x="1141410" y="1066802"/>
            <a:ext cx="9905955" cy="3429000"/>
          </a:xfrm>
        </p:spPr>
        <p:txBody>
          <a:bodyPr/>
          <a:lstStyle/>
          <a:p>
            <a:pPr algn="ctr"/>
            <a:r>
              <a:rPr lang="ru-RU" dirty="0"/>
              <a:t>Спасибо за внимание!</a:t>
            </a:r>
          </a:p>
        </p:txBody>
      </p:sp>
      <p:sp>
        <p:nvSpPr>
          <p:cNvPr id="6" name="Текст 5">
            <a:extLst>
              <a:ext uri="{FF2B5EF4-FFF2-40B4-BE49-F238E27FC236}">
                <a16:creationId xmlns:a16="http://schemas.microsoft.com/office/drawing/2014/main" id="{6EAD5493-DDD3-D72C-D05F-0D20095E4295}"/>
              </a:ext>
            </a:extLst>
          </p:cNvPr>
          <p:cNvSpPr>
            <a:spLocks noGrp="1"/>
          </p:cNvSpPr>
          <p:nvPr>
            <p:ph type="body" sz="half" idx="2"/>
          </p:nvPr>
        </p:nvSpPr>
        <p:spPr/>
        <p:txBody>
          <a:bodyPr>
            <a:normAutofit/>
          </a:bodyPr>
          <a:lstStyle/>
          <a:p>
            <a:pPr algn="r"/>
            <a:r>
              <a:rPr lang="ru-RU" sz="2400" dirty="0"/>
              <a:t>Презентацию подготовил студент группы ИВМ-24 Морозов А. А.</a:t>
            </a:r>
          </a:p>
        </p:txBody>
      </p:sp>
    </p:spTree>
    <p:extLst>
      <p:ext uri="{BB962C8B-B14F-4D97-AF65-F5344CB8AC3E}">
        <p14:creationId xmlns:p14="http://schemas.microsoft.com/office/powerpoint/2010/main" val="302052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15B17-A827-E743-5399-02A483541AB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CDE85F-49B3-B3FC-51C2-E9B098E03DF3}"/>
              </a:ext>
            </a:extLst>
          </p:cNvPr>
          <p:cNvSpPr>
            <a:spLocks noGrp="1"/>
          </p:cNvSpPr>
          <p:nvPr>
            <p:ph type="title"/>
          </p:nvPr>
        </p:nvSpPr>
        <p:spPr>
          <a:xfrm>
            <a:off x="1143001" y="247976"/>
            <a:ext cx="9905998" cy="1478570"/>
          </a:xfrm>
        </p:spPr>
        <p:txBody>
          <a:bodyPr/>
          <a:lstStyle/>
          <a:p>
            <a:r>
              <a:rPr lang="ru-RU" dirty="0"/>
              <a:t>Исследования в области устойчивого развития</a:t>
            </a:r>
          </a:p>
        </p:txBody>
      </p:sp>
      <p:sp>
        <p:nvSpPr>
          <p:cNvPr id="7" name="Объект 6">
            <a:extLst>
              <a:ext uri="{FF2B5EF4-FFF2-40B4-BE49-F238E27FC236}">
                <a16:creationId xmlns:a16="http://schemas.microsoft.com/office/drawing/2014/main" id="{754F8BA7-FEC7-4303-3A6A-3219594B2E31}"/>
              </a:ext>
            </a:extLst>
          </p:cNvPr>
          <p:cNvSpPr>
            <a:spLocks noGrp="1"/>
          </p:cNvSpPr>
          <p:nvPr>
            <p:ph sz="half" idx="2"/>
          </p:nvPr>
        </p:nvSpPr>
        <p:spPr>
          <a:xfrm>
            <a:off x="5738949" y="1361222"/>
            <a:ext cx="5765074" cy="3541714"/>
          </a:xfrm>
        </p:spPr>
        <p:txBody>
          <a:bodyPr>
            <a:noAutofit/>
          </a:bodyPr>
          <a:lstStyle/>
          <a:p>
            <a:r>
              <a:rPr lang="ru-RU" sz="2200" dirty="0"/>
              <a:t>В исследовании проведённым компанией McKinsey [1] выяснилось, что более 50% руководителей считают устойчивое развитие – управление экологическими, социальными и управленческими вопросами – «очень» или «чрезвычайно» важным в широком спектре областей, включая разработку новых продуктов, создание репутации и общую корпоративную стратегию.</a:t>
            </a:r>
          </a:p>
        </p:txBody>
      </p:sp>
      <p:pic>
        <p:nvPicPr>
          <p:cNvPr id="14" name="Объект 13">
            <a:extLst>
              <a:ext uri="{FF2B5EF4-FFF2-40B4-BE49-F238E27FC236}">
                <a16:creationId xmlns:a16="http://schemas.microsoft.com/office/drawing/2014/main" id="{17B0BD56-7361-CAA0-7F78-662D5F9185BB}"/>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143001" y="2482394"/>
            <a:ext cx="4470947" cy="1299369"/>
          </a:xfrm>
        </p:spPr>
      </p:pic>
      <p:sp>
        <p:nvSpPr>
          <p:cNvPr id="15" name="TextBox 14">
            <a:extLst>
              <a:ext uri="{FF2B5EF4-FFF2-40B4-BE49-F238E27FC236}">
                <a16:creationId xmlns:a16="http://schemas.microsoft.com/office/drawing/2014/main" id="{9075665E-3137-4065-3D87-CB3C08AC0B70}"/>
              </a:ext>
            </a:extLst>
          </p:cNvPr>
          <p:cNvSpPr txBox="1"/>
          <p:nvPr/>
        </p:nvSpPr>
        <p:spPr>
          <a:xfrm>
            <a:off x="1262743" y="5693016"/>
            <a:ext cx="10023566" cy="1015663"/>
          </a:xfrm>
          <a:prstGeom prst="rect">
            <a:avLst/>
          </a:prstGeom>
          <a:noFill/>
        </p:spPr>
        <p:txBody>
          <a:bodyPr wrap="square" rtlCol="0">
            <a:spAutoFit/>
          </a:bodyPr>
          <a:lstStyle/>
          <a:p>
            <a:r>
              <a:rPr lang="ru-RU" sz="2000" dirty="0"/>
              <a:t>1. </a:t>
            </a:r>
            <a:r>
              <a:rPr lang="en-US" sz="2000" i="1" dirty="0"/>
              <a:t>McKinsey survey </a:t>
            </a:r>
            <a:r>
              <a:rPr lang="ru-RU" sz="2000" dirty="0"/>
              <a:t>[Электронный ресурс]. </a:t>
            </a:r>
            <a:r>
              <a:rPr lang="en-US" sz="2000" i="1" dirty="0"/>
              <a:t>URL </a:t>
            </a:r>
            <a:r>
              <a:rPr lang="en-US" sz="2000" dirty="0"/>
              <a:t>: https://www.mckinsey.com/capabilities/sustainability/our-insights/how-companies-manage-sustainability-mckinsey-global-survey-results</a:t>
            </a:r>
            <a:endParaRPr lang="ru-RU" sz="2000" dirty="0"/>
          </a:p>
        </p:txBody>
      </p:sp>
    </p:spTree>
    <p:extLst>
      <p:ext uri="{BB962C8B-B14F-4D97-AF65-F5344CB8AC3E}">
        <p14:creationId xmlns:p14="http://schemas.microsoft.com/office/powerpoint/2010/main" val="135573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65521"/>
            <a:ext cx="9905998" cy="1478570"/>
          </a:xfrm>
        </p:spPr>
        <p:txBody>
          <a:bodyPr/>
          <a:lstStyle/>
          <a:p>
            <a:r>
              <a:rPr lang="ru-RU"/>
              <a:t>Устойчивое развитие</a:t>
            </a:r>
            <a:endParaRPr lang="ru-RU" dirty="0"/>
          </a:p>
        </p:txBody>
      </p:sp>
      <p:sp>
        <p:nvSpPr>
          <p:cNvPr id="8" name="Объект 7">
            <a:extLst>
              <a:ext uri="{FF2B5EF4-FFF2-40B4-BE49-F238E27FC236}">
                <a16:creationId xmlns:a16="http://schemas.microsoft.com/office/drawing/2014/main" id="{06A4E0BC-9435-3FBA-0EDF-3A44788C1A8B}"/>
              </a:ext>
            </a:extLst>
          </p:cNvPr>
          <p:cNvSpPr>
            <a:spLocks noGrp="1"/>
          </p:cNvSpPr>
          <p:nvPr>
            <p:ph sz="half" idx="2"/>
          </p:nvPr>
        </p:nvSpPr>
        <p:spPr>
          <a:xfrm>
            <a:off x="5747657" y="1414903"/>
            <a:ext cx="5669280" cy="3541714"/>
          </a:xfrm>
        </p:spPr>
        <p:txBody>
          <a:bodyPr>
            <a:noAutofit/>
          </a:bodyPr>
          <a:lstStyle/>
          <a:p>
            <a:r>
              <a:rPr lang="ru-RU" sz="2200"/>
              <a:t>Устойчивое развитие (УР) – это такое развитие, при котором удовлетворение нужд нынешнего поколения происходит без ущемления возможностей будущих поколений удовлетворять свои потребности. Эта формулировка из доклада «Наше общее будущее», подготовленного Международной комиссией по окружающей среде и развитию ООН в 1987 г., стала сутью новой парадигмы развития человечества.</a:t>
            </a:r>
            <a:endParaRPr lang="ru-RU" sz="2200" dirty="0"/>
          </a:p>
        </p:txBody>
      </p:sp>
      <p:pic>
        <p:nvPicPr>
          <p:cNvPr id="6" name="Picture 2" descr="Picture background">
            <a:extLst>
              <a:ext uri="{FF2B5EF4-FFF2-40B4-BE49-F238E27FC236}">
                <a16:creationId xmlns:a16="http://schemas.microsoft.com/office/drawing/2014/main" id="{A71C4520-3CC7-7137-3D03-103FC60EF9D0}"/>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5063" y="1903137"/>
            <a:ext cx="4878387" cy="3016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27FE0-1157-781C-85ED-E7285E12796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304E26-BA53-D9F6-5ABE-C702D6176844}"/>
              </a:ext>
            </a:extLst>
          </p:cNvPr>
          <p:cNvSpPr>
            <a:spLocks noGrp="1"/>
          </p:cNvSpPr>
          <p:nvPr>
            <p:ph type="title"/>
          </p:nvPr>
        </p:nvSpPr>
        <p:spPr>
          <a:xfrm>
            <a:off x="1141413" y="65521"/>
            <a:ext cx="9905998" cy="1478570"/>
          </a:xfrm>
        </p:spPr>
        <p:txBody>
          <a:bodyPr/>
          <a:lstStyle/>
          <a:p>
            <a:r>
              <a:rPr lang="ru-RU" dirty="0"/>
              <a:t>Концепция тройного критерия</a:t>
            </a:r>
          </a:p>
        </p:txBody>
      </p:sp>
      <p:sp>
        <p:nvSpPr>
          <p:cNvPr id="8" name="Объект 7">
            <a:extLst>
              <a:ext uri="{FF2B5EF4-FFF2-40B4-BE49-F238E27FC236}">
                <a16:creationId xmlns:a16="http://schemas.microsoft.com/office/drawing/2014/main" id="{D99FA990-1DEC-C12D-96F0-A605B9D89763}"/>
              </a:ext>
            </a:extLst>
          </p:cNvPr>
          <p:cNvSpPr>
            <a:spLocks noGrp="1"/>
          </p:cNvSpPr>
          <p:nvPr>
            <p:ph sz="half" idx="2"/>
          </p:nvPr>
        </p:nvSpPr>
        <p:spPr>
          <a:xfrm>
            <a:off x="5747657" y="1979023"/>
            <a:ext cx="5669280" cy="3541714"/>
          </a:xfrm>
        </p:spPr>
        <p:txBody>
          <a:bodyPr>
            <a:noAutofit/>
          </a:bodyPr>
          <a:lstStyle/>
          <a:p>
            <a:r>
              <a:rPr lang="ru-RU" sz="2200" dirty="0"/>
              <a:t>В 1997 г. Джон </a:t>
            </a:r>
            <a:r>
              <a:rPr lang="ru-RU" sz="2200" dirty="0" err="1"/>
              <a:t>Элкингтон</a:t>
            </a:r>
            <a:r>
              <a:rPr lang="ru-RU" sz="2200" dirty="0"/>
              <a:t> сформулировал тройную цель устойчивого развития для бизнеса: Люди, Планета, Прибыль (People, Planet, </a:t>
            </a:r>
            <a:r>
              <a:rPr lang="ru-RU" sz="2200" dirty="0" err="1"/>
              <a:t>Profit</a:t>
            </a:r>
            <a:r>
              <a:rPr lang="ru-RU" sz="2200" dirty="0"/>
              <a:t> – три Р).</a:t>
            </a:r>
            <a:r>
              <a:rPr lang="en-US" sz="2200" dirty="0"/>
              <a:t> </a:t>
            </a:r>
            <a:r>
              <a:rPr lang="ru-RU" sz="2200" dirty="0"/>
              <a:t>Концепция предполагает, что перечисленные три аспекта взаимосвязаны и, следовательно, могут влиять друг на друга множеством способов.</a:t>
            </a:r>
          </a:p>
        </p:txBody>
      </p:sp>
      <p:pic>
        <p:nvPicPr>
          <p:cNvPr id="9" name="Объект 8">
            <a:extLst>
              <a:ext uri="{FF2B5EF4-FFF2-40B4-BE49-F238E27FC236}">
                <a16:creationId xmlns:a16="http://schemas.microsoft.com/office/drawing/2014/main" id="{E954AB1A-A034-3F50-AC2B-C725E5C878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4659" y="1544091"/>
            <a:ext cx="4762998" cy="4411579"/>
          </a:xfrm>
        </p:spPr>
      </p:pic>
    </p:spTree>
    <p:extLst>
      <p:ext uri="{BB962C8B-B14F-4D97-AF65-F5344CB8AC3E}">
        <p14:creationId xmlns:p14="http://schemas.microsoft.com/office/powerpoint/2010/main" val="120914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B687C-48D7-5C54-A050-318C05681EF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204EBC-BD7D-0874-A3C2-716400184DAC}"/>
              </a:ext>
            </a:extLst>
          </p:cNvPr>
          <p:cNvSpPr>
            <a:spLocks noGrp="1"/>
          </p:cNvSpPr>
          <p:nvPr>
            <p:ph type="title"/>
          </p:nvPr>
        </p:nvSpPr>
        <p:spPr>
          <a:xfrm>
            <a:off x="1141413" y="65521"/>
            <a:ext cx="9905998" cy="1478570"/>
          </a:xfrm>
        </p:spPr>
        <p:txBody>
          <a:bodyPr/>
          <a:lstStyle/>
          <a:p>
            <a:pPr algn="ctr"/>
            <a:r>
              <a:rPr lang="en-US" i="1" dirty="0"/>
              <a:t>ESG</a:t>
            </a:r>
            <a:endParaRPr lang="ru-RU" i="1" dirty="0"/>
          </a:p>
        </p:txBody>
      </p:sp>
      <p:sp>
        <p:nvSpPr>
          <p:cNvPr id="8" name="Объект 7">
            <a:extLst>
              <a:ext uri="{FF2B5EF4-FFF2-40B4-BE49-F238E27FC236}">
                <a16:creationId xmlns:a16="http://schemas.microsoft.com/office/drawing/2014/main" id="{F780C272-C5A3-4814-A007-9790F821DE6F}"/>
              </a:ext>
            </a:extLst>
          </p:cNvPr>
          <p:cNvSpPr>
            <a:spLocks noGrp="1"/>
          </p:cNvSpPr>
          <p:nvPr>
            <p:ph sz="half" idx="2"/>
          </p:nvPr>
        </p:nvSpPr>
        <p:spPr>
          <a:xfrm>
            <a:off x="5747657" y="1979023"/>
            <a:ext cx="5669280" cy="3541714"/>
          </a:xfrm>
        </p:spPr>
        <p:txBody>
          <a:bodyPr>
            <a:noAutofit/>
          </a:bodyPr>
          <a:lstStyle/>
          <a:p>
            <a:r>
              <a:rPr lang="ru-RU" sz="2200" dirty="0"/>
              <a:t>ESG – это интегрированная стратегия, направленная на создание устойчивого бизнеса, учитывающего экологические, социальные и управленческие факторы, способствуя долгосрочному росту и ответственности перед обществом.</a:t>
            </a:r>
          </a:p>
        </p:txBody>
      </p:sp>
      <p:pic>
        <p:nvPicPr>
          <p:cNvPr id="4098" name="Picture 2" descr="Picture background">
            <a:extLst>
              <a:ext uri="{FF2B5EF4-FFF2-40B4-BE49-F238E27FC236}">
                <a16:creationId xmlns:a16="http://schemas.microsoft.com/office/drawing/2014/main" id="{BCD9AE20-7F64-2A9A-CED8-2E048EFAAD6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44405" y="1396048"/>
            <a:ext cx="4300556" cy="42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81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2757A-4241-502E-E78F-675C499B935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9F4F2-CFCD-AEEF-66D0-50A6A0ABD601}"/>
              </a:ext>
            </a:extLst>
          </p:cNvPr>
          <p:cNvSpPr>
            <a:spLocks noGrp="1"/>
          </p:cNvSpPr>
          <p:nvPr>
            <p:ph type="title"/>
          </p:nvPr>
        </p:nvSpPr>
        <p:spPr>
          <a:xfrm>
            <a:off x="1141413" y="65521"/>
            <a:ext cx="9905998" cy="1478570"/>
          </a:xfrm>
        </p:spPr>
        <p:txBody>
          <a:bodyPr/>
          <a:lstStyle/>
          <a:p>
            <a:r>
              <a:rPr lang="ru-RU"/>
              <a:t>Экологические аспекты</a:t>
            </a:r>
            <a:endParaRPr lang="ru-RU" dirty="0"/>
          </a:p>
        </p:txBody>
      </p:sp>
      <p:sp>
        <p:nvSpPr>
          <p:cNvPr id="8" name="Объект 7">
            <a:extLst>
              <a:ext uri="{FF2B5EF4-FFF2-40B4-BE49-F238E27FC236}">
                <a16:creationId xmlns:a16="http://schemas.microsoft.com/office/drawing/2014/main" id="{F8A0556B-D9F7-FF94-905A-4F289FF49621}"/>
              </a:ext>
            </a:extLst>
          </p:cNvPr>
          <p:cNvSpPr>
            <a:spLocks noGrp="1"/>
          </p:cNvSpPr>
          <p:nvPr>
            <p:ph sz="half" idx="2"/>
          </p:nvPr>
        </p:nvSpPr>
        <p:spPr>
          <a:xfrm>
            <a:off x="5747657" y="1979023"/>
            <a:ext cx="5669280" cy="3541714"/>
          </a:xfrm>
        </p:spPr>
        <p:txBody>
          <a:bodyPr>
            <a:noAutofit/>
          </a:bodyPr>
          <a:lstStyle/>
          <a:p>
            <a:r>
              <a:rPr lang="ru-RU" sz="2200" dirty="0"/>
              <a:t>Экологический менеджмент описан в стандарте </a:t>
            </a:r>
            <a:r>
              <a:rPr lang="en-US" sz="2200" i="1" dirty="0"/>
              <a:t>ISO </a:t>
            </a:r>
            <a:r>
              <a:rPr lang="en-US" sz="2200" dirty="0"/>
              <a:t>14001.</a:t>
            </a:r>
            <a:r>
              <a:rPr lang="ru-RU" sz="2200" dirty="0"/>
              <a:t> Успех системы экологического менеджмента зависит от вовлеченности всех уровней организации, особенно высшего руководства, которое должно интегрировать экологическое управление в стратегию и бизнес-процессы.</a:t>
            </a:r>
          </a:p>
        </p:txBody>
      </p:sp>
      <p:pic>
        <p:nvPicPr>
          <p:cNvPr id="1030" name="Picture 6" descr="Picture background">
            <a:extLst>
              <a:ext uri="{FF2B5EF4-FFF2-40B4-BE49-F238E27FC236}">
                <a16:creationId xmlns:a16="http://schemas.microsoft.com/office/drawing/2014/main" id="{E8747E01-C9E3-2A05-5CA4-5ABB891996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8519" y="1713164"/>
            <a:ext cx="5273317" cy="407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22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5F511-7221-C7C2-7825-4BFF4831261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BA88A-37B4-5FD2-DF1C-DE08FDA3085E}"/>
              </a:ext>
            </a:extLst>
          </p:cNvPr>
          <p:cNvSpPr>
            <a:spLocks noGrp="1"/>
          </p:cNvSpPr>
          <p:nvPr>
            <p:ph type="title"/>
          </p:nvPr>
        </p:nvSpPr>
        <p:spPr>
          <a:xfrm>
            <a:off x="1141413" y="65521"/>
            <a:ext cx="9905998" cy="1478570"/>
          </a:xfrm>
        </p:spPr>
        <p:txBody>
          <a:bodyPr/>
          <a:lstStyle/>
          <a:p>
            <a:r>
              <a:rPr lang="ru-RU" dirty="0"/>
              <a:t>Концепция </a:t>
            </a:r>
            <a:r>
              <a:rPr lang="en-US" i="1" dirty="0"/>
              <a:t>PDCA</a:t>
            </a:r>
            <a:endParaRPr lang="ru-RU" i="1" dirty="0"/>
          </a:p>
        </p:txBody>
      </p:sp>
      <p:sp>
        <p:nvSpPr>
          <p:cNvPr id="8" name="Объект 7">
            <a:extLst>
              <a:ext uri="{FF2B5EF4-FFF2-40B4-BE49-F238E27FC236}">
                <a16:creationId xmlns:a16="http://schemas.microsoft.com/office/drawing/2014/main" id="{84965E44-3439-0445-3AEB-2075D220B878}"/>
              </a:ext>
            </a:extLst>
          </p:cNvPr>
          <p:cNvSpPr>
            <a:spLocks noGrp="1"/>
          </p:cNvSpPr>
          <p:nvPr>
            <p:ph sz="half" idx="2"/>
          </p:nvPr>
        </p:nvSpPr>
        <p:spPr>
          <a:xfrm>
            <a:off x="5721532" y="1465218"/>
            <a:ext cx="5669280" cy="3541714"/>
          </a:xfrm>
        </p:spPr>
        <p:txBody>
          <a:bodyPr>
            <a:noAutofit/>
          </a:bodyPr>
          <a:lstStyle/>
          <a:p>
            <a:r>
              <a:rPr lang="ru-RU" sz="2200" dirty="0"/>
              <a:t>Система экологического менеджмента основывается на концепции "Планируй – Делай – Проверяй – Действуй" (</a:t>
            </a:r>
            <a:r>
              <a:rPr lang="ru-RU" sz="2200" i="1" dirty="0"/>
              <a:t>PDCA</a:t>
            </a:r>
            <a:r>
              <a:rPr lang="ru-RU" sz="2200" dirty="0"/>
              <a:t>), представляющей собой цикличный процесс, направленный на постоянное улучшение. Модель </a:t>
            </a:r>
            <a:r>
              <a:rPr lang="ru-RU" sz="2200" i="1" dirty="0"/>
              <a:t>PDCA</a:t>
            </a:r>
            <a:r>
              <a:rPr lang="ru-RU" sz="2200" dirty="0"/>
              <a:t>, представленная в стандарте, помогает организациям системно подходить к управлению экологическими аспектами, что делает ее полезной как для новичков, так и для опытных пользователей.</a:t>
            </a:r>
          </a:p>
        </p:txBody>
      </p:sp>
      <p:pic>
        <p:nvPicPr>
          <p:cNvPr id="4" name="Объект 3" descr="Изображение выглядит как текст, диаграмма, снимок экрана, круг&#10;&#10;Автоматически созданное описание">
            <a:extLst>
              <a:ext uri="{FF2B5EF4-FFF2-40B4-BE49-F238E27FC236}">
                <a16:creationId xmlns:a16="http://schemas.microsoft.com/office/drawing/2014/main" id="{35CCB508-9418-844C-F9D9-03FD2EB16E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1744391"/>
            <a:ext cx="4275318" cy="3902848"/>
          </a:xfrm>
          <a:prstGeom prst="rect">
            <a:avLst/>
          </a:prstGeom>
          <a:noFill/>
          <a:ln>
            <a:noFill/>
          </a:ln>
        </p:spPr>
      </p:pic>
    </p:spTree>
    <p:extLst>
      <p:ext uri="{BB962C8B-B14F-4D97-AF65-F5344CB8AC3E}">
        <p14:creationId xmlns:p14="http://schemas.microsoft.com/office/powerpoint/2010/main" val="351699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C7952905-6E06-8E97-7B33-0A6C4224FD3F}"/>
              </a:ext>
            </a:extLst>
          </p:cNvPr>
          <p:cNvSpPr>
            <a:spLocks noGrp="1"/>
          </p:cNvSpPr>
          <p:nvPr>
            <p:ph type="title"/>
          </p:nvPr>
        </p:nvSpPr>
        <p:spPr/>
        <p:txBody>
          <a:bodyPr/>
          <a:lstStyle/>
          <a:p>
            <a:r>
              <a:rPr lang="ru-RU" dirty="0"/>
              <a:t>Работа со статистикой</a:t>
            </a:r>
          </a:p>
        </p:txBody>
      </p:sp>
      <p:pic>
        <p:nvPicPr>
          <p:cNvPr id="8" name="Объект 7">
            <a:extLst>
              <a:ext uri="{FF2B5EF4-FFF2-40B4-BE49-F238E27FC236}">
                <a16:creationId xmlns:a16="http://schemas.microsoft.com/office/drawing/2014/main" id="{E3B007D8-6F66-F651-4A47-019F3B625753}"/>
              </a:ext>
            </a:extLst>
          </p:cNvPr>
          <p:cNvPicPr>
            <a:picLocks noGrp="1" noChangeAspect="1"/>
          </p:cNvPicPr>
          <p:nvPr>
            <p:ph idx="1"/>
          </p:nvPr>
        </p:nvPicPr>
        <p:blipFill>
          <a:blip r:embed="rId2"/>
          <a:stretch>
            <a:fillRect/>
          </a:stretch>
        </p:blipFill>
        <p:spPr>
          <a:xfrm>
            <a:off x="1141412" y="1920034"/>
            <a:ext cx="9776821" cy="3989948"/>
          </a:xfrm>
        </p:spPr>
      </p:pic>
    </p:spTree>
    <p:extLst>
      <p:ext uri="{BB962C8B-B14F-4D97-AF65-F5344CB8AC3E}">
        <p14:creationId xmlns:p14="http://schemas.microsoft.com/office/powerpoint/2010/main" val="107608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a:extLst>
            <a:ext uri="{FF2B5EF4-FFF2-40B4-BE49-F238E27FC236}">
              <a16:creationId xmlns:a16="http://schemas.microsoft.com/office/drawing/2014/main" id="{046D02CF-13F0-B2B6-E0E6-28C6BB6EFAB8}"/>
            </a:ext>
          </a:extLst>
        </p:cNvPr>
        <p:cNvGrpSpPr/>
        <p:nvPr/>
      </p:nvGrpSpPr>
      <p:grpSpPr>
        <a:xfrm>
          <a:off x="0" y="0"/>
          <a:ext cx="0" cy="0"/>
          <a:chOff x="0" y="0"/>
          <a:chExt cx="0" cy="0"/>
        </a:xfrm>
      </p:grpSpPr>
      <p:pic>
        <p:nvPicPr>
          <p:cNvPr id="1033"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35" name="Group 1034">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036" name="Group 1035">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1048"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ru-RU"/>
              </a:p>
            </p:txBody>
          </p:sp>
          <p:sp>
            <p:nvSpPr>
              <p:cNvPr id="1049"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0"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1"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2"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3"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4"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5"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6"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7"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8"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59"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ru-RU"/>
              </a:p>
            </p:txBody>
          </p:sp>
          <p:sp>
            <p:nvSpPr>
              <p:cNvPr id="1060"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1"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2"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3"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4"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ru-RU"/>
              </a:p>
            </p:txBody>
          </p:sp>
          <p:sp>
            <p:nvSpPr>
              <p:cNvPr id="1065"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6"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7"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8"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69"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70"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71"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72"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73"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74"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grpSp>
        <p:grpSp>
          <p:nvGrpSpPr>
            <p:cNvPr id="1037" name="Group 1036">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038"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39"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0"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1"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2"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3"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4"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5"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6"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ru-RU"/>
              </a:p>
            </p:txBody>
          </p:sp>
          <p:sp>
            <p:nvSpPr>
              <p:cNvPr id="1047"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ru-RU"/>
              </a:p>
            </p:txBody>
          </p:sp>
        </p:grpSp>
      </p:grpSp>
      <p:sp>
        <p:nvSpPr>
          <p:cNvPr id="2" name="Заголовок 1">
            <a:extLst>
              <a:ext uri="{FF2B5EF4-FFF2-40B4-BE49-F238E27FC236}">
                <a16:creationId xmlns:a16="http://schemas.microsoft.com/office/drawing/2014/main" id="{BF89B3C4-771E-D94C-0712-FA2D41A33442}"/>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dirty="0"/>
              <a:t>Социальные аспекты</a:t>
            </a:r>
          </a:p>
        </p:txBody>
      </p:sp>
      <p:sp>
        <p:nvSpPr>
          <p:cNvPr id="8" name="Объект 7">
            <a:extLst>
              <a:ext uri="{FF2B5EF4-FFF2-40B4-BE49-F238E27FC236}">
                <a16:creationId xmlns:a16="http://schemas.microsoft.com/office/drawing/2014/main" id="{285EAFA6-78FF-A2FD-4D30-596A5B8F3781}"/>
              </a:ext>
            </a:extLst>
          </p:cNvPr>
          <p:cNvSpPr>
            <a:spLocks noGrp="1"/>
          </p:cNvSpPr>
          <p:nvPr>
            <p:ph sz="half" idx="2"/>
          </p:nvPr>
        </p:nvSpPr>
        <p:spPr>
          <a:xfrm>
            <a:off x="1141412" y="2249487"/>
            <a:ext cx="4844521" cy="3541714"/>
          </a:xfrm>
        </p:spPr>
        <p:txBody>
          <a:bodyPr vert="horz" lIns="91440" tIns="45720" rIns="91440" bIns="45720" rtlCol="0" anchor="ctr">
            <a:noAutofit/>
          </a:bodyPr>
          <a:lstStyle/>
          <a:p>
            <a:pPr>
              <a:lnSpc>
                <a:spcPct val="110000"/>
              </a:lnSpc>
            </a:pPr>
            <a:r>
              <a:rPr lang="ru-RU" dirty="0"/>
              <a:t>Социальные аспекты важны для устойчивости проектов, поскольку охватывают отношения с сотрудниками, клиентами и обществом. Стандарт ISO 26000 помогает интегрировать социальную ответственность в управление и стратегию.</a:t>
            </a:r>
            <a:endParaRPr lang="en-US" dirty="0"/>
          </a:p>
        </p:txBody>
      </p:sp>
      <p:pic>
        <p:nvPicPr>
          <p:cNvPr id="1028" name="Picture 4" descr="BS ISO 26000 Social Responsibility - 26 years of international  certification in 2020">
            <a:extLst>
              <a:ext uri="{FF2B5EF4-FFF2-40B4-BE49-F238E27FC236}">
                <a16:creationId xmlns:a16="http://schemas.microsoft.com/office/drawing/2014/main" id="{2A57AACB-B7C8-B7B2-98B8-B9CD509741E1}"/>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l="6070" r="2"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15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Контур</Template>
  <TotalTime>671</TotalTime>
  <Words>582</Words>
  <Application>Microsoft Office PowerPoint</Application>
  <PresentationFormat>Широкоэкранный</PresentationFormat>
  <Paragraphs>39</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Aptos</vt:lpstr>
      <vt:lpstr>Arial</vt:lpstr>
      <vt:lpstr>Tw Cen MT</vt:lpstr>
      <vt:lpstr>Контур</vt:lpstr>
      <vt:lpstr>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«Рыбинский государственный авиационный технический университет имени П.А. Соловьева»</vt:lpstr>
      <vt:lpstr>Исследования в области устойчивого развития</vt:lpstr>
      <vt:lpstr>Устойчивое развитие</vt:lpstr>
      <vt:lpstr>Концепция тройного критерия</vt:lpstr>
      <vt:lpstr>ESG</vt:lpstr>
      <vt:lpstr>Экологические аспекты</vt:lpstr>
      <vt:lpstr>Концепция PDCA</vt:lpstr>
      <vt:lpstr>Работа со статистикой</vt:lpstr>
      <vt:lpstr>Социальные аспекты</vt:lpstr>
      <vt:lpstr>Основные темы социальной ответственности</vt:lpstr>
      <vt:lpstr>Основные принципы ISO 26000 </vt:lpstr>
      <vt:lpstr>Взаимосвязь между организацией, обществом и её заинтересованными сторонами</vt:lpstr>
      <vt:lpstr>Спасибо за внимание!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 Office</dc:creator>
  <cp:lastModifiedBy>My Office</cp:lastModifiedBy>
  <cp:revision>234</cp:revision>
  <dcterms:created xsi:type="dcterms:W3CDTF">2024-09-19T14:22:00Z</dcterms:created>
  <dcterms:modified xsi:type="dcterms:W3CDTF">2024-12-11T20:54:24Z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B546E19EF41141A4A8AEDE6C766D27C2_12</vt:lpwstr>
  </property>
  <property fmtid="{D5CDD505-2E9C-101B-9397-08002B2CF9AE}" pid="3" name="KSOProductBuildVer">
    <vt:lpwstr>1049-12.2.0.18607</vt:lpwstr>
  </property>
</Properties>
</file>