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76" r:id="rId5"/>
    <p:sldId id="278" r:id="rId6"/>
    <p:sldId id="277" r:id="rId7"/>
    <p:sldId id="279" r:id="rId8"/>
    <p:sldId id="280" r:id="rId9"/>
    <p:sldId id="282" r:id="rId10"/>
    <p:sldId id="28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456AF9C-2A0D-4A5E-B2F4-2632926E8037}">
          <p14:sldIdLst>
            <p14:sldId id="256"/>
            <p14:sldId id="258"/>
            <p14:sldId id="259"/>
            <p14:sldId id="276"/>
            <p14:sldId id="278"/>
            <p14:sldId id="277"/>
            <p14:sldId id="279"/>
            <p14:sldId id="280"/>
            <p14:sldId id="282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6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7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3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73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3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058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6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8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3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1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7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74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196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8614A-DDB3-602E-AB0E-500793BB1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мониторинга цен на Московской бирже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298B83-FCAE-8B0A-949C-9BA258016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Изучение приложения как технической системы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12D59BC-E7E8-41B2-8CDD-71A71016C768}"/>
              </a:ext>
            </a:extLst>
          </p:cNvPr>
          <p:cNvSpPr txBox="1">
            <a:spLocks/>
          </p:cNvSpPr>
          <p:nvPr/>
        </p:nvSpPr>
        <p:spPr>
          <a:xfrm>
            <a:off x="5024744" y="5562050"/>
            <a:ext cx="8301754" cy="2591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2"/>
                </a:solidFill>
              </a:rPr>
              <a:t>Работа выполнена студентом группы ИВМ-24  Морозов А. А.</a:t>
            </a:r>
          </a:p>
          <a:p>
            <a:r>
              <a:rPr lang="ru-RU" dirty="0">
                <a:solidFill>
                  <a:schemeClr val="tx2"/>
                </a:solidFill>
              </a:rPr>
              <a:t>Преподаватель к. э. н. доцент 				    Смирнова Т. В.</a:t>
            </a:r>
          </a:p>
        </p:txBody>
      </p:sp>
    </p:spTree>
    <p:extLst>
      <p:ext uri="{BB962C8B-B14F-4D97-AF65-F5344CB8AC3E}">
        <p14:creationId xmlns:p14="http://schemas.microsoft.com/office/powerpoint/2010/main" val="27692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E146037-83D5-15FF-AD9B-A031CB86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83FEEB-F0EF-3CBC-B23E-9579681BA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09" y="2249488"/>
            <a:ext cx="6340407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7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44F88-685F-71F0-EF17-157CAC4C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характеристика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3E434-6EAA-5E12-C18E-F9F2C478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система является открытой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Система сложная</a:t>
            </a:r>
            <a:r>
              <a:rPr lang="en-US" dirty="0"/>
              <a:t>;</a:t>
            </a:r>
          </a:p>
          <a:p>
            <a:r>
              <a:rPr lang="ru-RU" dirty="0"/>
              <a:t>По степени сложности является простой динамической структурой</a:t>
            </a:r>
          </a:p>
        </p:txBody>
      </p:sp>
    </p:spTree>
    <p:extLst>
      <p:ext uri="{BB962C8B-B14F-4D97-AF65-F5344CB8AC3E}">
        <p14:creationId xmlns:p14="http://schemas.microsoft.com/office/powerpoint/2010/main" val="25094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4640D-1E4C-2B04-A76B-182ABEB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исследования и его границы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C1B24D-B08D-CF68-136B-B73496FF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703" y="2249486"/>
            <a:ext cx="6047708" cy="3541714"/>
          </a:xfrm>
        </p:spPr>
        <p:txBody>
          <a:bodyPr>
            <a:normAutofit/>
          </a:bodyPr>
          <a:lstStyle/>
          <a:p>
            <a:r>
              <a:rPr lang="ru-RU" dirty="0"/>
              <a:t>Приложение использует сеть Интернет и за счёт этого пользователь будет получать актуальную информацию с серверов Московской биржи. Границей в данном случае будет само приложение и сервера.</a:t>
            </a:r>
          </a:p>
        </p:txBody>
      </p:sp>
      <p:pic>
        <p:nvPicPr>
          <p:cNvPr id="1030" name="Picture 6" descr="Московская биржа приостановила торги на всех рынках - Новости 24.02.2022 |  Verelq News">
            <a:extLst>
              <a:ext uri="{FF2B5EF4-FFF2-40B4-BE49-F238E27FC236}">
                <a16:creationId xmlns:a16="http://schemas.microsoft.com/office/drawing/2014/main" id="{38806BA8-A699-BC65-2217-22D73E23A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2" y="2394213"/>
            <a:ext cx="416052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893790E-4FDC-7389-415F-ED725AD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взаимодействует с системой?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B1C75F-889D-6A10-6F40-72690253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приложением взаимодействуют несколько субъектов:</a:t>
            </a:r>
          </a:p>
          <a:p>
            <a:pPr lvl="1"/>
            <a:r>
              <a:rPr lang="ru-RU" dirty="0"/>
              <a:t>Пользователь – человек, который использует приложение для мониторинга и анализа цен на активы с московской биржи;</a:t>
            </a:r>
          </a:p>
          <a:p>
            <a:pPr lvl="1"/>
            <a:r>
              <a:rPr lang="ru-RU" dirty="0"/>
              <a:t>Разработчик ПО – команда программистов, которые разрабатывают, тестируют и занимаются отладкой приложения;</a:t>
            </a:r>
          </a:p>
        </p:txBody>
      </p:sp>
    </p:spTree>
    <p:extLst>
      <p:ext uri="{BB962C8B-B14F-4D97-AF65-F5344CB8AC3E}">
        <p14:creationId xmlns:p14="http://schemas.microsoft.com/office/powerpoint/2010/main" val="34178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893790E-4FDC-7389-415F-ED725ADB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686"/>
            <a:ext cx="9905998" cy="1345193"/>
          </a:xfrm>
        </p:spPr>
        <p:txBody>
          <a:bodyPr/>
          <a:lstStyle/>
          <a:p>
            <a:r>
              <a:rPr lang="ru-RU" dirty="0"/>
              <a:t>Функции и структура системы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B1C75F-889D-6A10-6F40-726902538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1" y="1568202"/>
            <a:ext cx="4878389" cy="3541714"/>
          </a:xfrm>
        </p:spPr>
        <p:txBody>
          <a:bodyPr>
            <a:noAutofit/>
          </a:bodyPr>
          <a:lstStyle/>
          <a:p>
            <a:pPr algn="ctr"/>
            <a:r>
              <a:rPr lang="ru-RU" sz="2200" dirty="0"/>
              <a:t>Функции системы</a:t>
            </a:r>
          </a:p>
          <a:p>
            <a:r>
              <a:rPr lang="ru-RU" sz="2200" dirty="0"/>
              <a:t>Основными функциями приложения для мониторинга цен на Московской бирже являются: сбор и хранение биржевых данных в режиме реального времени, аналитическая обработка информации, построение визуальных представлений и предоставление пользовательского интерфейса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A343B59-779B-C87B-A1DA-C56CFD7A2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09" y="1568202"/>
            <a:ext cx="4878000" cy="3541714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/>
              <a:t>Структура системы</a:t>
            </a:r>
          </a:p>
          <a:p>
            <a:pPr algn="just"/>
            <a:r>
              <a:rPr lang="ru-RU" dirty="0"/>
              <a:t>Система имеет модульную структуру, состоящую из следующих ключевых компонентов: модуль сбора данных, модуль аналитики и визуализации и интерфейс взаимодействия с пользователями.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8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BE168-22B1-5360-EE52-53DE91B3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1771"/>
          </a:xfrm>
        </p:spPr>
        <p:txBody>
          <a:bodyPr/>
          <a:lstStyle/>
          <a:p>
            <a:r>
              <a:rPr lang="ru-RU" dirty="0"/>
              <a:t>Критерии и ограничения системы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96375-DEC9-A94A-3903-DC0A2211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756" y="1624184"/>
            <a:ext cx="3196899" cy="754380"/>
          </a:xfrm>
        </p:spPr>
        <p:txBody>
          <a:bodyPr/>
          <a:lstStyle/>
          <a:p>
            <a:pPr algn="ctr"/>
            <a:r>
              <a:rPr lang="ru-RU" dirty="0"/>
              <a:t>Целевые критерии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4256B40-6924-7D1B-7646-447CCFFFE03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80100" y="2425923"/>
            <a:ext cx="3194969" cy="2674030"/>
          </a:xfrm>
        </p:spPr>
        <p:txBody>
          <a:bodyPr>
            <a:noAutofit/>
          </a:bodyPr>
          <a:lstStyle/>
          <a:p>
            <a:r>
              <a:rPr lang="ru-RU" sz="2000" dirty="0"/>
              <a:t>Приложение должно обеспечивать актуальность, точность и полноту отображаемых биржевых данных, а также быстроту и удобство взаимодействия пользователей с системой.</a:t>
            </a:r>
          </a:p>
          <a:p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7D0869-112F-03BD-E1CF-50269179D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1623600"/>
            <a:ext cx="3184385" cy="754380"/>
          </a:xfrm>
        </p:spPr>
        <p:txBody>
          <a:bodyPr/>
          <a:lstStyle/>
          <a:p>
            <a:pPr algn="ctr"/>
            <a:r>
              <a:rPr lang="ru-RU" dirty="0"/>
              <a:t>Ограничения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281723-113F-23FD-2F13-92B2411C757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252475" y="2429095"/>
            <a:ext cx="3802954" cy="2674030"/>
          </a:xfrm>
        </p:spPr>
        <p:txBody>
          <a:bodyPr>
            <a:noAutofit/>
          </a:bodyPr>
          <a:lstStyle/>
          <a:p>
            <a:r>
              <a:rPr lang="ru-RU" sz="2000" dirty="0"/>
              <a:t>Основными ограничениями системы являются: доступность и надежность источников данных, вычислительные мощности для обработки больших объемов информации, а также соответствие применимым нормативным требованиям.</a:t>
            </a:r>
          </a:p>
          <a:p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B8FC0E-DC49-8BFC-A16D-EBF7E6A92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12096" y="1740296"/>
            <a:ext cx="3194968" cy="754380"/>
          </a:xfrm>
        </p:spPr>
        <p:txBody>
          <a:bodyPr/>
          <a:lstStyle/>
          <a:p>
            <a:pPr algn="ctr"/>
            <a:r>
              <a:rPr lang="ru-RU" dirty="0"/>
              <a:t>Условия существования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DA8F280-9646-BEA1-CA9D-EC95B91C03A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12096" y="2425923"/>
            <a:ext cx="3526758" cy="2674030"/>
          </a:xfrm>
        </p:spPr>
        <p:txBody>
          <a:bodyPr>
            <a:noAutofit/>
          </a:bodyPr>
          <a:lstStyle/>
          <a:p>
            <a:r>
              <a:rPr lang="ru-RU" sz="2000" dirty="0"/>
              <a:t>Система должна быть совместима с современными операционными системами и браузерами, обеспечивать безопасность и конфиденциальность данных пользователей, а также адаптироваться к изменениям на фондовом рынке.</a:t>
            </a:r>
          </a:p>
        </p:txBody>
      </p:sp>
    </p:spTree>
    <p:extLst>
      <p:ext uri="{BB962C8B-B14F-4D97-AF65-F5344CB8AC3E}">
        <p14:creationId xmlns:p14="http://schemas.microsoft.com/office/powerpoint/2010/main" val="88218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BE168-22B1-5360-EE52-53DE91B3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работы приложения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926E0824-A7AF-9C65-DEC5-17B14D7F4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913" y="2272951"/>
            <a:ext cx="9504998" cy="2930843"/>
          </a:xfrm>
        </p:spPr>
      </p:pic>
    </p:spTree>
    <p:extLst>
      <p:ext uri="{BB962C8B-B14F-4D97-AF65-F5344CB8AC3E}">
        <p14:creationId xmlns:p14="http://schemas.microsoft.com/office/powerpoint/2010/main" val="24913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1B25BEB-7FA4-530A-1DE6-944DFD3D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808"/>
            <a:ext cx="9905998" cy="1137711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C443EBC-E976-81A4-D64D-B58A52C00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315640"/>
              </p:ext>
            </p:extLst>
          </p:nvPr>
        </p:nvGraphicFramePr>
        <p:xfrm>
          <a:off x="1141413" y="1523775"/>
          <a:ext cx="9906000" cy="5081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158">
                  <a:extLst>
                    <a:ext uri="{9D8B030D-6E8A-4147-A177-3AD203B41FA5}">
                      <a16:colId xmlns:a16="http://schemas.microsoft.com/office/drawing/2014/main" val="1814073290"/>
                    </a:ext>
                  </a:extLst>
                </a:gridCol>
                <a:gridCol w="1322842">
                  <a:extLst>
                    <a:ext uri="{9D8B030D-6E8A-4147-A177-3AD203B41FA5}">
                      <a16:colId xmlns:a16="http://schemas.microsoft.com/office/drawing/2014/main" val="360650222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85235395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92458336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66554795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2822892"/>
                    </a:ext>
                  </a:extLst>
                </a:gridCol>
              </a:tblGrid>
              <a:tr h="569999"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Параметр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Аналоги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«</a:t>
                      </a:r>
                      <a:r>
                        <a:rPr lang="en-US" sz="2000" i="1" dirty="0"/>
                        <a:t>Stock Search App</a:t>
                      </a:r>
                      <a:r>
                        <a:rPr lang="ru-RU" sz="2000" i="0" dirty="0"/>
                        <a:t>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347256"/>
                  </a:ext>
                </a:extLst>
              </a:tr>
              <a:tr h="56999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/>
                        <a:t>«</a:t>
                      </a:r>
                      <a:r>
                        <a:rPr lang="en-US" sz="2000" i="1" dirty="0"/>
                        <a:t>MOEX TRADE SE </a:t>
                      </a:r>
                      <a:r>
                        <a:rPr lang="en-US" sz="2000" dirty="0"/>
                        <a:t>3.0</a:t>
                      </a:r>
                      <a:r>
                        <a:rPr lang="ru-RU" sz="2000" i="1" dirty="0"/>
                        <a:t>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/>
                        <a:t>«</a:t>
                      </a:r>
                      <a:r>
                        <a:rPr lang="en-US" sz="2000" i="1" dirty="0"/>
                        <a:t>MOEX Trade TI </a:t>
                      </a:r>
                      <a:r>
                        <a:rPr lang="en-US" sz="2000" dirty="0"/>
                        <a:t>3.0</a:t>
                      </a:r>
                      <a:r>
                        <a:rPr lang="ru-RU" sz="2000" i="1" dirty="0"/>
                        <a:t>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Web</a:t>
                      </a:r>
                      <a:r>
                        <a:rPr lang="en-US" sz="2000" dirty="0"/>
                        <a:t>-</a:t>
                      </a:r>
                      <a:r>
                        <a:rPr lang="ru-RU" sz="2000" dirty="0"/>
                        <a:t>сайт </a:t>
                      </a:r>
                      <a:r>
                        <a:rPr lang="ru-RU" sz="2000" i="1" dirty="0"/>
                        <a:t>«</a:t>
                      </a:r>
                      <a:r>
                        <a:rPr lang="ru-RU" sz="2000" dirty="0"/>
                        <a:t>Московская биржа</a:t>
                      </a:r>
                      <a:r>
                        <a:rPr lang="ru-RU" sz="2000" i="1" dirty="0"/>
                        <a:t>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Web</a:t>
                      </a:r>
                      <a:r>
                        <a:rPr lang="ru-RU" sz="2000" dirty="0"/>
                        <a:t>-сайт  </a:t>
                      </a:r>
                      <a:r>
                        <a:rPr lang="ru-RU" sz="2000" i="1" dirty="0"/>
                        <a:t>«</a:t>
                      </a:r>
                      <a:r>
                        <a:rPr lang="ru-RU" sz="2000" dirty="0"/>
                        <a:t>Т-</a:t>
                      </a:r>
                      <a:r>
                        <a:rPr lang="ru-RU" sz="2000" dirty="0" err="1"/>
                        <a:t>Инфестиции</a:t>
                      </a:r>
                      <a:r>
                        <a:rPr lang="ru-RU" sz="2000" i="1" dirty="0"/>
                        <a:t>»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77116"/>
                  </a:ext>
                </a:extLst>
              </a:tr>
              <a:tr h="5699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Дружественный интерфейс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62433"/>
                  </a:ext>
                </a:extLst>
              </a:tr>
              <a:tr h="5699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Актуальная информация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779840"/>
                  </a:ext>
                </a:extLst>
              </a:tr>
              <a:tr h="5699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Визуализация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992219"/>
                  </a:ext>
                </a:extLst>
              </a:tr>
              <a:tr h="5699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Инструменты для аналитики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71368"/>
                  </a:ext>
                </a:extLst>
              </a:tr>
              <a:tr h="5699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Мат. прогноз цены бумаги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4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D28DE03-988C-FDBC-DBC9-CAD4552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Было и Стало</a:t>
            </a:r>
          </a:p>
        </p:txBody>
      </p:sp>
      <p:pic>
        <p:nvPicPr>
          <p:cNvPr id="12" name="Изображение 16" descr="micextrade-se-screenshot">
            <a:extLst>
              <a:ext uri="{FF2B5EF4-FFF2-40B4-BE49-F238E27FC236}">
                <a16:creationId xmlns:a16="http://schemas.microsoft.com/office/drawing/2014/main" id="{1D2E7BA8-5AEE-F632-D64E-825CB85031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1727200"/>
            <a:ext cx="5750602" cy="43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1F5FB6C-51FC-DF11-E32C-2C05D29CF9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727200"/>
            <a:ext cx="2980968" cy="43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8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F43C7-60FD-35D8-1B3E-66C85988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 таких приложений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E59476-AA39-9770-B587-8A649B465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Вариант 1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69AA6D-77DE-FF16-5958-C0FA18388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Регулятор в лице ЦБ РФ разрешит московской бирже создать своё приложение не только для мониторинга, но и для торговли ценными бумагами, что вызовет монополизацию рынка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A57CC7B-4BE7-2470-741B-5313DC625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Вариант 2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5DF5ED9-24E3-5F31-CA2B-B015E174BB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Дальнейшее развитие брокерских приложений с увеличением функциональности. Например, всё </a:t>
            </a:r>
            <a:r>
              <a:rPr lang="ru-RU"/>
              <a:t>большее внедрении </a:t>
            </a:r>
            <a:r>
              <a:rPr lang="ru-RU" dirty="0"/>
              <a:t>ИИ.</a:t>
            </a:r>
          </a:p>
        </p:txBody>
      </p:sp>
    </p:spTree>
    <p:extLst>
      <p:ext uri="{BB962C8B-B14F-4D97-AF65-F5344CB8AC3E}">
        <p14:creationId xmlns:p14="http://schemas.microsoft.com/office/powerpoint/2010/main" val="3367158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650</TotalTime>
  <Words>410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Arial</vt:lpstr>
      <vt:lpstr>Tw Cen MT</vt:lpstr>
      <vt:lpstr>Контур</vt:lpstr>
      <vt:lpstr>приложение для мониторинга цен на Московской бирже</vt:lpstr>
      <vt:lpstr>Объект исследования и его границы</vt:lpstr>
      <vt:lpstr>Кто взаимодействует с системой?</vt:lpstr>
      <vt:lpstr>Функции и структура системы</vt:lpstr>
      <vt:lpstr>Критерии и ограничения системы</vt:lpstr>
      <vt:lpstr>Блок-схема работы приложения</vt:lpstr>
      <vt:lpstr>Аналоги</vt:lpstr>
      <vt:lpstr>Было и Стало</vt:lpstr>
      <vt:lpstr>Будущее таких приложений</vt:lpstr>
      <vt:lpstr>ИИ</vt:lpstr>
      <vt:lpstr>Итоговая характеристика системы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75</cp:revision>
  <dcterms:created xsi:type="dcterms:W3CDTF">2024-09-19T14:22:21Z</dcterms:created>
  <dcterms:modified xsi:type="dcterms:W3CDTF">2024-10-03T20:30:19Z</dcterms:modified>
</cp:coreProperties>
</file>