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74" r:id="rId4"/>
    <p:sldId id="278" r:id="rId5"/>
    <p:sldId id="276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9B4BE-190F-4DFD-BD17-90CCF20F3D04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6309-BE70-418A-8D34-84ED8E7FADE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7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3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1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588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08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0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44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84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02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01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2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17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3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73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7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1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92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4F13-3B47-4406-AFFD-7D98C1F8A1B5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9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23836"/>
            <a:ext cx="8791575" cy="2100263"/>
          </a:xfrm>
        </p:spPr>
        <p:txBody>
          <a:bodyPr>
            <a:normAutofit/>
          </a:bodyPr>
          <a:lstStyle/>
          <a:p>
            <a:pPr algn="ctr"/>
            <a:r>
              <a:rPr lang="ru-RU" sz="2200" dirty="0"/>
              <a:t>Министерство науки и высшего образования Российской Федерации</a:t>
            </a:r>
            <a:br>
              <a:rPr lang="ru-RU" sz="2200" dirty="0"/>
            </a:br>
            <a:r>
              <a:rPr lang="ru-RU" sz="2200" dirty="0"/>
              <a:t>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286233"/>
            <a:ext cx="8791575" cy="477356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«Основы работы </a:t>
            </a:r>
            <a:r>
              <a:rPr lang="ru-RU" sz="2400" i="1" dirty="0">
                <a:solidFill>
                  <a:schemeClr val="tx1"/>
                </a:solidFill>
              </a:rPr>
              <a:t>Docker</a:t>
            </a:r>
            <a:r>
              <a:rPr lang="ru-RU" sz="2400" dirty="0">
                <a:solidFill>
                  <a:schemeClr val="tx1"/>
                </a:solidFill>
              </a:rPr>
              <a:t> и </a:t>
            </a:r>
            <a:r>
              <a:rPr lang="ru-RU" sz="2400" i="1" dirty="0">
                <a:solidFill>
                  <a:schemeClr val="tx1"/>
                </a:solidFill>
              </a:rPr>
              <a:t>Kubernetes</a:t>
            </a:r>
            <a:r>
              <a:rPr lang="ru-RU" sz="2400" dirty="0">
                <a:solidFill>
                  <a:schemeClr val="tx1"/>
                </a:solidFill>
              </a:rPr>
              <a:t>»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/>
          <p:nvPr/>
        </p:nvSpPr>
        <p:spPr>
          <a:xfrm>
            <a:off x="4028440" y="5746115"/>
            <a:ext cx="7962900" cy="939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Работа выполнена студентом группы ИВМ-24  </a:t>
            </a:r>
            <a:r>
              <a:rPr lang="en-US" altLang="ru-RU" dirty="0">
                <a:solidFill>
                  <a:schemeClr val="tx1"/>
                </a:solidFill>
              </a:rPr>
              <a:t>  </a:t>
            </a:r>
            <a:r>
              <a:rPr lang="ru-RU" dirty="0">
                <a:solidFill>
                  <a:schemeClr val="tx1"/>
                </a:solidFill>
              </a:rPr>
              <a:t>Морозов А. А.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Преподаватель к. т. н.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доцент 				          Павлов Р. В.</a:t>
            </a:r>
          </a:p>
        </p:txBody>
      </p:sp>
      <p:sp>
        <p:nvSpPr>
          <p:cNvPr id="9" name="Заголовок 1"/>
          <p:cNvSpPr txBox="1"/>
          <p:nvPr/>
        </p:nvSpPr>
        <p:spPr>
          <a:xfrm>
            <a:off x="1876424" y="2669380"/>
            <a:ext cx="8791575" cy="414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ИНСТИТУТ «Информационные Технологии И Системы УПРАВЛЕНИЯ»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2028823" y="3371311"/>
            <a:ext cx="8791575" cy="552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Кафедра вычислительных систем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5ECC24-20BE-159F-0F01-CEDA5534F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070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1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2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3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4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5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6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7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8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9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0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1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2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3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4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5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6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7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8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9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0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1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2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3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4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5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6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060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1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5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6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7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8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9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2B86B-2B2A-8807-6C29-091C8241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Kubernetes </a:t>
            </a:r>
          </a:p>
        </p:txBody>
      </p:sp>
      <p:sp>
        <p:nvSpPr>
          <p:cNvPr id="2098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Что же всё-таки такое kubernetes - Dots and Brackets">
            <a:extLst>
              <a:ext uri="{FF2B5EF4-FFF2-40B4-BE49-F238E27FC236}">
                <a16:creationId xmlns:a16="http://schemas.microsoft.com/office/drawing/2014/main" id="{562A5A23-BEF7-2992-6C30-63C699BF02D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414553"/>
            <a:ext cx="4635583" cy="403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604F4FA1-A278-B612-A72E-A1687D8B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i="1" dirty="0"/>
              <a:t>Kubernetes </a:t>
            </a:r>
            <a:r>
              <a:rPr lang="en-US" dirty="0"/>
              <a:t>– это </a:t>
            </a:r>
            <a:r>
              <a:rPr lang="en-US" dirty="0" err="1"/>
              <a:t>готовая</a:t>
            </a:r>
            <a:r>
              <a:rPr lang="en-US" dirty="0"/>
              <a:t> к </a:t>
            </a:r>
            <a:r>
              <a:rPr lang="en-US" dirty="0" err="1"/>
              <a:t>промышленному</a:t>
            </a:r>
            <a:r>
              <a:rPr lang="en-US" dirty="0"/>
              <a:t> </a:t>
            </a:r>
            <a:r>
              <a:rPr lang="en-US" dirty="0" err="1"/>
              <a:t>использованию</a:t>
            </a:r>
            <a:r>
              <a:rPr lang="en-US" dirty="0"/>
              <a:t> </a:t>
            </a:r>
            <a:r>
              <a:rPr lang="en-US" dirty="0" err="1"/>
              <a:t>платформа</a:t>
            </a:r>
            <a:r>
              <a:rPr lang="en-US" dirty="0"/>
              <a:t> с </a:t>
            </a:r>
            <a:r>
              <a:rPr lang="en-US" dirty="0" err="1"/>
              <a:t>открытым</a:t>
            </a:r>
            <a:r>
              <a:rPr lang="en-US" dirty="0"/>
              <a:t> </a:t>
            </a:r>
            <a:r>
              <a:rPr lang="en-US" dirty="0" err="1"/>
              <a:t>исходным</a:t>
            </a:r>
            <a:r>
              <a:rPr lang="en-US" dirty="0"/>
              <a:t> </a:t>
            </a:r>
            <a:r>
              <a:rPr lang="en-US" dirty="0" err="1"/>
              <a:t>кодом</a:t>
            </a:r>
            <a:r>
              <a:rPr lang="en-US" dirty="0"/>
              <a:t>, </a:t>
            </a:r>
            <a:r>
              <a:rPr lang="en-US" dirty="0" err="1"/>
              <a:t>разработанная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основе</a:t>
            </a:r>
            <a:r>
              <a:rPr lang="en-US" dirty="0"/>
              <a:t> </a:t>
            </a:r>
            <a:r>
              <a:rPr lang="en-US" dirty="0" err="1"/>
              <a:t>накопленного</a:t>
            </a:r>
            <a:r>
              <a:rPr lang="en-US" dirty="0"/>
              <a:t> </a:t>
            </a:r>
            <a:r>
              <a:rPr lang="en-US" dirty="0" err="1"/>
              <a:t>опыта</a:t>
            </a:r>
            <a:r>
              <a:rPr lang="en-US" dirty="0"/>
              <a:t> Google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оркестровке</a:t>
            </a:r>
            <a:r>
              <a:rPr lang="en-US" dirty="0"/>
              <a:t> </a:t>
            </a:r>
            <a:r>
              <a:rPr lang="en-US" dirty="0" err="1"/>
              <a:t>контейнеров</a:t>
            </a:r>
            <a:r>
              <a:rPr lang="en-US" dirty="0"/>
              <a:t> и </a:t>
            </a:r>
            <a:r>
              <a:rPr lang="en-US" dirty="0" err="1"/>
              <a:t>вобравшая</a:t>
            </a:r>
            <a:r>
              <a:rPr lang="en-US" dirty="0"/>
              <a:t> в </a:t>
            </a:r>
            <a:r>
              <a:rPr lang="en-US" dirty="0" err="1"/>
              <a:t>себя</a:t>
            </a:r>
            <a:r>
              <a:rPr lang="en-US" dirty="0"/>
              <a:t> </a:t>
            </a:r>
            <a:r>
              <a:rPr lang="en-US" dirty="0" err="1"/>
              <a:t>лучшие</a:t>
            </a:r>
            <a:r>
              <a:rPr lang="en-US" dirty="0"/>
              <a:t> </a:t>
            </a:r>
            <a:r>
              <a:rPr lang="en-US" dirty="0" err="1"/>
              <a:t>идеи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сообщества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28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6A6F9-1DC4-0011-5919-BA02954D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85689-3488-DFC3-96DD-8B0CC2AD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Kubernetes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FAE3B79-CE2D-DE83-903A-92F7DB344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7691" y="1544092"/>
            <a:ext cx="5965371" cy="3541714"/>
          </a:xfrm>
        </p:spPr>
        <p:txBody>
          <a:bodyPr>
            <a:noAutofit/>
          </a:bodyPr>
          <a:lstStyle/>
          <a:p>
            <a:r>
              <a:rPr lang="ru-RU" i="1" dirty="0"/>
              <a:t>Kubernetes</a:t>
            </a:r>
            <a:r>
              <a:rPr lang="ru-RU" dirty="0"/>
              <a:t> состоит из множества частей [1]:</a:t>
            </a:r>
          </a:p>
          <a:p>
            <a:r>
              <a:rPr lang="ru-RU" dirty="0"/>
              <a:t>- </a:t>
            </a:r>
            <a:r>
              <a:rPr lang="ru-RU" dirty="0" err="1"/>
              <a:t>pods</a:t>
            </a:r>
            <a:r>
              <a:rPr lang="ru-RU" dirty="0"/>
              <a:t> (поды);</a:t>
            </a:r>
          </a:p>
          <a:p>
            <a:r>
              <a:rPr lang="ru-RU" dirty="0"/>
              <a:t>- деплоймент (развёртывание);</a:t>
            </a:r>
          </a:p>
          <a:p>
            <a:r>
              <a:rPr lang="ru-RU" dirty="0"/>
              <a:t>- узел (нода);</a:t>
            </a:r>
          </a:p>
          <a:p>
            <a:r>
              <a:rPr lang="ru-RU" dirty="0"/>
              <a:t>- кластер;</a:t>
            </a:r>
          </a:p>
          <a:p>
            <a:r>
              <a:rPr lang="ru-RU" dirty="0"/>
              <a:t>- постоянный том.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9DECA-9A05-9318-E0DB-A25CA658680F}"/>
              </a:ext>
            </a:extLst>
          </p:cNvPr>
          <p:cNvSpPr txBox="1"/>
          <p:nvPr/>
        </p:nvSpPr>
        <p:spPr>
          <a:xfrm>
            <a:off x="1538513" y="5780547"/>
            <a:ext cx="950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1. </a:t>
            </a:r>
            <a:r>
              <a:rPr lang="ru-RU" sz="2400" i="1" dirty="0"/>
              <a:t>Kubernetes</a:t>
            </a:r>
            <a:r>
              <a:rPr lang="ru-RU" sz="2400" dirty="0"/>
              <a:t> – сайт с документацией [Электронный ресурс] </a:t>
            </a:r>
          </a:p>
        </p:txBody>
      </p:sp>
      <p:pic>
        <p:nvPicPr>
          <p:cNvPr id="5" name="Объект 4" descr="Изображение выглядит как Детское искусство, Самоклеющийся листок, зарисовк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43212C5-6B73-331F-168E-8505B812DA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8513" y="1891465"/>
            <a:ext cx="3087993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3148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36246C-FA20-9551-F7C1-09FB8882E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>
            <a:extLst>
              <a:ext uri="{FF2B5EF4-FFF2-40B4-BE49-F238E27FC236}">
                <a16:creationId xmlns:a16="http://schemas.microsoft.com/office/drawing/2014/main" id="{3B54EE56-CEC8-4067-8435-4D5937939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19">
            <a:extLst>
              <a:ext uri="{FF2B5EF4-FFF2-40B4-BE49-F238E27FC236}">
                <a16:creationId xmlns:a16="http://schemas.microsoft.com/office/drawing/2014/main" id="{6793DC89-E9E3-46CC-9998-C0B67D0F4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7EEEF19-9CA8-486F-AE73-DE73BF45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DAEF5323-92EC-4427-9CD7-68F76A357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60D0FC30-2D0E-4781-B6AF-7B6493919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819512AF-8BEB-4542-9F17-B3BFB03B32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3BB84AA6-0A41-420E-821B-7728AE492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CB68734A-25BD-4982-A209-2E5D1875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56AB0ACE-E089-4220-A807-85758EA9D5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0" name="Freeform 11">
                <a:extLst>
                  <a:ext uri="{FF2B5EF4-FFF2-40B4-BE49-F238E27FC236}">
                    <a16:creationId xmlns:a16="http://schemas.microsoft.com/office/drawing/2014/main" id="{A76AA469-057E-4F79-BEB9-306CD415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1" name="Freeform 12">
                <a:extLst>
                  <a:ext uri="{FF2B5EF4-FFF2-40B4-BE49-F238E27FC236}">
                    <a16:creationId xmlns:a16="http://schemas.microsoft.com/office/drawing/2014/main" id="{50BC3E81-9927-4C57-BB00-4045CCD69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" name="Freeform 13">
                <a:extLst>
                  <a:ext uri="{FF2B5EF4-FFF2-40B4-BE49-F238E27FC236}">
                    <a16:creationId xmlns:a16="http://schemas.microsoft.com/office/drawing/2014/main" id="{AD4B2FDF-540A-49A0-9DC9-D5054CD454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3" name="Freeform 14">
                <a:extLst>
                  <a:ext uri="{FF2B5EF4-FFF2-40B4-BE49-F238E27FC236}">
                    <a16:creationId xmlns:a16="http://schemas.microsoft.com/office/drawing/2014/main" id="{69BA5CB2-ADBA-4166-B45C-99ED85AC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CBBB12A9-E7B8-423A-AC3D-584FF4745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5" name="Line 16">
                <a:extLst>
                  <a:ext uri="{FF2B5EF4-FFF2-40B4-BE49-F238E27FC236}">
                    <a16:creationId xmlns:a16="http://schemas.microsoft.com/office/drawing/2014/main" id="{B4FCF827-94F2-40EA-98F6-B00590422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6" name="Freeform 17">
                <a:extLst>
                  <a:ext uri="{FF2B5EF4-FFF2-40B4-BE49-F238E27FC236}">
                    <a16:creationId xmlns:a16="http://schemas.microsoft.com/office/drawing/2014/main" id="{88F329AB-2148-45E1-A176-70C72553F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" name="Freeform 18">
                <a:extLst>
                  <a:ext uri="{FF2B5EF4-FFF2-40B4-BE49-F238E27FC236}">
                    <a16:creationId xmlns:a16="http://schemas.microsoft.com/office/drawing/2014/main" id="{D6FB03B4-1125-4CF3-A32D-635D4ABBA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B75BE7AC-1221-4298-8EBB-F7C3BA020F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9" name="Freeform 20">
                <a:extLst>
                  <a:ext uri="{FF2B5EF4-FFF2-40B4-BE49-F238E27FC236}">
                    <a16:creationId xmlns:a16="http://schemas.microsoft.com/office/drawing/2014/main" id="{41307B62-5EF1-4017-8EEA-2CB8365B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1FA74FE2-D3E6-452D-BAF6-5D1ED1FE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1" name="Freeform 22">
                <a:extLst>
                  <a:ext uri="{FF2B5EF4-FFF2-40B4-BE49-F238E27FC236}">
                    <a16:creationId xmlns:a16="http://schemas.microsoft.com/office/drawing/2014/main" id="{A5A78A95-E0DA-46E2-8D2C-1A2E95B7A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" name="Freeform 23">
                <a:extLst>
                  <a:ext uri="{FF2B5EF4-FFF2-40B4-BE49-F238E27FC236}">
                    <a16:creationId xmlns:a16="http://schemas.microsoft.com/office/drawing/2014/main" id="{854BD4BF-5CE7-4F8D-953C-87592B9C28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3" name="Freeform 24">
                <a:extLst>
                  <a:ext uri="{FF2B5EF4-FFF2-40B4-BE49-F238E27FC236}">
                    <a16:creationId xmlns:a16="http://schemas.microsoft.com/office/drawing/2014/main" id="{7A02B715-3021-45C0-AABD-9A11DF9DA4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4" name="Freeform 25">
                <a:extLst>
                  <a:ext uri="{FF2B5EF4-FFF2-40B4-BE49-F238E27FC236}">
                    <a16:creationId xmlns:a16="http://schemas.microsoft.com/office/drawing/2014/main" id="{610B7212-0152-4F0F-A1CF-03533C416A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5" name="Freeform 26">
                <a:extLst>
                  <a:ext uri="{FF2B5EF4-FFF2-40B4-BE49-F238E27FC236}">
                    <a16:creationId xmlns:a16="http://schemas.microsoft.com/office/drawing/2014/main" id="{D75B0380-7D83-4786-812B-8EA1D74B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" name="Freeform 27">
                <a:extLst>
                  <a:ext uri="{FF2B5EF4-FFF2-40B4-BE49-F238E27FC236}">
                    <a16:creationId xmlns:a16="http://schemas.microsoft.com/office/drawing/2014/main" id="{454C2B9C-31DA-4FD1-9BB4-2BE02C01D7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" name="Freeform 28">
                <a:extLst>
                  <a:ext uri="{FF2B5EF4-FFF2-40B4-BE49-F238E27FC236}">
                    <a16:creationId xmlns:a16="http://schemas.microsoft.com/office/drawing/2014/main" id="{F4573E58-0FE0-48EC-9FC0-1971A1C41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8" name="Freeform 29">
                <a:extLst>
                  <a:ext uri="{FF2B5EF4-FFF2-40B4-BE49-F238E27FC236}">
                    <a16:creationId xmlns:a16="http://schemas.microsoft.com/office/drawing/2014/main" id="{2366F124-B63E-4121-ABE8-CAE346F36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9" name="Freeform 30">
                <a:extLst>
                  <a:ext uri="{FF2B5EF4-FFF2-40B4-BE49-F238E27FC236}">
                    <a16:creationId xmlns:a16="http://schemas.microsoft.com/office/drawing/2014/main" id="{975D44DE-7502-4B0E-B519-46DBC6596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" name="Freeform 31">
                <a:extLst>
                  <a:ext uri="{FF2B5EF4-FFF2-40B4-BE49-F238E27FC236}">
                    <a16:creationId xmlns:a16="http://schemas.microsoft.com/office/drawing/2014/main" id="{A3478D8C-EF93-40E8-86A6-7CFE4BB50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B292D1F-7CF5-4D3D-95DB-77A00EF68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91" name="Freeform 32">
                <a:extLst>
                  <a:ext uri="{FF2B5EF4-FFF2-40B4-BE49-F238E27FC236}">
                    <a16:creationId xmlns:a16="http://schemas.microsoft.com/office/drawing/2014/main" id="{9FB88120-F47F-4DA4-A647-655884EE47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" name="Freeform 33">
                <a:extLst>
                  <a:ext uri="{FF2B5EF4-FFF2-40B4-BE49-F238E27FC236}">
                    <a16:creationId xmlns:a16="http://schemas.microsoft.com/office/drawing/2014/main" id="{5972D677-EB37-43AB-8CCC-1076841BF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3" name="Freeform 34">
                <a:extLst>
                  <a:ext uri="{FF2B5EF4-FFF2-40B4-BE49-F238E27FC236}">
                    <a16:creationId xmlns:a16="http://schemas.microsoft.com/office/drawing/2014/main" id="{62A766E0-4869-4F29-98D4-BBC376C2D8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4" name="Freeform 35">
                <a:extLst>
                  <a:ext uri="{FF2B5EF4-FFF2-40B4-BE49-F238E27FC236}">
                    <a16:creationId xmlns:a16="http://schemas.microsoft.com/office/drawing/2014/main" id="{5EE20B16-4564-472A-B033-E30CDD1DD4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5" name="Freeform 36">
                <a:extLst>
                  <a:ext uri="{FF2B5EF4-FFF2-40B4-BE49-F238E27FC236}">
                    <a16:creationId xmlns:a16="http://schemas.microsoft.com/office/drawing/2014/main" id="{DABEBF89-0B7D-43FF-BF13-0973BCC3A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6" name="Freeform 37">
                <a:extLst>
                  <a:ext uri="{FF2B5EF4-FFF2-40B4-BE49-F238E27FC236}">
                    <a16:creationId xmlns:a16="http://schemas.microsoft.com/office/drawing/2014/main" id="{4A471600-8826-47EC-A5CD-CA01FD834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7" name="Freeform 38">
                <a:extLst>
                  <a:ext uri="{FF2B5EF4-FFF2-40B4-BE49-F238E27FC236}">
                    <a16:creationId xmlns:a16="http://schemas.microsoft.com/office/drawing/2014/main" id="{6F9C0336-203B-46C7-99A4-3D0A57801A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8" name="Freeform 39">
                <a:extLst>
                  <a:ext uri="{FF2B5EF4-FFF2-40B4-BE49-F238E27FC236}">
                    <a16:creationId xmlns:a16="http://schemas.microsoft.com/office/drawing/2014/main" id="{19680C1C-4144-49AF-AFF1-94748CD3F3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9" name="Freeform 40">
                <a:extLst>
                  <a:ext uri="{FF2B5EF4-FFF2-40B4-BE49-F238E27FC236}">
                    <a16:creationId xmlns:a16="http://schemas.microsoft.com/office/drawing/2014/main" id="{491F1B84-41DA-4997-83C1-6070F6C4C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0" name="Rectangle 41">
                <a:extLst>
                  <a:ext uri="{FF2B5EF4-FFF2-40B4-BE49-F238E27FC236}">
                    <a16:creationId xmlns:a16="http://schemas.microsoft.com/office/drawing/2014/main" id="{5E4BF4FD-49EC-43C4-8D16-80BE8FB80A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789EC-F20D-4BBD-92EB-58DAA511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Визуализация структур </a:t>
            </a:r>
            <a:r>
              <a:rPr lang="en-US" i="1"/>
              <a:t>kubernetes</a:t>
            </a:r>
            <a:endParaRPr lang="en-US"/>
          </a:p>
        </p:txBody>
      </p:sp>
      <p:sp>
        <p:nvSpPr>
          <p:cNvPr id="61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 10" descr="Изображение выглядит как диаграмма, оригами&#10;&#10;Автоматически созданное описание">
            <a:extLst>
              <a:ext uri="{FF2B5EF4-FFF2-40B4-BE49-F238E27FC236}">
                <a16:creationId xmlns:a16="http://schemas.microsoft.com/office/drawing/2014/main" id="{CB06263D-0E14-134F-548F-1AC3FCEA0E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368863" y="883115"/>
            <a:ext cx="3957880" cy="2612201"/>
          </a:xfrm>
          <a:prstGeom prst="rect">
            <a:avLst/>
          </a:prstGeom>
        </p:spPr>
      </p:pic>
      <p:pic>
        <p:nvPicPr>
          <p:cNvPr id="10" name="Объект 9" descr="Изображение выглядит как текст, розовый, Детское искусство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D3A2DE89-1032-9269-7FA1-CBEF2FD17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538" y="3425254"/>
            <a:ext cx="4754592" cy="2519934"/>
          </a:xfrm>
          <a:prstGeom prst="rect">
            <a:avLst/>
          </a:prstGeom>
        </p:spPr>
      </p:pic>
      <p:sp>
        <p:nvSpPr>
          <p:cNvPr id="101" name="Content Placeholder 14">
            <a:extLst>
              <a:ext uri="{FF2B5EF4-FFF2-40B4-BE49-F238E27FC236}">
                <a16:creationId xmlns:a16="http://schemas.microsoft.com/office/drawing/2014/main" id="{47B00FA1-7FD3-BDE7-DE34-68E494B60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ru-RU" dirty="0"/>
              <a:t>Основная цель развертывания – объявить, сколько реплик пода должно работать одновременно. Когда развертывание добавляется в кластер, оно автоматически запускает запрошенное количество модулей, а затем отслеживает их. Если под умирает, развертывание автоматически воссоздает 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05950F-2060-A987-D971-59DE80F80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20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65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6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1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1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10BBB-B639-5014-5E9D-79A95073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/>
              <a:t>Путь</a:t>
            </a:r>
            <a:r>
              <a:rPr lang="en-US" sz="2400" dirty="0"/>
              <a:t> </a:t>
            </a:r>
            <a:r>
              <a:rPr lang="en-US" sz="2400" dirty="0" err="1"/>
              <a:t>Веб-приложений</a:t>
            </a:r>
            <a:r>
              <a:rPr lang="en-US" sz="2400" dirty="0"/>
              <a:t> </a:t>
            </a:r>
            <a:r>
              <a:rPr lang="en-US" sz="2400" dirty="0" err="1"/>
              <a:t>до</a:t>
            </a:r>
            <a:r>
              <a:rPr lang="en-US" sz="2400" dirty="0"/>
              <a:t> </a:t>
            </a:r>
            <a:r>
              <a:rPr lang="en-US" sz="2400" dirty="0" err="1"/>
              <a:t>настоящего</a:t>
            </a:r>
            <a:r>
              <a:rPr lang="en-US" sz="2400" dirty="0"/>
              <a:t> </a:t>
            </a:r>
            <a:r>
              <a:rPr lang="en-US" sz="2400" dirty="0" err="1"/>
              <a:t>времени</a:t>
            </a:r>
            <a:endParaRPr lang="en-US" sz="2400" dirty="0"/>
          </a:p>
        </p:txBody>
      </p:sp>
      <p:sp>
        <p:nvSpPr>
          <p:cNvPr id="6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Объект 13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6295449-6486-85BD-5CE8-DE4E4BBF96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9" y="1707162"/>
            <a:ext cx="6605758" cy="3715738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950FA8D0-0248-9DC7-CAA5-294DAE74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6041" y="2249487"/>
            <a:ext cx="3674946" cy="35417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sz="2200" i="1" dirty="0"/>
              <a:t>Docker</a:t>
            </a:r>
            <a:r>
              <a:rPr lang="ru-RU" sz="2200" dirty="0"/>
              <a:t> и </a:t>
            </a:r>
            <a:r>
              <a:rPr lang="ru-RU" sz="2200" i="1" dirty="0"/>
              <a:t>Kubernetes </a:t>
            </a:r>
            <a:r>
              <a:rPr lang="ru-RU" sz="2200" dirty="0"/>
              <a:t>преобразили разработку, развертывание и управление веб-приложениями: </a:t>
            </a:r>
            <a:r>
              <a:rPr lang="ru-RU" sz="2200" i="1" dirty="0"/>
              <a:t>Docker </a:t>
            </a:r>
            <a:r>
              <a:rPr lang="ru-RU" sz="2200" dirty="0"/>
              <a:t>обеспечивает изоляцию и масштабируемость, а </a:t>
            </a:r>
            <a:r>
              <a:rPr lang="ru-RU" sz="2200" i="1" dirty="0"/>
              <a:t>Kubernetes </a:t>
            </a:r>
            <a:r>
              <a:rPr lang="ru-RU" sz="2200" dirty="0"/>
              <a:t>автоматизирует управление контейнерами.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396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D31641-F789-722F-4125-A32F968E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066802"/>
            <a:ext cx="9905955" cy="34290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EAD5493-DDD3-D72C-D05F-0D20095E4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/>
              <a:t>Презентацию подготовил студент группы ИВМ-24 Морозов А. А.</a:t>
            </a:r>
          </a:p>
        </p:txBody>
      </p:sp>
    </p:spTree>
    <p:extLst>
      <p:ext uri="{BB962C8B-B14F-4D97-AF65-F5344CB8AC3E}">
        <p14:creationId xmlns:p14="http://schemas.microsoft.com/office/powerpoint/2010/main" val="302052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Веб-приложение</a:t>
            </a:r>
          </a:p>
        </p:txBody>
      </p:sp>
      <p:sp>
        <p:nvSpPr>
          <p:cNvPr id="1074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F316310-10D2-5136-DD0F-E51C3D3BA1C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127274"/>
            <a:ext cx="4635583" cy="26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06A4E0BC-9435-3FBA-0EDF-3A44788C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957" y="2049542"/>
            <a:ext cx="4747087" cy="354171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Веб-приложение</a:t>
            </a:r>
            <a:r>
              <a:rPr lang="en-US" dirty="0"/>
              <a:t> – это </a:t>
            </a:r>
            <a:r>
              <a:rPr lang="en-US" dirty="0" err="1"/>
              <a:t>программное</a:t>
            </a:r>
            <a:r>
              <a:rPr lang="en-US" dirty="0"/>
              <a:t> </a:t>
            </a:r>
            <a:r>
              <a:rPr lang="en-US" dirty="0" err="1"/>
              <a:t>обеспечение</a:t>
            </a:r>
            <a:r>
              <a:rPr lang="en-US" dirty="0"/>
              <a:t>, </a:t>
            </a:r>
            <a:r>
              <a:rPr lang="en-US" dirty="0" err="1"/>
              <a:t>работающее</a:t>
            </a:r>
            <a:r>
              <a:rPr lang="en-US" dirty="0"/>
              <a:t> в </a:t>
            </a:r>
            <a:r>
              <a:rPr lang="en-US" dirty="0" err="1"/>
              <a:t>веб-браузере</a:t>
            </a:r>
            <a:r>
              <a:rPr lang="en-US" dirty="0"/>
              <a:t>. </a:t>
            </a:r>
            <a:r>
              <a:rPr lang="en-US" dirty="0" err="1"/>
              <a:t>Доступно</a:t>
            </a:r>
            <a:r>
              <a:rPr lang="en-US" dirty="0"/>
              <a:t> с </a:t>
            </a:r>
            <a:r>
              <a:rPr lang="en-US" dirty="0" err="1"/>
              <a:t>любого</a:t>
            </a:r>
            <a:r>
              <a:rPr lang="en-US" dirty="0"/>
              <a:t> </a:t>
            </a:r>
            <a:r>
              <a:rPr lang="en-US" dirty="0" err="1"/>
              <a:t>устройства</a:t>
            </a:r>
            <a:r>
              <a:rPr lang="en-US" dirty="0"/>
              <a:t> с </a:t>
            </a:r>
            <a:r>
              <a:rPr lang="en-US" dirty="0" err="1"/>
              <a:t>подключением</a:t>
            </a:r>
            <a:r>
              <a:rPr lang="en-US" dirty="0"/>
              <a:t> к </a:t>
            </a:r>
            <a:r>
              <a:rPr lang="en-US" dirty="0" err="1"/>
              <a:t>интернету</a:t>
            </a:r>
            <a:r>
              <a:rPr lang="en-US" dirty="0"/>
              <a:t>,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необходимости</a:t>
            </a:r>
            <a:r>
              <a:rPr lang="en-US" dirty="0"/>
              <a:t> </a:t>
            </a:r>
            <a:r>
              <a:rPr lang="en-US" dirty="0" err="1"/>
              <a:t>установки</a:t>
            </a:r>
            <a:r>
              <a:rPr lang="en-US" dirty="0"/>
              <a:t>. </a:t>
            </a:r>
            <a:r>
              <a:rPr lang="en-US" dirty="0" err="1"/>
              <a:t>Обеспечивает</a:t>
            </a:r>
            <a:r>
              <a:rPr lang="en-US" dirty="0"/>
              <a:t> </a:t>
            </a:r>
            <a:r>
              <a:rPr lang="en-US" dirty="0" err="1"/>
              <a:t>удобный</a:t>
            </a:r>
            <a:r>
              <a:rPr lang="en-US" dirty="0"/>
              <a:t> и </a:t>
            </a:r>
            <a:r>
              <a:rPr lang="en-US" dirty="0" err="1"/>
              <a:t>эффективный</a:t>
            </a:r>
            <a:r>
              <a:rPr lang="en-US" dirty="0"/>
              <a:t> </a:t>
            </a:r>
            <a:r>
              <a:rPr lang="en-US" dirty="0" err="1"/>
              <a:t>доступ</a:t>
            </a:r>
            <a:r>
              <a:rPr lang="en-US" dirty="0"/>
              <a:t> к </a:t>
            </a:r>
            <a:r>
              <a:rPr lang="en-US" dirty="0" err="1"/>
              <a:t>информации</a:t>
            </a:r>
            <a:r>
              <a:rPr lang="en-US" dirty="0"/>
              <a:t> и </a:t>
            </a:r>
            <a:r>
              <a:rPr lang="en-US" dirty="0" err="1"/>
              <a:t>функциям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6D02CF-13F0-B2B6-E0E6-28C6BB6EF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3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05" name="Group 2104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2106" name="Group 2105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18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9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0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1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2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3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4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5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6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7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8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9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0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1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2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3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4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5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6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7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8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9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0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1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2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3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4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107" name="Group 2106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108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9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0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1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2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3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4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5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6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7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9B3C4-771E-D94C-0712-FA2D41A3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/>
              <a:t>Эволюция</a:t>
            </a:r>
            <a:r>
              <a:rPr lang="en-US" sz="2800" dirty="0"/>
              <a:t> </a:t>
            </a:r>
            <a:r>
              <a:rPr lang="en-US" sz="2800" dirty="0" err="1"/>
              <a:t>работы</a:t>
            </a:r>
            <a:r>
              <a:rPr lang="en-US" sz="2800" dirty="0"/>
              <a:t> </a:t>
            </a:r>
            <a:r>
              <a:rPr lang="en-US" sz="2800" dirty="0" err="1"/>
              <a:t>веб-приложений</a:t>
            </a:r>
            <a:endParaRPr lang="en-US" sz="2800" dirty="0"/>
          </a:p>
        </p:txBody>
      </p:sp>
      <p:sp>
        <p:nvSpPr>
          <p:cNvPr id="2146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EF61C44C-EF60-5343-096E-EB3C83B6528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3567"/>
            <a:ext cx="6112382" cy="3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285EAFA6-78FF-A2FD-4D30-596A5B8F3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6040" y="2249487"/>
            <a:ext cx="3495559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/>
              <a:t>Исторически</a:t>
            </a:r>
            <a:r>
              <a:rPr lang="en-US" sz="2200" dirty="0"/>
              <a:t> </a:t>
            </a:r>
            <a:r>
              <a:rPr lang="en-US" sz="2200" dirty="0" err="1"/>
              <a:t>сложились</a:t>
            </a:r>
            <a:r>
              <a:rPr lang="en-US" sz="2200" dirty="0"/>
              <a:t> 2 </a:t>
            </a:r>
            <a:r>
              <a:rPr lang="en-US" sz="2200" dirty="0" err="1"/>
              <a:t>архитектуры</a:t>
            </a:r>
            <a:r>
              <a:rPr lang="en-US" sz="2200" dirty="0"/>
              <a:t> </a:t>
            </a:r>
            <a:r>
              <a:rPr lang="en-US" sz="2200" dirty="0" err="1"/>
              <a:t>создания</a:t>
            </a:r>
            <a:r>
              <a:rPr lang="en-US" sz="2200" dirty="0"/>
              <a:t> </a:t>
            </a:r>
            <a:r>
              <a:rPr lang="en-US" sz="2200" dirty="0" err="1"/>
              <a:t>приложений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Монолитное</a:t>
            </a:r>
            <a:r>
              <a:rPr lang="en-US" sz="2200" dirty="0"/>
              <a:t> </a:t>
            </a:r>
            <a:r>
              <a:rPr lang="en-US" sz="2200" dirty="0" err="1"/>
              <a:t>приложение</a:t>
            </a:r>
            <a:r>
              <a:rPr lang="en-US" sz="2200" dirty="0"/>
              <a:t>;</a:t>
            </a:r>
          </a:p>
          <a:p>
            <a:pPr lvl="1"/>
            <a:r>
              <a:rPr lang="en-US" sz="2200" dirty="0"/>
              <a:t>Микросервисное </a:t>
            </a:r>
            <a:r>
              <a:rPr lang="en-US" sz="2200" dirty="0" err="1"/>
              <a:t>приложение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81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57A7E1-4D0A-DBB0-6D95-69F093CC7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B3CAD-825A-0542-0E90-8DA4C1D2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Монолитная архитектура</a:t>
            </a:r>
          </a:p>
        </p:txBody>
      </p:sp>
      <p:pic>
        <p:nvPicPr>
          <p:cNvPr id="10" name="Объект 9" descr="Изображение выглядит как текст, снимок экрана, Мобильный телефон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C410E901-75CA-128E-8520-CC997DFA40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21507" y="2107832"/>
            <a:ext cx="5287438" cy="300062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D1CA40C7-8AA0-7455-C7CE-9AFD6BA68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91" y="1904381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К </a:t>
            </a:r>
            <a:r>
              <a:rPr lang="en-US" dirty="0" err="1"/>
              <a:t>преимуществам</a:t>
            </a:r>
            <a:r>
              <a:rPr lang="en-US" dirty="0"/>
              <a:t> </a:t>
            </a:r>
            <a:r>
              <a:rPr lang="en-US" dirty="0" err="1"/>
              <a:t>монолитной</a:t>
            </a:r>
            <a:r>
              <a:rPr lang="en-US" dirty="0"/>
              <a:t> </a:t>
            </a:r>
            <a:r>
              <a:rPr lang="en-US" dirty="0" err="1"/>
              <a:t>архитектуры</a:t>
            </a:r>
            <a:r>
              <a:rPr lang="en-US" dirty="0"/>
              <a:t> </a:t>
            </a:r>
            <a:r>
              <a:rPr lang="en-US" dirty="0" err="1"/>
              <a:t>относят</a:t>
            </a:r>
            <a:r>
              <a:rPr lang="en-US" dirty="0"/>
              <a:t>:</a:t>
            </a:r>
          </a:p>
          <a:p>
            <a:pPr lvl="1"/>
            <a:r>
              <a:rPr lang="en-US" sz="2400" dirty="0" err="1"/>
              <a:t>Простое</a:t>
            </a:r>
            <a:r>
              <a:rPr lang="en-US" sz="2400" dirty="0"/>
              <a:t> </a:t>
            </a:r>
            <a:r>
              <a:rPr lang="en-US" sz="2400" dirty="0" err="1"/>
              <a:t>развертывание</a:t>
            </a:r>
            <a:r>
              <a:rPr lang="en-US" sz="2400" dirty="0"/>
              <a:t>;</a:t>
            </a:r>
          </a:p>
          <a:p>
            <a:pPr lvl="1"/>
            <a:r>
              <a:rPr lang="en-US" sz="2400" dirty="0" err="1"/>
              <a:t>Разработка</a:t>
            </a:r>
            <a:r>
              <a:rPr lang="en-US" sz="2400" dirty="0"/>
              <a:t>;</a:t>
            </a:r>
          </a:p>
          <a:p>
            <a:pPr lvl="1"/>
            <a:r>
              <a:rPr lang="en-US" sz="2400" dirty="0" err="1"/>
              <a:t>Производительность</a:t>
            </a:r>
            <a:r>
              <a:rPr lang="en-US" sz="2400" dirty="0"/>
              <a:t>;</a:t>
            </a:r>
          </a:p>
          <a:p>
            <a:pPr lvl="1"/>
            <a:r>
              <a:rPr lang="en-US" sz="2400" dirty="0" err="1"/>
              <a:t>Простота</a:t>
            </a:r>
            <a:r>
              <a:rPr lang="en-US" sz="2400" dirty="0"/>
              <a:t> </a:t>
            </a:r>
            <a:r>
              <a:rPr lang="en-US" sz="2400" dirty="0" err="1"/>
              <a:t>тестирования</a:t>
            </a:r>
            <a:r>
              <a:rPr lang="en-US" sz="2400" dirty="0"/>
              <a:t>;</a:t>
            </a:r>
          </a:p>
          <a:p>
            <a:pPr lvl="1"/>
            <a:r>
              <a:rPr lang="en-US" sz="2400" dirty="0" err="1"/>
              <a:t>Удобная</a:t>
            </a:r>
            <a:r>
              <a:rPr lang="en-US" sz="2400" dirty="0"/>
              <a:t> </a:t>
            </a:r>
            <a:r>
              <a:rPr lang="en-US" sz="2400" dirty="0" err="1"/>
              <a:t>отладка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49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C84E0F-5E5E-3BC6-0098-942947708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8BCAD-704A-9B91-43F2-BC06165F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Микросервисная архитектура</a:t>
            </a:r>
          </a:p>
        </p:txBody>
      </p:sp>
      <p:pic>
        <p:nvPicPr>
          <p:cNvPr id="9" name="Объект 8" descr="Изображение выглядит как текст, снимок экрана, программное обеспечение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D815861-60CD-9746-F625-B6A2DF75F1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93774" y="2197821"/>
            <a:ext cx="5473961" cy="348964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3134E1CB-EB01-7C5E-B579-4F0B7AC0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9942" y="1953867"/>
            <a:ext cx="4710683" cy="35417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/>
              <a:t>К </a:t>
            </a:r>
            <a:r>
              <a:rPr lang="en-US" dirty="0" err="1"/>
              <a:t>преимуществам</a:t>
            </a:r>
            <a:r>
              <a:rPr lang="en-US" dirty="0"/>
              <a:t> </a:t>
            </a:r>
            <a:r>
              <a:rPr lang="en-US" dirty="0" err="1"/>
              <a:t>микросервисной</a:t>
            </a:r>
            <a:r>
              <a:rPr lang="en-US" dirty="0"/>
              <a:t> </a:t>
            </a:r>
            <a:r>
              <a:rPr lang="en-US" dirty="0" err="1"/>
              <a:t>архитектуры</a:t>
            </a:r>
            <a:r>
              <a:rPr lang="en-US" dirty="0"/>
              <a:t> </a:t>
            </a:r>
            <a:r>
              <a:rPr lang="en-US" dirty="0" err="1"/>
              <a:t>относят</a:t>
            </a:r>
            <a:r>
              <a:rPr lang="en-US" dirty="0"/>
              <a:t>:</a:t>
            </a:r>
          </a:p>
          <a:p>
            <a:pPr lvl="1"/>
            <a:r>
              <a:rPr lang="en-US" sz="2400" dirty="0" err="1"/>
              <a:t>Гибкое</a:t>
            </a:r>
            <a:r>
              <a:rPr lang="en-US" sz="2400" dirty="0"/>
              <a:t> </a:t>
            </a:r>
            <a:r>
              <a:rPr lang="en-US" sz="2400" dirty="0" err="1"/>
              <a:t>масштабирование</a:t>
            </a:r>
            <a:r>
              <a:rPr lang="en-US" sz="2400" dirty="0"/>
              <a:t>;</a:t>
            </a:r>
          </a:p>
          <a:p>
            <a:pPr lvl="1"/>
            <a:r>
              <a:rPr lang="en-US" sz="2400" dirty="0" err="1"/>
              <a:t>Высокая</a:t>
            </a:r>
            <a:r>
              <a:rPr lang="en-US" sz="2400" dirty="0"/>
              <a:t> </a:t>
            </a:r>
            <a:r>
              <a:rPr lang="en-US" sz="2400" dirty="0" err="1"/>
              <a:t>надёжность</a:t>
            </a:r>
            <a:r>
              <a:rPr lang="en-US" sz="2400" dirty="0"/>
              <a:t>;</a:t>
            </a:r>
          </a:p>
          <a:p>
            <a:pPr lvl="1"/>
            <a:r>
              <a:rPr lang="en-US" sz="2400" dirty="0" err="1"/>
              <a:t>Возможность</a:t>
            </a:r>
            <a:r>
              <a:rPr lang="en-US" sz="2400" dirty="0"/>
              <a:t> </a:t>
            </a:r>
            <a:r>
              <a:rPr lang="en-US" sz="2400" dirty="0" err="1"/>
              <a:t>постоянных</a:t>
            </a:r>
            <a:r>
              <a:rPr lang="en-US" sz="2400" dirty="0"/>
              <a:t> </a:t>
            </a:r>
            <a:r>
              <a:rPr lang="en-US" sz="2400" dirty="0" err="1"/>
              <a:t>обновлений</a:t>
            </a:r>
            <a:r>
              <a:rPr lang="en-US" sz="2400" dirty="0"/>
              <a:t>;</a:t>
            </a:r>
          </a:p>
          <a:p>
            <a:pPr lvl="1"/>
            <a:r>
              <a:rPr lang="en-US" sz="2400" dirty="0" err="1"/>
              <a:t>Гибкая</a:t>
            </a:r>
            <a:r>
              <a:rPr lang="en-US" sz="2400" dirty="0"/>
              <a:t> </a:t>
            </a:r>
            <a:r>
              <a:rPr lang="en-US" sz="2400" dirty="0" err="1"/>
              <a:t>разработка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58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EA3AF-2B0C-8ADB-3C33-1ACE36311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B5A1E-10DD-F823-CA8E-45BCECDD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Виртуальная машина</a:t>
            </a:r>
          </a:p>
        </p:txBody>
      </p:sp>
      <p:pic>
        <p:nvPicPr>
          <p:cNvPr id="5" name="Объект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77DD15E-F24F-AAD5-CC87-EAACC879AB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02636" y="2097088"/>
            <a:ext cx="5300753" cy="37237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4DDD8E2-000F-C0FB-8001-EC92B5039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28" y="2118844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Виртуализация</a:t>
            </a:r>
            <a:r>
              <a:rPr lang="en-US" dirty="0"/>
              <a:t> </a:t>
            </a:r>
            <a:r>
              <a:rPr lang="en-US" dirty="0" err="1"/>
              <a:t>предоставляет</a:t>
            </a:r>
            <a:r>
              <a:rPr lang="en-US" dirty="0"/>
              <a:t> </a:t>
            </a:r>
            <a:r>
              <a:rPr lang="en-US" dirty="0" err="1"/>
              <a:t>возможность</a:t>
            </a:r>
            <a:r>
              <a:rPr lang="en-US" dirty="0"/>
              <a:t> </a:t>
            </a:r>
            <a:r>
              <a:rPr lang="en-US" dirty="0" err="1"/>
              <a:t>создать</a:t>
            </a:r>
            <a:r>
              <a:rPr lang="en-US" dirty="0"/>
              <a:t> </a:t>
            </a:r>
            <a:r>
              <a:rPr lang="en-US" dirty="0" err="1"/>
              <a:t>абстракцию</a:t>
            </a:r>
            <a:r>
              <a:rPr lang="en-US" dirty="0"/>
              <a:t> </a:t>
            </a:r>
            <a:r>
              <a:rPr lang="en-US" dirty="0" err="1"/>
              <a:t>физического</a:t>
            </a:r>
            <a:r>
              <a:rPr lang="en-US" dirty="0"/>
              <a:t> </a:t>
            </a:r>
            <a:r>
              <a:rPr lang="en-US" dirty="0" err="1"/>
              <a:t>оборудования</a:t>
            </a:r>
            <a:r>
              <a:rPr lang="en-US" dirty="0"/>
              <a:t>, </a:t>
            </a:r>
            <a:r>
              <a:rPr lang="en-US" dirty="0" err="1"/>
              <a:t>благодаря</a:t>
            </a:r>
            <a:r>
              <a:rPr lang="en-US" dirty="0"/>
              <a:t> </a:t>
            </a:r>
            <a:r>
              <a:rPr lang="en-US" dirty="0" err="1"/>
              <a:t>чему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одном</a:t>
            </a:r>
            <a:r>
              <a:rPr lang="en-US" dirty="0"/>
              <a:t> </a:t>
            </a:r>
            <a:r>
              <a:rPr lang="en-US" dirty="0" err="1"/>
              <a:t>компьютере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запустить</a:t>
            </a:r>
            <a:r>
              <a:rPr lang="en-US" dirty="0"/>
              <a:t> </a:t>
            </a:r>
            <a:r>
              <a:rPr lang="en-US" dirty="0" err="1"/>
              <a:t>множество</a:t>
            </a:r>
            <a:r>
              <a:rPr lang="en-US" dirty="0"/>
              <a:t> </a:t>
            </a:r>
            <a:r>
              <a:rPr lang="en-US" dirty="0" err="1"/>
              <a:t>виртуальных</a:t>
            </a:r>
            <a:r>
              <a:rPr lang="en-US" dirty="0"/>
              <a:t> </a:t>
            </a:r>
            <a:r>
              <a:rPr lang="en-US" dirty="0" err="1"/>
              <a:t>машин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1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3C0F-1A5A-4E90-276B-645010F2A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0708A-6246-5934-255A-C01A0198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docker</a:t>
            </a:r>
            <a:endParaRPr lang="ru-RU" i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EE82B74-BFF8-D1F6-29C6-FF0726962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7691" y="1544092"/>
            <a:ext cx="5965371" cy="3541714"/>
          </a:xfrm>
        </p:spPr>
        <p:txBody>
          <a:bodyPr>
            <a:noAutofit/>
          </a:bodyPr>
          <a:lstStyle/>
          <a:p>
            <a:r>
              <a:rPr lang="ru-RU" i="1" dirty="0"/>
              <a:t>Docker</a:t>
            </a:r>
            <a:r>
              <a:rPr lang="ru-RU" dirty="0"/>
              <a:t> – это платформа с открытым исходным кодом, которая используется для разработки, упаковки и развертывания приложений в контейнерах. Контейнеры предоставляют изолированную среду, содержащую всё необходимое для запуска приложения: код, зависимости и конфигурацию.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F355729D-27DC-576E-9203-37C65FC7AAA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4" y="2054464"/>
            <a:ext cx="5389054" cy="30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7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A85548-AAFB-5A8C-CCEF-6D113EAF0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CEB22-9009-CE8D-0AE7-8749B395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i="1" dirty="0"/>
              <a:t>Docker Image</a:t>
            </a:r>
            <a:endParaRPr lang="en-US" i="1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B882FCF-3D92-6B4C-4941-D05691CBD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i="1" dirty="0"/>
              <a:t>Docker Image </a:t>
            </a:r>
            <a:r>
              <a:rPr lang="en-US" dirty="0"/>
              <a:t>(</a:t>
            </a:r>
            <a:r>
              <a:rPr lang="en-US" dirty="0" err="1"/>
              <a:t>образ</a:t>
            </a:r>
            <a:r>
              <a:rPr lang="en-US" dirty="0"/>
              <a:t> </a:t>
            </a:r>
            <a:r>
              <a:rPr lang="en-US" i="1" dirty="0"/>
              <a:t>Docker</a:t>
            </a:r>
            <a:r>
              <a:rPr lang="en-US" dirty="0"/>
              <a:t>) – это </a:t>
            </a:r>
            <a:r>
              <a:rPr lang="en-US" dirty="0" err="1"/>
              <a:t>неизменяемый</a:t>
            </a:r>
            <a:r>
              <a:rPr lang="en-US" dirty="0"/>
              <a:t> </a:t>
            </a:r>
            <a:r>
              <a:rPr lang="en-US" dirty="0" err="1"/>
              <a:t>файл</a:t>
            </a:r>
            <a:r>
              <a:rPr lang="en-US" dirty="0"/>
              <a:t>, </a:t>
            </a:r>
            <a:r>
              <a:rPr lang="en-US" dirty="0" err="1"/>
              <a:t>содержащий</a:t>
            </a:r>
            <a:r>
              <a:rPr lang="en-US" dirty="0"/>
              <a:t> </a:t>
            </a:r>
            <a:r>
              <a:rPr lang="en-US" dirty="0" err="1"/>
              <a:t>всё</a:t>
            </a:r>
            <a:r>
              <a:rPr lang="en-US" dirty="0"/>
              <a:t> </a:t>
            </a:r>
            <a:r>
              <a:rPr lang="en-US" dirty="0" err="1"/>
              <a:t>необходимое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запуска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 </a:t>
            </a:r>
            <a:r>
              <a:rPr lang="en-US" dirty="0" err="1"/>
              <a:t>внутри</a:t>
            </a:r>
            <a:r>
              <a:rPr lang="en-US" dirty="0"/>
              <a:t> </a:t>
            </a:r>
            <a:r>
              <a:rPr lang="en-US" dirty="0" err="1"/>
              <a:t>контейнера</a:t>
            </a:r>
            <a:r>
              <a:rPr lang="en-US" dirty="0"/>
              <a:t>. </a:t>
            </a:r>
            <a:r>
              <a:rPr lang="en-US" dirty="0" err="1"/>
              <a:t>Образ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рассматривать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шаблон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основу</a:t>
            </a:r>
            <a:r>
              <a:rPr lang="en-US" dirty="0"/>
              <a:t>,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которой</a:t>
            </a:r>
            <a:r>
              <a:rPr lang="en-US" dirty="0"/>
              <a:t> </a:t>
            </a:r>
            <a:r>
              <a:rPr lang="en-US" dirty="0" err="1"/>
              <a:t>создаются</a:t>
            </a:r>
            <a:r>
              <a:rPr lang="en-US" dirty="0"/>
              <a:t> </a:t>
            </a:r>
            <a:r>
              <a:rPr lang="en-US" dirty="0" err="1"/>
              <a:t>контейнеры</a:t>
            </a:r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3BCF08C-0586-D9BA-88CE-2A9E9A26F9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96" b="-3"/>
          <a:stretch/>
        </p:blipFill>
        <p:spPr bwMode="auto">
          <a:xfrm>
            <a:off x="6258454" y="2258007"/>
            <a:ext cx="5030165" cy="3293481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81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18BFC6-C85E-A968-1BF7-BDB7E3748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5D6BF-A321-E1EC-0BB4-D2337437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i="1" dirty="0"/>
              <a:t>Docker Container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428B753-EB34-7E09-94DB-3E91A3C41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000" i="1" dirty="0"/>
              <a:t>Docker </a:t>
            </a:r>
            <a:r>
              <a:rPr lang="ru-RU" sz="2000" i="1" dirty="0" err="1"/>
              <a:t>Container</a:t>
            </a:r>
            <a:r>
              <a:rPr lang="ru-RU" sz="2000" i="1" dirty="0"/>
              <a:t> </a:t>
            </a:r>
            <a:r>
              <a:rPr lang="ru-RU" sz="2000" dirty="0"/>
              <a:t>(контейнер</a:t>
            </a:r>
            <a:r>
              <a:rPr lang="ru-RU" sz="2000" i="1" dirty="0"/>
              <a:t> Docker</a:t>
            </a:r>
            <a:r>
              <a:rPr lang="ru-RU" sz="2000" dirty="0"/>
              <a:t>)</a:t>
            </a:r>
            <a:r>
              <a:rPr lang="ru-RU" sz="2000" i="1" dirty="0"/>
              <a:t> – </a:t>
            </a:r>
            <a:r>
              <a:rPr lang="ru-RU" sz="2000" dirty="0"/>
              <a:t>это исполняемая версия </a:t>
            </a:r>
            <a:r>
              <a:rPr lang="ru-RU" sz="2000" i="1" dirty="0"/>
              <a:t>Docker Image</a:t>
            </a:r>
            <a:r>
              <a:rPr lang="ru-RU" sz="2000" dirty="0"/>
              <a:t>. Контейнер представляет собой изолированную среду, в которой запускается приложение, полностью отделённое от системы хоста и других контейнеров.</a:t>
            </a:r>
            <a:endParaRPr lang="en-US" sz="2000" dirty="0"/>
          </a:p>
        </p:txBody>
      </p:sp>
      <p:pic>
        <p:nvPicPr>
          <p:cNvPr id="1026" name="Picture 2" descr="3 Methods to Run Docker in Docker Containers | Packagecloud Blog">
            <a:extLst>
              <a:ext uri="{FF2B5EF4-FFF2-40B4-BE49-F238E27FC236}">
                <a16:creationId xmlns:a16="http://schemas.microsoft.com/office/drawing/2014/main" id="{72F328FD-3064-8B13-3E0C-D8BECBA8853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4" r="5394" b="-1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89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478</TotalTime>
  <Words>457</Words>
  <Application>Microsoft Office PowerPoint</Application>
  <PresentationFormat>Широкоэкранный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Aptos</vt:lpstr>
      <vt:lpstr>Arial</vt:lpstr>
      <vt:lpstr>Tw Cen MT</vt:lpstr>
      <vt:lpstr>Контур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vt:lpstr>
      <vt:lpstr>Веб-приложение</vt:lpstr>
      <vt:lpstr>Эволюция работы веб-приложений</vt:lpstr>
      <vt:lpstr>Монолитная архитектура</vt:lpstr>
      <vt:lpstr>Микросервисная архитектура</vt:lpstr>
      <vt:lpstr>Виртуальная машина</vt:lpstr>
      <vt:lpstr>docker</vt:lpstr>
      <vt:lpstr>Docker Image</vt:lpstr>
      <vt:lpstr>Docker Container</vt:lpstr>
      <vt:lpstr>Kubernetes </vt:lpstr>
      <vt:lpstr>Структура Kubernetes</vt:lpstr>
      <vt:lpstr>Визуализация структур kubernetes</vt:lpstr>
      <vt:lpstr>Путь Веб-приложений до настоящего времени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Office</dc:creator>
  <cp:lastModifiedBy>My Office</cp:lastModifiedBy>
  <cp:revision>229</cp:revision>
  <dcterms:created xsi:type="dcterms:W3CDTF">2024-09-19T14:22:00Z</dcterms:created>
  <dcterms:modified xsi:type="dcterms:W3CDTF">2024-12-09T18:05:33Z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B546E19EF41141A4A8AEDE6C766D27C2_12</vt:lpwstr>
  </property>
  <property fmtid="{D5CDD505-2E9C-101B-9397-08002B2CF9AE}" pid="3" name="KSOProductBuildVer">
    <vt:lpwstr>1049-12.2.0.18607</vt:lpwstr>
  </property>
</Properties>
</file>