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EBE9AB-DD22-4374-94B0-9AC31496810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A136E00-F3A0-4773-9063-CE60F9F111E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813D8C-C6C7-4D10-9F98-A6614534EF7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7E50B3-DF90-4C5B-805B-30E986C25B1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484793-62DD-4E29-AF10-CB3CE93E503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CF11C14-E4CA-415B-84EC-D8E7D4C42AD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EDCAAB-C483-417B-803E-9DAE6FFAB0F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67D112-9562-4DCF-B64B-CB5D0C32683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76114EA-5E15-48CC-8579-0CBAEB854E4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A294BF-381A-4482-8558-0DF31A6A822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55E3F9-7F2C-4545-9331-69A8EC675A8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4350240" y="2855520"/>
            <a:ext cx="442800" cy="104760"/>
            <a:chOff x="4350240" y="2855520"/>
            <a:chExt cx="442800" cy="104760"/>
          </a:xfrm>
        </p:grpSpPr>
        <p:sp>
          <p:nvSpPr>
            <p:cNvPr id="1" name="Google Shape;11;p2"/>
            <p:cNvSpPr/>
            <p:nvPr/>
          </p:nvSpPr>
          <p:spPr>
            <a:xfrm>
              <a:off x="4519080" y="2855520"/>
              <a:ext cx="104760" cy="10476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Google Shape;12;p2"/>
            <p:cNvSpPr/>
            <p:nvPr/>
          </p:nvSpPr>
          <p:spPr>
            <a:xfrm>
              <a:off x="4688280" y="2855520"/>
              <a:ext cx="104760" cy="10476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>
              <a:off x="4350240" y="2855520"/>
              <a:ext cx="104760" cy="10476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78E2F8-CF77-44AE-ADD7-5D4FC1BA2924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40;p9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" name="Google Shape;41;p9"/>
          <p:cNvCxnSpPr/>
          <p:nvPr/>
        </p:nvCxnSpPr>
        <p:spPr>
          <a:xfrm>
            <a:off x="5029560" y="4495320"/>
            <a:ext cx="469080" cy="720"/>
          </a:xfrm>
          <a:prstGeom prst="straightConnector1">
            <a:avLst/>
          </a:prstGeom>
          <a:ln w="19050">
            <a:solidFill>
              <a:srgbClr val="37474f"/>
            </a:solidFill>
            <a:round/>
          </a:ln>
        </p:spPr>
      </p:cxnSp>
      <p:sp>
        <p:nvSpPr>
          <p:cNvPr id="34" name="PlaceHolder 1"/>
          <p:cNvSpPr>
            <a:spLocks noGrp="1"/>
          </p:cNvSpPr>
          <p:nvPr>
            <p:ph type="sldNum" idx="10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E2B147-CB43-4FC6-8257-E3FE63C05921}" type="slidenum">
              <a:rPr b="0" lang="fr" sz="1000" spc="-1" strike="noStrike">
                <a:solidFill>
                  <a:schemeClr val="lt1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ldNum" idx="11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842854-E72D-481C-A5B3-383DC1ACF7B8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2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E13808-1014-45AA-844E-0001F717ACFB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ldNum" idx="3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4FA146-7D1A-4CC8-983B-4A90492DC36C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ldNum" idx="4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5EA56F-D523-4FB4-A3F8-0D58484F54BD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5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94D113-64F4-4C4B-A0E7-162CDFED0499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6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A0D46A-59B0-47E6-B673-8765BEEB18C7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7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42E027-6B40-4438-9886-7C3238161359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8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4F47DC-154F-4DBE-955D-88BC999ED5EB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Num" idx="9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6BB285-7DD7-4675-8023-7CAB3224B350}" type="slidenum">
              <a:rPr b="0" lang="fr" sz="1000" spc="-1" strike="noStrike">
                <a:solidFill>
                  <a:schemeClr val="lt1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NyoYoAB/housingData_EDA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59;p13" descr=""/>
          <p:cNvPicPr/>
          <p:nvPr/>
        </p:nvPicPr>
        <p:blipFill>
          <a:blip r:embed="rId1"/>
          <a:srcRect l="7784" t="0" r="0" b="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90320" y="221400"/>
            <a:ext cx="8066160" cy="408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800" spc="-1" strike="noStrike">
                <a:solidFill>
                  <a:schemeClr val="dk1"/>
                </a:solidFill>
                <a:latin typeface="Oswald"/>
                <a:ea typeface="Oswald"/>
              </a:rPr>
              <a:t>EDA Project on Housing DataSet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555600" y="3965760"/>
            <a:ext cx="2587680" cy="117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1700" spc="-1" strike="noStrike">
                <a:solidFill>
                  <a:schemeClr val="dk1"/>
                </a:solidFill>
                <a:latin typeface="Oswald"/>
                <a:ea typeface="Oswald"/>
              </a:rPr>
              <a:t>Younes ABAROUDI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1700" spc="-1" strike="noStrike">
                <a:solidFill>
                  <a:schemeClr val="dk1"/>
                </a:solidFill>
                <a:latin typeface="Oswald"/>
                <a:ea typeface="Oswald"/>
              </a:rPr>
              <a:t>08/27/2024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12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2AE185-4EE2-44FC-890A-634F66173985}" type="slidenum">
              <a:rPr b="0" lang="fr" sz="1000" spc="-1" strike="noStrike">
                <a:solidFill>
                  <a:schemeClr val="lt1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33;p22"/>
          <p:cNvSpPr/>
          <p:nvPr/>
        </p:nvSpPr>
        <p:spPr>
          <a:xfrm>
            <a:off x="0" y="0"/>
            <a:ext cx="9160560" cy="24840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19760" cy="73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3000" spc="-1" strike="noStrike">
                <a:solidFill>
                  <a:schemeClr val="lt1"/>
                </a:solidFill>
                <a:latin typeface="Oswald"/>
                <a:ea typeface="Oswald"/>
              </a:rPr>
              <a:t>Annexe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0" y="3205440"/>
            <a:ext cx="9185040" cy="43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fr" sz="1700" spc="-1" strike="noStrike">
                <a:solidFill>
                  <a:schemeClr val="dk1"/>
                </a:solidFill>
                <a:latin typeface="Average"/>
                <a:ea typeface="Average"/>
              </a:rPr>
              <a:t>GitHub Link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Google Shape;136;p22"/>
          <p:cNvCxnSpPr/>
          <p:nvPr/>
        </p:nvCxnSpPr>
        <p:spPr>
          <a:xfrm>
            <a:off x="4436280" y="3641400"/>
            <a:ext cx="271800" cy="720"/>
          </a:xfrm>
          <a:prstGeom prst="straightConnector1">
            <a:avLst/>
          </a:prstGeom>
          <a:ln w="9525">
            <a:solidFill>
              <a:srgbClr val="9e9e9e"/>
            </a:solidFill>
            <a:round/>
          </a:ln>
        </p:spPr>
      </p:cxn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0" y="3641760"/>
            <a:ext cx="9160560" cy="115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 u="sng">
                <a:solidFill>
                  <a:schemeClr val="hlink"/>
                </a:solidFill>
                <a:uFillTx/>
                <a:latin typeface="Average"/>
                <a:ea typeface="Average"/>
                <a:hlinkClick r:id="rId1"/>
              </a:rPr>
              <a:t>https://github.com/NyoYoAB/housingData_EDA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 idx="21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8459AA-BEA8-4CED-A708-CE98F6C889E0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9880" y="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3000" spc="-1" strike="noStrike">
                <a:solidFill>
                  <a:schemeClr val="dk1"/>
                </a:solidFill>
                <a:latin typeface="Oswald"/>
                <a:ea typeface="Oswald"/>
              </a:rPr>
              <a:t>Project Overview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5727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8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Objective: </a:t>
            </a: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Transform raw housing data into a clean, model-ready dataset.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1" lang="fr" sz="18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Key Steps: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Data Inspection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Data Cleaning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Feature Engineering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Exploratory Data Analysis (EDA)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Outlier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Data Transformation and Consistency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Final Dataset Preparation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13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E6443D-10F5-4E2B-BB82-DA745F0E6A0F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3000" spc="-1" strike="noStrike">
                <a:solidFill>
                  <a:schemeClr val="dk1"/>
                </a:solidFill>
                <a:latin typeface="Oswald"/>
                <a:ea typeface="Oswald"/>
              </a:rPr>
              <a:t>Initial Data Inspection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311760" y="5727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8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Actions Taken: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Checked dataset structure and summary statistics.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Assessed missing values and unique values per column.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1" lang="fr" sz="18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Key Insights: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Identified columns with missing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Determined initial data types and distributions.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We will see in details the issues encountered while inspecting the dataset in the following slides.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14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AA6BF9-337B-4C76-B772-4D4189C76EBD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3000" spc="-1" strike="noStrike">
                <a:solidFill>
                  <a:schemeClr val="dk1"/>
                </a:solidFill>
                <a:latin typeface="Oswald"/>
                <a:ea typeface="Oswald"/>
              </a:rPr>
              <a:t>Data Cleaning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644760"/>
            <a:ext cx="8519760" cy="43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6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Handling Missing Values: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br>
              <a:rPr sz="1600"/>
            </a:br>
            <a:br>
              <a:rPr sz="1600"/>
            </a:b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600" spc="-1" strike="noStrike">
                <a:solidFill>
                  <a:schemeClr val="accent3"/>
                </a:solidFill>
                <a:latin typeface="Average"/>
                <a:ea typeface="Average"/>
              </a:rPr>
              <a:t>Dropped columns with more than 90% missing data </a:t>
            </a:r>
            <a:r>
              <a:rPr b="0" lang="fr" sz="1600" spc="-1" strike="noStrike">
                <a:solidFill>
                  <a:schemeClr val="accent3"/>
                </a:solidFill>
                <a:highlight>
                  <a:srgbClr val="073763"/>
                </a:highlight>
                <a:latin typeface="Average"/>
                <a:ea typeface="Average"/>
              </a:rPr>
              <a:t>→ OK (no deletions)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600" spc="-1" strike="noStrike">
                <a:solidFill>
                  <a:schemeClr val="accent3"/>
                </a:solidFill>
                <a:latin typeface="Average"/>
                <a:ea typeface="Average"/>
              </a:rPr>
              <a:t>Imputed missing numerical values with the median. </a:t>
            </a:r>
            <a:r>
              <a:rPr b="0" lang="fr" sz="1600" spc="-1" strike="noStrike">
                <a:solidFill>
                  <a:schemeClr val="accent3"/>
                </a:solidFill>
                <a:highlight>
                  <a:srgbClr val="073763"/>
                </a:highlight>
                <a:latin typeface="Average"/>
                <a:ea typeface="Average"/>
              </a:rPr>
              <a:t> → 79 + 1 = 80 cells imputed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600" spc="-1" strike="noStrike">
                <a:solidFill>
                  <a:schemeClr val="accent3"/>
                </a:solidFill>
                <a:latin typeface="Average"/>
                <a:ea typeface="Average"/>
              </a:rPr>
              <a:t>Imputed missing categorical values with the mode. </a:t>
            </a:r>
            <a:r>
              <a:rPr b="0" lang="fr" sz="1600" spc="-1" strike="noStrike">
                <a:solidFill>
                  <a:schemeClr val="accent3"/>
                </a:solidFill>
                <a:highlight>
                  <a:srgbClr val="073763"/>
                </a:highlight>
                <a:latin typeface="Average"/>
                <a:ea typeface="Average"/>
              </a:rPr>
              <a:t> → 596 cells imputed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1" lang="fr" sz="16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Column Renaming: </a:t>
            </a:r>
            <a:r>
              <a:rPr b="0" lang="fr" sz="1600" spc="-1" strike="noStrike">
                <a:solidFill>
                  <a:schemeClr val="accent3"/>
                </a:solidFill>
                <a:latin typeface="Average"/>
                <a:ea typeface="Average"/>
              </a:rPr>
              <a:t>Renamed columns for clarity and consistency.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500" spc="-1" strike="noStrike">
                <a:solidFill>
                  <a:schemeClr val="accent3"/>
                </a:solidFill>
                <a:highlight>
                  <a:srgbClr val="073763"/>
                </a:highlight>
                <a:latin typeface="Average"/>
                <a:ea typeface="Average"/>
              </a:rPr>
              <a:t>'MLS' changed to "mls", 'sold_price' changed to "price", "HOA" changed to "hoa”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15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102B68-F228-4D60-9641-7AB8CB100F1B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9" name="Google Shape;84;p16" descr=""/>
          <p:cNvPicPr/>
          <p:nvPr/>
        </p:nvPicPr>
        <p:blipFill>
          <a:blip r:embed="rId1"/>
          <a:stretch/>
        </p:blipFill>
        <p:spPr>
          <a:xfrm>
            <a:off x="3200400" y="228600"/>
            <a:ext cx="2924280" cy="2514240"/>
          </a:xfrm>
          <a:prstGeom prst="rect">
            <a:avLst/>
          </a:prstGeom>
          <a:ln w="0">
            <a:noFill/>
          </a:ln>
        </p:spPr>
      </p:pic>
      <p:pic>
        <p:nvPicPr>
          <p:cNvPr id="50" name="Google Shape;85;p16" descr=""/>
          <p:cNvPicPr/>
          <p:nvPr/>
        </p:nvPicPr>
        <p:blipFill>
          <a:blip r:embed="rId2"/>
          <a:stretch/>
        </p:blipFill>
        <p:spPr>
          <a:xfrm>
            <a:off x="6172200" y="239040"/>
            <a:ext cx="2971440" cy="25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3000" spc="-1" strike="noStrike">
                <a:solidFill>
                  <a:schemeClr val="dk1"/>
                </a:solidFill>
                <a:latin typeface="Oswald"/>
                <a:ea typeface="Oswald"/>
              </a:rPr>
              <a:t>Feature Engineering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5727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8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New Features: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Added a feature to count the number of kitchen features </a:t>
            </a:r>
            <a:r>
              <a:rPr b="0" lang="fr" sz="1800" spc="-1" strike="noStrike">
                <a:solidFill>
                  <a:schemeClr val="accent3"/>
                </a:solidFill>
                <a:highlight>
                  <a:srgbClr val="073763"/>
                </a:highlight>
                <a:latin typeface="Average"/>
                <a:ea typeface="Average"/>
              </a:rPr>
              <a:t>“num_kit_features”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1" lang="fr" sz="18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Justification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Potential relationship between the number of kitchen features and the house price.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16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67788B-B291-4B37-89A4-7AD22CA5E239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3000" spc="-1" strike="noStrike">
                <a:solidFill>
                  <a:schemeClr val="dk1"/>
                </a:solidFill>
                <a:latin typeface="Oswald"/>
                <a:ea typeface="Oswald"/>
              </a:rPr>
              <a:t>Outlier Detection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572760"/>
            <a:ext cx="8519760" cy="23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5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Method Used:</a:t>
            </a:r>
            <a:r>
              <a:rPr b="1" lang="fr" sz="1500" spc="-1" strike="noStrike">
                <a:solidFill>
                  <a:schemeClr val="accent3"/>
                </a:solidFill>
                <a:latin typeface="Average"/>
                <a:ea typeface="Average"/>
              </a:rPr>
              <a:t> </a:t>
            </a:r>
            <a:r>
              <a:rPr b="0" lang="fr" sz="1500" spc="-1" strike="noStrike">
                <a:solidFill>
                  <a:schemeClr val="accent3"/>
                </a:solidFill>
                <a:latin typeface="Average"/>
                <a:ea typeface="Average"/>
              </a:rPr>
              <a:t>IQR (Interquartile Range) Method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1" lang="fr" sz="15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Process: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500" spc="-1" strike="noStrike">
                <a:solidFill>
                  <a:schemeClr val="accent3"/>
                </a:solidFill>
                <a:latin typeface="Average"/>
                <a:ea typeface="Average"/>
              </a:rPr>
              <a:t>Calculated IQR for price.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500" spc="-1" strike="noStrike">
                <a:solidFill>
                  <a:schemeClr val="accent3"/>
                </a:solidFill>
                <a:latin typeface="Average"/>
                <a:ea typeface="Average"/>
              </a:rPr>
              <a:t>Removed outliers beyond 1.5 times the IQR.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fr" sz="15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Reasoning:</a:t>
            </a:r>
            <a:r>
              <a:rPr b="1" lang="fr" sz="1500" spc="-1" strike="noStrike">
                <a:solidFill>
                  <a:schemeClr val="accent3"/>
                </a:solidFill>
                <a:latin typeface="Average"/>
                <a:ea typeface="Average"/>
              </a:rPr>
              <a:t> </a:t>
            </a:r>
            <a:r>
              <a:rPr b="0" lang="fr" sz="1500" spc="-1" strike="noStrike">
                <a:solidFill>
                  <a:schemeClr val="accent3"/>
                </a:solidFill>
                <a:latin typeface="Average"/>
                <a:ea typeface="Average"/>
              </a:rPr>
              <a:t>Price data was </a:t>
            </a:r>
            <a:r>
              <a:rPr b="0" lang="fr" sz="1500" spc="-1" strike="noStrike">
                <a:solidFill>
                  <a:schemeClr val="accent3"/>
                </a:solidFill>
                <a:highlight>
                  <a:srgbClr val="073763"/>
                </a:highlight>
                <a:latin typeface="Average"/>
                <a:ea typeface="Average"/>
              </a:rPr>
              <a:t>right-skewed; IQR method</a:t>
            </a:r>
            <a:r>
              <a:rPr b="0" lang="fr" sz="1500" spc="-1" strike="noStrike">
                <a:solidFill>
                  <a:schemeClr val="accent3"/>
                </a:solidFill>
                <a:latin typeface="Average"/>
                <a:ea typeface="Average"/>
              </a:rPr>
              <a:t> is more appropriate than Z-score.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17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07E4A0-6159-435D-AA16-6DFF3347636D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7" name="Google Shape;100;p18" descr=""/>
          <p:cNvPicPr/>
          <p:nvPr/>
        </p:nvPicPr>
        <p:blipFill>
          <a:blip r:embed="rId1"/>
          <a:stretch/>
        </p:blipFill>
        <p:spPr>
          <a:xfrm>
            <a:off x="5616360" y="2902680"/>
            <a:ext cx="2910240" cy="208764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1;p18" descr=""/>
          <p:cNvPicPr/>
          <p:nvPr/>
        </p:nvPicPr>
        <p:blipFill>
          <a:blip r:embed="rId2"/>
          <a:stretch/>
        </p:blipFill>
        <p:spPr>
          <a:xfrm>
            <a:off x="685800" y="2902680"/>
            <a:ext cx="3052800" cy="208764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2;p18"/>
          <p:cNvSpPr/>
          <p:nvPr/>
        </p:nvSpPr>
        <p:spPr>
          <a:xfrm>
            <a:off x="3886200" y="3657600"/>
            <a:ext cx="1599840" cy="48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>
            <a:solidFill>
              <a:srgbClr val="9e9e9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3000" spc="-1" strike="noStrike">
                <a:solidFill>
                  <a:schemeClr val="dk1"/>
                </a:solidFill>
                <a:latin typeface="Oswald"/>
                <a:ea typeface="Oswald"/>
              </a:rPr>
              <a:t>Exploratory Data Analysis (EDA)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572760"/>
            <a:ext cx="9401400" cy="467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6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Visualizations: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1" lang="fr" sz="16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Key Findings: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Strong correlation between square footage and price.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Distribution of price across different numbers of bedrooms.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Houses located in 85638 seems to be more expensive than the rest.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18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CE2FE3-6A71-4FAF-98DF-0E407A287B5B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3" name="Google Shape;110;p19" descr=""/>
          <p:cNvPicPr/>
          <p:nvPr/>
        </p:nvPicPr>
        <p:blipFill>
          <a:blip r:embed="rId1"/>
          <a:stretch/>
        </p:blipFill>
        <p:spPr>
          <a:xfrm>
            <a:off x="6494760" y="2541600"/>
            <a:ext cx="2543760" cy="199908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111;p19" descr=""/>
          <p:cNvPicPr/>
          <p:nvPr/>
        </p:nvPicPr>
        <p:blipFill>
          <a:blip r:embed="rId2"/>
          <a:stretch/>
        </p:blipFill>
        <p:spPr>
          <a:xfrm>
            <a:off x="3572280" y="2541600"/>
            <a:ext cx="2854800" cy="199908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112;p19" descr=""/>
          <p:cNvPicPr/>
          <p:nvPr/>
        </p:nvPicPr>
        <p:blipFill>
          <a:blip r:embed="rId3"/>
          <a:stretch/>
        </p:blipFill>
        <p:spPr>
          <a:xfrm>
            <a:off x="79200" y="975240"/>
            <a:ext cx="3425760" cy="270792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113;p19" descr=""/>
          <p:cNvPicPr/>
          <p:nvPr/>
        </p:nvPicPr>
        <p:blipFill>
          <a:blip r:embed="rId4"/>
          <a:stretch/>
        </p:blipFill>
        <p:spPr>
          <a:xfrm>
            <a:off x="6165000" y="96120"/>
            <a:ext cx="2873160" cy="230544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114;p19" descr=""/>
          <p:cNvPicPr/>
          <p:nvPr/>
        </p:nvPicPr>
        <p:blipFill>
          <a:blip r:embed="rId5"/>
          <a:stretch/>
        </p:blipFill>
        <p:spPr>
          <a:xfrm>
            <a:off x="3744000" y="727200"/>
            <a:ext cx="230904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3000" spc="-1" strike="noStrike">
                <a:solidFill>
                  <a:schemeClr val="dk1"/>
                </a:solidFill>
                <a:latin typeface="Oswald"/>
                <a:ea typeface="Oswald"/>
              </a:rPr>
              <a:t>Data Transformation and Final Preparation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11760" y="572760"/>
            <a:ext cx="8519760" cy="34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8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Data Consistency: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Converted data types for consistency (e.g., fireplaces, HOA).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1" lang="fr" sz="1800" spc="-1" strike="noStrike" u="sng">
                <a:solidFill>
                  <a:schemeClr val="accent3"/>
                </a:solidFill>
                <a:uFillTx/>
                <a:latin typeface="Average"/>
                <a:ea typeface="Average"/>
              </a:rPr>
              <a:t>Final Dataset: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Saved the cleaned dataset, ready for the modeling team.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19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AB21F8-2245-46BD-9E90-8BBD96616487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3000" spc="-1" strike="noStrike">
                <a:solidFill>
                  <a:schemeClr val="dk1"/>
                </a:solidFill>
                <a:latin typeface="Oswald"/>
                <a:ea typeface="Oswald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572760"/>
            <a:ext cx="8519760" cy="34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In this project, here is a takeaway: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1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5000</a:t>
            </a: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 raws transformed to </a:t>
            </a:r>
            <a:r>
              <a:rPr b="1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4605</a:t>
            </a: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 raws as a cleaned data-set.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1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16 features transformed to 17 features</a:t>
            </a: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 in the cleaned dataset after feature engineering (added « </a:t>
            </a: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number of kitchen features »)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Data inspection and missing value handled efficiently.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Column renaming for consistency.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Handling of missing values using median/mode imputation.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Outlier detection and removal using the IQR method.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cacaca"/>
              </a:buClr>
              <a:buFont typeface="Average"/>
              <a:buChar char="●"/>
              <a:tabLst>
                <a:tab algn="l" pos="0"/>
              </a:tabLst>
            </a:pPr>
            <a:r>
              <a:rPr b="0" lang="fr" sz="1800" spc="-1" strike="noStrike">
                <a:solidFill>
                  <a:schemeClr val="accent3"/>
                </a:solidFill>
                <a:latin typeface="Average"/>
                <a:ea typeface="Average"/>
              </a:rPr>
              <a:t>Ensuring data consistency through type conversions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20"/>
          </p:nvPr>
        </p:nvSpPr>
        <p:spPr>
          <a:xfrm>
            <a:off x="8490240" y="4681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3"/>
                </a:solidFill>
                <a:latin typeface="Average"/>
                <a:ea typeface="Average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973D42-AF5F-4078-84AF-5CB15739D703}" type="slidenum">
              <a:rPr b="0" lang="fr" sz="1000" spc="-1" strike="noStrike">
                <a:solidFill>
                  <a:schemeClr val="accent3"/>
                </a:solidFill>
                <a:latin typeface="Average"/>
                <a:ea typeface="Average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LibreOffice/7.6.7.2$Windows_X86_64 LibreOffice_project/dd47e4b30cb7dab30588d6c79c651f218165e3c5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2024-08-27T11:16:39Z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