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1" r:id="rId3"/>
    <p:sldId id="257" r:id="rId4"/>
    <p:sldId id="264" r:id="rId5"/>
    <p:sldId id="263" r:id="rId6"/>
    <p:sldId id="265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E4D5F-A6AB-483B-8557-82C4E2ECEE48}" v="45" dt="2023-06-13T21:35:09.641"/>
    <p1510:client id="{662CD4F8-BE2B-4E1F-9B69-705C02F8DD83}" v="408" dt="2023-06-13T04:37:02.064"/>
    <p1510:client id="{DF58F896-9CB7-4ABB-A877-D39FEDBAB050}" v="44" dt="2023-06-13T18:05:55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9" autoAdjust="0"/>
    <p:restoredTop sz="94660"/>
  </p:normalViewPr>
  <p:slideViewPr>
    <p:cSldViewPr snapToGrid="0">
      <p:cViewPr>
        <p:scale>
          <a:sx n="66" d="100"/>
          <a:sy n="66" d="100"/>
        </p:scale>
        <p:origin x="83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F6BF-6060-5157-6D1E-66C48BE42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88738-494F-6A4B-F4CE-750405034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7D9D7-7073-2D66-9C93-76DA9423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A364-E534-2184-15E5-E5228CB5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E21E7-786D-D906-B733-7956EBD6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1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C0E-2509-0784-D527-F12AC7F1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C009-350B-E5B4-1383-53238312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C8430-1F1E-0EA6-C6B4-C4F1D414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CC70-F9B7-0A06-DF6E-89143CEB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BCF3-7DE0-1928-7AB3-41784890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53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5DA8-F034-85DB-526F-D819FBC9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9FC7F-93DA-BE62-35EF-AE28F140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4D70A-AAC6-5BD1-2625-1A4C61C8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30FF2-E3E3-BD37-7997-BBCA72C6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3568C-1633-13C8-8AED-0EFE98DA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62D4-9A19-3090-0C42-A8ECD2D8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140B-BFAE-C1D8-8AD5-8721B5D7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68418-8C9A-64A3-E56B-E8D66E212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2E9E8-538C-9B37-B7DD-C30ECF49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0A80-B176-C77C-04FB-9AFE778D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38DAF-3FFF-788C-E3A1-2A41030C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56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5593-8EBB-E925-E6C1-A075A210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8FB78-6925-2D79-3ADB-9B1B82D8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81A0B-75CA-AC8B-477F-02C9DBF3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F2F1D-BA62-5EC4-B96D-7A74AF443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B1F41-0753-A57E-3633-FFE0C0797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29CB2A-522F-E9C3-6085-2E9804F0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2DE71-59E9-ABB9-3DD6-E80B9DF2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C0ADB-7378-8072-3392-4A9752E4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7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0EF0-4F76-8564-AC32-75505FB7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3B928-419F-B6E4-E030-F451880C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E5160-8259-F286-7B55-F8124663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3E8F8-2607-5391-3A90-B6C3680D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5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374AE-C687-FB8C-B58E-C041D9CC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2C963-142C-71D2-6A33-3496E6FD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02290-4452-4469-9395-739169FA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4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74F7-8898-E776-7B7D-3F633174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02B7-7C32-83ED-782E-EB3956D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D3053-0CA7-DC47-B934-E82F943E4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CCAEB-5FA7-98F4-BE20-8E6ABDAA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9604C-A213-BB40-4811-FB8F0137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55FF3-DA7D-ECFB-DD1A-FCD5EEA7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2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1D79-6F2A-867A-DB3F-F0AB94B9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BBCCD-FC67-B887-A868-8484D5397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80CE0-B16C-E36F-B4EC-1FB8A0876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A434C-9FDE-2343-FFDE-374DA944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483B8-B0B2-E438-7A15-07C60B6F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6345D-4070-CA03-9018-3E50B571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32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8421-9E03-443B-F2CC-FF91D382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C1A12-3AF1-E66B-177D-DFFFC9AD3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E6FB-6D83-B295-E723-6AB00484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1CE5A-AD38-2563-E74A-1E994DE1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9BC95-61EF-476C-EF07-409E318B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46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05C85-68DE-D2AD-003D-50BB5EF66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68916-CD49-A26E-09D8-CCADC8C78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FA33F-0F02-BF81-945D-BC009C2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23EA-0B70-7640-8573-9C58568CC3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981E-4B18-4670-F18E-6EBFEE2D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9EFA-DAC2-C327-16F3-B25805EE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D6D90-A35D-101B-BF24-0370C0DE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46448-8110-7703-0D4E-B54916E5E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6237-6C7B-FE5C-0DCE-604E93ABD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823EA-0B70-7640-8573-9C58568CC3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78EE2-6DA8-CEDD-C4A5-FBDC9EE5C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9E80-5AF8-DA2A-423F-B044FFCC8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ED77-5167-594D-83D8-04DA8382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9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ishikeshkonapure/home-loan-approval?select=loan_sanction_train.csv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and person moving a truck&#10;&#10;Description automatically generated">
            <a:extLst>
              <a:ext uri="{FF2B5EF4-FFF2-40B4-BE49-F238E27FC236}">
                <a16:creationId xmlns:a16="http://schemas.microsoft.com/office/drawing/2014/main" id="{2A137200-E5CA-29DE-7085-F233E8322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1" t="9091" r="2532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378D-1935-A341-B399-33D1159C543B}"/>
              </a:ext>
            </a:extLst>
          </p:cNvPr>
          <p:cNvSpPr txBox="1"/>
          <p:nvPr/>
        </p:nvSpPr>
        <p:spPr>
          <a:xfrm>
            <a:off x="377881" y="1826933"/>
            <a:ext cx="4500419" cy="3204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Home Loan Prediction App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29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577E9-4B4B-ACF0-1CA5-EAC86E3A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</a:rPr>
              <a:t>Introduction</a:t>
            </a:r>
            <a:endParaRPr lang="en-US" sz="4000" kern="1200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7F73214-D4D2-71E1-6A9D-E826B41DF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9938"/>
              </p:ext>
            </p:extLst>
          </p:nvPr>
        </p:nvGraphicFramePr>
        <p:xfrm>
          <a:off x="1648408" y="4658564"/>
          <a:ext cx="365880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809">
                  <a:extLst>
                    <a:ext uri="{9D8B030D-6E8A-4147-A177-3AD203B41FA5}">
                      <a16:colId xmlns:a16="http://schemas.microsoft.com/office/drawing/2014/main" val="1366048123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9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https://github.com/NysB/Project4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455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40AD8D4D-D911-839A-E152-4909B5E6B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43429"/>
              </p:ext>
            </p:extLst>
          </p:nvPr>
        </p:nvGraphicFramePr>
        <p:xfrm>
          <a:off x="6501618" y="4658564"/>
          <a:ext cx="36588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810">
                  <a:extLst>
                    <a:ext uri="{9D8B030D-6E8A-4147-A177-3AD203B41FA5}">
                      <a16:colId xmlns:a16="http://schemas.microsoft.com/office/drawing/2014/main" val="2143373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Fedorenko</a:t>
                      </a:r>
                      <a:r>
                        <a:rPr lang="en-US" dirty="0"/>
                        <a:t>, Olena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40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Chen, Xing Ying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1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Saliaj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Evis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1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Nys, Brecht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8160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CE75812-A004-5FD0-E0FF-76232B97D4FA}"/>
              </a:ext>
            </a:extLst>
          </p:cNvPr>
          <p:cNvSpPr txBox="1"/>
          <p:nvPr/>
        </p:nvSpPr>
        <p:spPr>
          <a:xfrm>
            <a:off x="1165159" y="2207215"/>
            <a:ext cx="98616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main goal of this project was to create a tool that allows users to input various parameters, such as gender, marital status, dependents, educational level, loan amount, etc. and predict whether they will be approved for a home loan.</a:t>
            </a:r>
          </a:p>
        </p:txBody>
      </p:sp>
    </p:spTree>
    <p:extLst>
      <p:ext uri="{BB962C8B-B14F-4D97-AF65-F5344CB8AC3E}">
        <p14:creationId xmlns:p14="http://schemas.microsoft.com/office/powerpoint/2010/main" val="354409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577E9-4B4B-ACF0-1CA5-EAC86E3A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</a:rPr>
              <a:t>Tools and Technology</a:t>
            </a:r>
            <a:endParaRPr lang="en-US" sz="4000" kern="1200">
              <a:solidFill>
                <a:srgbClr val="FFFFFF"/>
              </a:solidFill>
            </a:endParaRP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2898BF2F-FA73-3E34-13BD-5C06855CEAE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4056" y="2133678"/>
          <a:ext cx="5157787" cy="350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787">
                  <a:extLst>
                    <a:ext uri="{9D8B030D-6E8A-4147-A177-3AD203B41FA5}">
                      <a16:colId xmlns:a16="http://schemas.microsoft.com/office/drawing/2014/main" val="4127169896"/>
                    </a:ext>
                  </a:extLst>
                </a:gridCol>
              </a:tblGrid>
              <a:tr h="584660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000000"/>
                          </a:solidFill>
                          <a:latin typeface="DIN Condensed"/>
                        </a:rPr>
                        <a:t>Backend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819207"/>
                  </a:ext>
                </a:extLst>
              </a:tr>
              <a:tr h="5846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Python Pandas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587059"/>
                  </a:ext>
                </a:extLst>
              </a:tr>
              <a:tr h="5846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Python Flask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641546"/>
                  </a:ext>
                </a:extLst>
              </a:tr>
              <a:tr h="5846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Python 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92862"/>
                  </a:ext>
                </a:extLst>
              </a:tr>
              <a:tr h="5846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Python pickle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99744"/>
                  </a:ext>
                </a:extLst>
              </a:tr>
              <a:tr h="5846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Scikit-learn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47640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7CD1034C-4A4B-D57C-DCF5-A181EF55A5A4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370889" y="2133678"/>
          <a:ext cx="5183188" cy="355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3188">
                  <a:extLst>
                    <a:ext uri="{9D8B030D-6E8A-4147-A177-3AD203B41FA5}">
                      <a16:colId xmlns:a16="http://schemas.microsoft.com/office/drawing/2014/main" val="3026825008"/>
                    </a:ext>
                  </a:extLst>
                </a:gridCol>
              </a:tblGrid>
              <a:tr h="627183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000000"/>
                          </a:solidFill>
                          <a:latin typeface="DIN Condensed"/>
                        </a:rPr>
                        <a:t>Frontend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962381"/>
                  </a:ext>
                </a:extLst>
              </a:tr>
              <a:tr h="585921">
                <a:tc>
                  <a:txBody>
                    <a:bodyPr/>
                    <a:lstStyle/>
                    <a:p>
                      <a:r>
                        <a:rPr lang="en-US" dirty="0"/>
                        <a:t>HTML /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78751"/>
                  </a:ext>
                </a:extLst>
              </a:tr>
              <a:tr h="5859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Azure web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43466"/>
                  </a:ext>
                </a:extLst>
              </a:tr>
              <a:tr h="585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955750"/>
                  </a:ext>
                </a:extLst>
              </a:tr>
              <a:tr h="58592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23522"/>
                  </a:ext>
                </a:extLst>
              </a:tr>
              <a:tr h="58592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33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53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577E9-4B4B-ACF0-1CA5-EAC86E3A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Data Sources </a:t>
            </a:r>
            <a:endParaRPr lang="en-US" sz="4000" b="1" kern="12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F5337-905C-A276-7748-4FAED323AC36}"/>
              </a:ext>
            </a:extLst>
          </p:cNvPr>
          <p:cNvSpPr txBox="1"/>
          <p:nvPr/>
        </p:nvSpPr>
        <p:spPr>
          <a:xfrm>
            <a:off x="841829" y="2057869"/>
            <a:ext cx="108131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  <a:hlinkClick r:id="rId2"/>
              </a:rPr>
              <a:t>https://www.kaggle.com/datasets/rishikeshkonapure/home-loan-approval?select=loan_sanction_train.csv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</a:t>
            </a:r>
          </a:p>
          <a:p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D41121-3A0D-F10C-7153-60D2B929E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64413"/>
              </p:ext>
            </p:extLst>
          </p:nvPr>
        </p:nvGraphicFramePr>
        <p:xfrm>
          <a:off x="312059" y="3027366"/>
          <a:ext cx="11567881" cy="2378732"/>
        </p:xfrm>
        <a:graphic>
          <a:graphicData uri="http://schemas.openxmlformats.org/drawingml/2006/table">
            <a:tbl>
              <a:tblPr/>
              <a:tblGrid>
                <a:gridCol w="889837">
                  <a:extLst>
                    <a:ext uri="{9D8B030D-6E8A-4147-A177-3AD203B41FA5}">
                      <a16:colId xmlns:a16="http://schemas.microsoft.com/office/drawing/2014/main" val="1682802068"/>
                    </a:ext>
                  </a:extLst>
                </a:gridCol>
                <a:gridCol w="889837">
                  <a:extLst>
                    <a:ext uri="{9D8B030D-6E8A-4147-A177-3AD203B41FA5}">
                      <a16:colId xmlns:a16="http://schemas.microsoft.com/office/drawing/2014/main" val="1087554071"/>
                    </a:ext>
                  </a:extLst>
                </a:gridCol>
                <a:gridCol w="889837">
                  <a:extLst>
                    <a:ext uri="{9D8B030D-6E8A-4147-A177-3AD203B41FA5}">
                      <a16:colId xmlns:a16="http://schemas.microsoft.com/office/drawing/2014/main" val="1138473136"/>
                    </a:ext>
                  </a:extLst>
                </a:gridCol>
                <a:gridCol w="889837">
                  <a:extLst>
                    <a:ext uri="{9D8B030D-6E8A-4147-A177-3AD203B41FA5}">
                      <a16:colId xmlns:a16="http://schemas.microsoft.com/office/drawing/2014/main" val="3751142481"/>
                    </a:ext>
                  </a:extLst>
                </a:gridCol>
                <a:gridCol w="889837">
                  <a:extLst>
                    <a:ext uri="{9D8B030D-6E8A-4147-A177-3AD203B41FA5}">
                      <a16:colId xmlns:a16="http://schemas.microsoft.com/office/drawing/2014/main" val="799841785"/>
                    </a:ext>
                  </a:extLst>
                </a:gridCol>
                <a:gridCol w="889837">
                  <a:extLst>
                    <a:ext uri="{9D8B030D-6E8A-4147-A177-3AD203B41FA5}">
                      <a16:colId xmlns:a16="http://schemas.microsoft.com/office/drawing/2014/main" val="909029237"/>
                    </a:ext>
                  </a:extLst>
                </a:gridCol>
                <a:gridCol w="889837">
                  <a:extLst>
                    <a:ext uri="{9D8B030D-6E8A-4147-A177-3AD203B41FA5}">
                      <a16:colId xmlns:a16="http://schemas.microsoft.com/office/drawing/2014/main" val="3633562627"/>
                    </a:ext>
                  </a:extLst>
                </a:gridCol>
                <a:gridCol w="889837">
                  <a:extLst>
                    <a:ext uri="{9D8B030D-6E8A-4147-A177-3AD203B41FA5}">
                      <a16:colId xmlns:a16="http://schemas.microsoft.com/office/drawing/2014/main" val="2832042207"/>
                    </a:ext>
                  </a:extLst>
                </a:gridCol>
                <a:gridCol w="889837">
                  <a:extLst>
                    <a:ext uri="{9D8B030D-6E8A-4147-A177-3AD203B41FA5}">
                      <a16:colId xmlns:a16="http://schemas.microsoft.com/office/drawing/2014/main" val="1404705971"/>
                    </a:ext>
                  </a:extLst>
                </a:gridCol>
                <a:gridCol w="889837">
                  <a:extLst>
                    <a:ext uri="{9D8B030D-6E8A-4147-A177-3AD203B41FA5}">
                      <a16:colId xmlns:a16="http://schemas.microsoft.com/office/drawing/2014/main" val="1816255865"/>
                    </a:ext>
                  </a:extLst>
                </a:gridCol>
                <a:gridCol w="889837">
                  <a:extLst>
                    <a:ext uri="{9D8B030D-6E8A-4147-A177-3AD203B41FA5}">
                      <a16:colId xmlns:a16="http://schemas.microsoft.com/office/drawing/2014/main" val="4129112797"/>
                    </a:ext>
                  </a:extLst>
                </a:gridCol>
                <a:gridCol w="889837">
                  <a:extLst>
                    <a:ext uri="{9D8B030D-6E8A-4147-A177-3AD203B41FA5}">
                      <a16:colId xmlns:a16="http://schemas.microsoft.com/office/drawing/2014/main" val="3652205359"/>
                    </a:ext>
                  </a:extLst>
                </a:gridCol>
                <a:gridCol w="889837">
                  <a:extLst>
                    <a:ext uri="{9D8B030D-6E8A-4147-A177-3AD203B41FA5}">
                      <a16:colId xmlns:a16="http://schemas.microsoft.com/office/drawing/2014/main" val="3041621562"/>
                    </a:ext>
                  </a:extLst>
                </a:gridCol>
              </a:tblGrid>
              <a:tr h="594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err="1">
                          <a:effectLst/>
                        </a:rPr>
                        <a:t>Loan_ID</a:t>
                      </a:r>
                      <a:endParaRPr lang="en-US" sz="1200" b="1" dirty="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Gender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Married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Dependents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Education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err="1">
                          <a:effectLst/>
                        </a:rPr>
                        <a:t>Self_Employed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err="1">
                          <a:effectLst/>
                        </a:rPr>
                        <a:t>ApplicantIncome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err="1">
                          <a:effectLst/>
                        </a:rPr>
                        <a:t>CoapplicantIncome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err="1">
                          <a:effectLst/>
                        </a:rPr>
                        <a:t>LoanAmount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err="1">
                          <a:effectLst/>
                        </a:rPr>
                        <a:t>Loan_Amount_Term</a:t>
                      </a:r>
                      <a:endParaRPr lang="en-US" sz="1200" b="1" dirty="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err="1">
                          <a:effectLst/>
                        </a:rPr>
                        <a:t>Credit_History</a:t>
                      </a:r>
                      <a:endParaRPr lang="en-US" sz="1200" b="1" dirty="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err="1">
                          <a:effectLst/>
                        </a:rPr>
                        <a:t>Property_Area</a:t>
                      </a:r>
                      <a:endParaRPr lang="en-US" sz="1200" b="1" dirty="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err="1">
                          <a:effectLst/>
                        </a:rPr>
                        <a:t>Loan_Status</a:t>
                      </a:r>
                      <a:endParaRPr lang="en-US" sz="1200" b="1" dirty="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63119"/>
                  </a:ext>
                </a:extLst>
              </a:tr>
              <a:tr h="59468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LP001002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Male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Graduate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116980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360.0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1.0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Urban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059682"/>
                  </a:ext>
                </a:extLst>
              </a:tr>
              <a:tr h="59468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LP001003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Male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Graduate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91660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30160.0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51200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360.0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1.0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Rural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248316"/>
                  </a:ext>
                </a:extLst>
              </a:tr>
              <a:tr h="59468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LP001005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Male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Graduate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60000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26400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360.0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1.0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Urban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412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46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577E9-4B4B-ACF0-1CA5-EAC86E3A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cs typeface="Calibri Light"/>
              </a:rPr>
              <a:t>Machine Learning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F5305-EE03-9803-1461-F6BC534332D0}"/>
              </a:ext>
            </a:extLst>
          </p:cNvPr>
          <p:cNvSpPr txBox="1"/>
          <p:nvPr/>
        </p:nvSpPr>
        <p:spPr>
          <a:xfrm>
            <a:off x="816816" y="2186524"/>
            <a:ext cx="98616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u="sng" dirty="0"/>
              <a:t>Clean Data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u="sng" dirty="0"/>
              <a:t>Train Model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u="sng" dirty="0"/>
              <a:t>Outcome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3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B94CF-48B2-2EF3-F2CC-137AAC17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Demo functionality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DDFA5-4A67-8B90-7B95-FA2145CE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621" y="2196470"/>
            <a:ext cx="3924752" cy="404911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Play Logo Vector Art, Icons, and Graphics for Free Download">
            <a:extLst>
              <a:ext uri="{FF2B5EF4-FFF2-40B4-BE49-F238E27FC236}">
                <a16:creationId xmlns:a16="http://schemas.microsoft.com/office/drawing/2014/main" id="{09DA0E81-89DA-5B66-981C-D29ED0366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0" t="21620" r="26508" b="21249"/>
          <a:stretch/>
        </p:blipFill>
        <p:spPr bwMode="auto">
          <a:xfrm>
            <a:off x="5522860" y="3660258"/>
            <a:ext cx="1146274" cy="113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18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200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DIN Condensed</vt:lpstr>
      <vt:lpstr>office theme</vt:lpstr>
      <vt:lpstr>Office Theme</vt:lpstr>
      <vt:lpstr>PowerPoint Presentation</vt:lpstr>
      <vt:lpstr>Introduction</vt:lpstr>
      <vt:lpstr>Tools and Technology</vt:lpstr>
      <vt:lpstr>Data Sources </vt:lpstr>
      <vt:lpstr>Machine Learning Model</vt:lpstr>
      <vt:lpstr>Demo 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Brecht Nys</cp:lastModifiedBy>
  <cp:revision>32</cp:revision>
  <dcterms:created xsi:type="dcterms:W3CDTF">2023-06-13T04:05:28Z</dcterms:created>
  <dcterms:modified xsi:type="dcterms:W3CDTF">2023-08-06T16:43:46Z</dcterms:modified>
</cp:coreProperties>
</file>