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61" r:id="rId3"/>
    <p:sldId id="262" r:id="rId4"/>
    <p:sldId id="257" r:id="rId5"/>
    <p:sldId id="263" r:id="rId6"/>
    <p:sldId id="264" r:id="rId7"/>
    <p:sldId id="260" r:id="rId8"/>
    <p:sldId id="259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AE4D5F-A6AB-483B-8557-82C4E2ECEE48}" v="45" dt="2023-06-13T21:35:09.641"/>
    <p1510:client id="{662CD4F8-BE2B-4E1F-9B69-705C02F8DD83}" v="408" dt="2023-06-13T04:37:02.064"/>
    <p1510:client id="{DF58F896-9CB7-4ABB-A877-D39FEDBAB050}" v="44" dt="2023-06-13T18:05:55.2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FF6BF-6060-5157-6D1E-66C48BE42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B88738-494F-6A4B-F4CE-750405034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7D9D7-7073-2D66-9C93-76DA94234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23EA-0B70-7640-8573-9C58568CC399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EA364-E534-2184-15E5-E5228CB5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E21E7-786D-D906-B733-7956EBD6D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ED77-5167-594D-83D8-04DA8382B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71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80C0E-2509-0784-D527-F12AC7F1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FC009-350B-E5B4-1383-53238312E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C8430-1F1E-0EA6-C6B4-C4F1D414A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23EA-0B70-7640-8573-9C58568CC399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ECC70-F9B7-0A06-DF6E-89143CEBB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5BCF3-7DE0-1928-7AB3-417848901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ED77-5167-594D-83D8-04DA8382B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53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A5DA8-F034-85DB-526F-D819FBC97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9FC7F-93DA-BE62-35EF-AE28F1408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4D70A-AAC6-5BD1-2625-1A4C61C8F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23EA-0B70-7640-8573-9C58568CC399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30FF2-E3E3-BD37-7997-BBCA72C6F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3568C-1633-13C8-8AED-0EFE98DA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ED77-5167-594D-83D8-04DA8382B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38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462D4-9A19-3090-0C42-A8ECD2D85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0140B-BFAE-C1D8-8AD5-8721B5D70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968418-8C9A-64A3-E56B-E8D66E212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2E9E8-538C-9B37-B7DD-C30ECF49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23EA-0B70-7640-8573-9C58568CC399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C0A80-B176-C77C-04FB-9AFE778DE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38DAF-3FFF-788C-E3A1-2A41030C2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ED77-5167-594D-83D8-04DA8382B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56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35593-8EBB-E925-E6C1-A075A210D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8FB78-6925-2D79-3ADB-9B1B82D8F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81A0B-75CA-AC8B-477F-02C9DBF3C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9F2F1D-BA62-5EC4-B96D-7A74AF443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AB1F41-0753-A57E-3633-FFE0C07977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29CB2A-522F-E9C3-6085-2E9804F0E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23EA-0B70-7640-8573-9C58568CC399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62DE71-59E9-ABB9-3DD6-E80B9DF2A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9C0ADB-7378-8072-3392-4A9752E45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ED77-5167-594D-83D8-04DA8382B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17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80EF0-4F76-8564-AC32-75505FB7F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63B928-419F-B6E4-E030-F451880CE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23EA-0B70-7640-8573-9C58568CC399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AE5160-8259-F286-7B55-F8124663D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83E8F8-2607-5391-3A90-B6C3680D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ED77-5167-594D-83D8-04DA8382B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959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6374AE-C687-FB8C-B58E-C041D9CC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23EA-0B70-7640-8573-9C58568CC399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02C963-142C-71D2-6A33-3496E6FDC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D02290-4452-4469-9395-739169FAF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ED77-5167-594D-83D8-04DA8382B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49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874F7-8898-E776-7B7D-3F6331749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302B7-7C32-83ED-782E-EB3956D14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D3053-0CA7-DC47-B934-E82F943E4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CCAEB-5FA7-98F4-BE20-8E6ABDAA1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23EA-0B70-7640-8573-9C58568CC399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9604C-A213-BB40-4811-FB8F0137D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55FF3-DA7D-ECFB-DD1A-FCD5EEA7C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ED77-5167-594D-83D8-04DA8382B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2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A1D79-6F2A-867A-DB3F-F0AB94B99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3BBCCD-FC67-B887-A868-8484D53977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780CE0-B16C-E36F-B4EC-1FB8A0876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A434C-9FDE-2343-FFDE-374DA944C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23EA-0B70-7640-8573-9C58568CC399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483B8-B0B2-E438-7A15-07C60B6F2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6345D-4070-CA03-9018-3E50B5717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ED77-5167-594D-83D8-04DA8382B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328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78421-9E03-443B-F2CC-FF91D382C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C1A12-3AF1-E66B-177D-DFFFC9AD3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4E6FB-6D83-B295-E723-6AB00484F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23EA-0B70-7640-8573-9C58568CC399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1CE5A-AD38-2563-E74A-1E994DE1E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9BC95-61EF-476C-EF07-409E318B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ED77-5167-594D-83D8-04DA8382B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460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505C85-68DE-D2AD-003D-50BB5EF662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868916-CD49-A26E-09D8-CCADC8C78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FA33F-0F02-BF81-945D-BC009C2E7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23EA-0B70-7640-8573-9C58568CC399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E981E-4B18-4670-F18E-6EBFEE2DC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49EFA-DAC2-C327-16F3-B25805EE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ED77-5167-594D-83D8-04DA8382B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6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2D6D90-A35D-101B-BF24-0370C0DE5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46448-8110-7703-0D4E-B54916E5E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46237-6C7B-FE5C-0DCE-604E93ABDE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823EA-0B70-7640-8573-9C58568CC399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78EE2-6DA8-CEDD-C4A5-FBDC9EE5CD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69E80-5AF8-DA2A-423F-B044FFCC8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FED77-5167-594D-83D8-04DA8382B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94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NysB/Project_3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asketball.realgm.com/nba/team-stats" TargetMode="External"/><Relationship Id="rId2" Type="http://schemas.openxmlformats.org/officeDocument/2006/relationships/hyperlink" Target="https://basketball.realgm.com/nba/stats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0F378D-1935-A341-B399-33D1159C543B}"/>
              </a:ext>
            </a:extLst>
          </p:cNvPr>
          <p:cNvSpPr txBox="1"/>
          <p:nvPr/>
        </p:nvSpPr>
        <p:spPr>
          <a:xfrm>
            <a:off x="1457089" y="1973290"/>
            <a:ext cx="5163022" cy="11728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kern="1200">
                <a:solidFill>
                  <a:schemeClr val="tx1"/>
                </a:solidFill>
                <a:latin typeface="DIN Condensed" pitchFamily="2" charset="0"/>
                <a:ea typeface="+mj-ea"/>
                <a:cs typeface="Aharoni" panose="02010803020104030203" pitchFamily="2" charset="-79"/>
              </a:rPr>
              <a:t>NBA Dashboard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logo of a basketball player&#10;&#10;Description automatically generated with medium confidence">
            <a:extLst>
              <a:ext uri="{FF2B5EF4-FFF2-40B4-BE49-F238E27FC236}">
                <a16:creationId xmlns:a16="http://schemas.microsoft.com/office/drawing/2014/main" id="{0A44786E-1976-D9CD-34D1-996F1D9C1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907" y="658489"/>
            <a:ext cx="5163022" cy="5163022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92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EC8CA029-9C24-B2AE-3371-FC95A14DE8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14" t="6769" r="3671" b="4548"/>
          <a:stretch/>
        </p:blipFill>
        <p:spPr>
          <a:xfrm>
            <a:off x="247015" y="2963591"/>
            <a:ext cx="3569230" cy="27235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532FDA-6EDC-6944-0334-54A7007E0E0C}"/>
              </a:ext>
            </a:extLst>
          </p:cNvPr>
          <p:cNvSpPr txBox="1"/>
          <p:nvPr/>
        </p:nvSpPr>
        <p:spPr>
          <a:xfrm>
            <a:off x="5463918" y="1409926"/>
            <a:ext cx="18473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>
              <a:spcAft>
                <a:spcPts val="1200"/>
              </a:spcAft>
            </a:pPr>
            <a:endParaRPr lang="en-US">
              <a:latin typeface="Arial"/>
              <a:cs typeface="Arial"/>
            </a:endParaRPr>
          </a:p>
        </p:txBody>
      </p:sp>
      <p:pic>
        <p:nvPicPr>
          <p:cNvPr id="2" name="Picture 2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3651ABDB-AEF4-7300-EA62-360985D6D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4768" y="775252"/>
            <a:ext cx="4733730" cy="51986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3A7004-9CAC-5FAB-3F17-573EDAF8242B}"/>
              </a:ext>
            </a:extLst>
          </p:cNvPr>
          <p:cNvSpPr txBox="1"/>
          <p:nvPr/>
        </p:nvSpPr>
        <p:spPr>
          <a:xfrm>
            <a:off x="245706" y="4755502"/>
            <a:ext cx="399764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​</a:t>
            </a:r>
            <a:br>
              <a:rPr lang="en-US">
                <a:cs typeface="Calibri"/>
              </a:rPr>
            </a:br>
            <a:r>
              <a:rPr lang="en-US">
                <a:cs typeface="Calibri"/>
              </a:rPr>
              <a:t>​</a:t>
            </a:r>
            <a:br>
              <a:rPr lang="en-US">
                <a:cs typeface="Calibri"/>
              </a:rPr>
            </a:br>
            <a:endParaRPr lang="en-US">
              <a:cs typeface="Calibri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5731B76-3CA7-B642-D2CA-B7154D7A9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703673"/>
              </p:ext>
            </p:extLst>
          </p:nvPr>
        </p:nvGraphicFramePr>
        <p:xfrm>
          <a:off x="196979" y="938244"/>
          <a:ext cx="3658809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8809">
                  <a:extLst>
                    <a:ext uri="{9D8B030D-6E8A-4147-A177-3AD203B41FA5}">
                      <a16:colId xmlns:a16="http://schemas.microsoft.com/office/drawing/2014/main" val="1366048123"/>
                    </a:ext>
                  </a:extLst>
                </a:gridCol>
              </a:tblGrid>
              <a:tr h="36285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Project 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980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  <a:hlinkClick r:id="rId4"/>
                        </a:rPr>
                        <a:t>https://github.com/NysB/Project_3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845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2876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4577E9-4B4B-ACF0-1CA5-EAC86E3AE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</a:rPr>
              <a:t>Tools and Technology</a:t>
            </a:r>
            <a:endParaRPr lang="en-US" sz="4000" kern="1200">
              <a:solidFill>
                <a:srgbClr val="FFFFFF"/>
              </a:solidFill>
            </a:endParaRPr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2898BF2F-FA73-3E34-13BD-5C06855CEAE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89570678"/>
              </p:ext>
            </p:extLst>
          </p:nvPr>
        </p:nvGraphicFramePr>
        <p:xfrm>
          <a:off x="644056" y="2133678"/>
          <a:ext cx="5157787" cy="4092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7787">
                  <a:extLst>
                    <a:ext uri="{9D8B030D-6E8A-4147-A177-3AD203B41FA5}">
                      <a16:colId xmlns:a16="http://schemas.microsoft.com/office/drawing/2014/main" val="4127169896"/>
                    </a:ext>
                  </a:extLst>
                </a:gridCol>
              </a:tblGrid>
              <a:tr h="584660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2400" b="1" i="0" u="none" strike="noStrike" noProof="0">
                          <a:solidFill>
                            <a:srgbClr val="000000"/>
                          </a:solidFill>
                          <a:latin typeface="DIN Condensed"/>
                        </a:rPr>
                        <a:t>Backend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819207"/>
                  </a:ext>
                </a:extLst>
              </a:tr>
              <a:tr h="5846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Python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587059"/>
                  </a:ext>
                </a:extLst>
              </a:tr>
              <a:tr h="58466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Flask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641546"/>
                  </a:ext>
                </a:extLst>
              </a:tr>
              <a:tr h="5846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sqlalchemy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638956"/>
                  </a:ext>
                </a:extLst>
              </a:tr>
              <a:tr h="5846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sqlite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564024"/>
                  </a:ext>
                </a:extLst>
              </a:tr>
              <a:tr h="5846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pandas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849523"/>
                  </a:ext>
                </a:extLst>
              </a:tr>
              <a:tr h="5846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numpy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918097"/>
                  </a:ext>
                </a:extLst>
              </a:tr>
            </a:tbl>
          </a:graphicData>
        </a:graphic>
      </p:graphicFrame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7CD1034C-4A4B-D57C-DCF5-A181EF55A5A4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24024603"/>
              </p:ext>
            </p:extLst>
          </p:nvPr>
        </p:nvGraphicFramePr>
        <p:xfrm>
          <a:off x="6370889" y="2133678"/>
          <a:ext cx="5183188" cy="4142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3188">
                  <a:extLst>
                    <a:ext uri="{9D8B030D-6E8A-4147-A177-3AD203B41FA5}">
                      <a16:colId xmlns:a16="http://schemas.microsoft.com/office/drawing/2014/main" val="3026825008"/>
                    </a:ext>
                  </a:extLst>
                </a:gridCol>
              </a:tblGrid>
              <a:tr h="627183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2400" b="1" i="0" u="none" strike="noStrike" noProof="0">
                          <a:solidFill>
                            <a:srgbClr val="000000"/>
                          </a:solidFill>
                          <a:latin typeface="DIN Condensed"/>
                        </a:rPr>
                        <a:t>Frontend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962381"/>
                  </a:ext>
                </a:extLst>
              </a:tr>
              <a:tr h="585921">
                <a:tc>
                  <a:txBody>
                    <a:bodyPr/>
                    <a:lstStyle/>
                    <a:p>
                      <a:r>
                        <a:rPr lang="en-US"/>
                        <a:t>JavaScript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278751"/>
                  </a:ext>
                </a:extLst>
              </a:tr>
              <a:tr h="585921">
                <a:tc>
                  <a:txBody>
                    <a:bodyPr/>
                    <a:lstStyle/>
                    <a:p>
                      <a:r>
                        <a:rPr lang="en-US"/>
                        <a:t>d3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43466"/>
                  </a:ext>
                </a:extLst>
              </a:tr>
              <a:tr h="585921">
                <a:tc>
                  <a:txBody>
                    <a:bodyPr/>
                    <a:lstStyle/>
                    <a:p>
                      <a:r>
                        <a:rPr lang="en-US" err="1"/>
                        <a:t>Plotly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446482"/>
                  </a:ext>
                </a:extLst>
              </a:tr>
              <a:tr h="585921">
                <a:tc>
                  <a:txBody>
                    <a:bodyPr/>
                    <a:lstStyle/>
                    <a:p>
                      <a:r>
                        <a:rPr lang="en-US" err="1"/>
                        <a:t>SimpleCSS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955750"/>
                  </a:ext>
                </a:extLst>
              </a:tr>
              <a:tr h="58592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HTML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423522"/>
                  </a:ext>
                </a:extLst>
              </a:tr>
              <a:tr h="58592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33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4097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4577E9-4B4B-ACF0-1CA5-EAC86E3AE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cs typeface="Calibri Light"/>
              </a:rPr>
              <a:t>Data Sources </a:t>
            </a:r>
            <a:endParaRPr lang="en-US" sz="4000" b="1" kern="120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FF5337-905C-A276-7748-4FAED323AC36}"/>
              </a:ext>
            </a:extLst>
          </p:cNvPr>
          <p:cNvSpPr txBox="1"/>
          <p:nvPr/>
        </p:nvSpPr>
        <p:spPr>
          <a:xfrm>
            <a:off x="4724400" y="3200400"/>
            <a:ext cx="611258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>
                <a:solidFill>
                  <a:srgbClr val="1F2328"/>
                </a:solidFill>
                <a:latin typeface="-apple-system"/>
                <a:hlinkClick r:id="rId2"/>
              </a:rPr>
              <a:t>https://basketball.realgm.com/nba/stats</a:t>
            </a:r>
          </a:p>
          <a:p>
            <a:pPr>
              <a:buChar char="•"/>
            </a:pPr>
            <a:endParaRPr lang="en-US">
              <a:solidFill>
                <a:srgbClr val="1F2328"/>
              </a:solidFill>
              <a:latin typeface="-apple-system"/>
            </a:endParaRPr>
          </a:p>
          <a:p>
            <a:pPr>
              <a:buChar char="•"/>
            </a:pPr>
            <a:endParaRPr lang="en-US">
              <a:solidFill>
                <a:srgbClr val="1F2328"/>
              </a:solidFill>
              <a:latin typeface="-apple-system"/>
            </a:endParaRPr>
          </a:p>
          <a:p>
            <a:pPr>
              <a:buChar char="•"/>
            </a:pPr>
            <a:r>
              <a:rPr lang="en-US">
                <a:solidFill>
                  <a:srgbClr val="1F2328"/>
                </a:solidFill>
                <a:latin typeface="-apple-system"/>
                <a:hlinkClick r:id="rId3"/>
              </a:rPr>
              <a:t>https://basketball.realgm.com/nba/team-stats</a:t>
            </a:r>
          </a:p>
        </p:txBody>
      </p:sp>
    </p:spTree>
    <p:extLst>
      <p:ext uri="{BB962C8B-B14F-4D97-AF65-F5344CB8AC3E}">
        <p14:creationId xmlns:p14="http://schemas.microsoft.com/office/powerpoint/2010/main" val="4209465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6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pic>
        <p:nvPicPr>
          <p:cNvPr id="4" name="Picture 4" descr="Map&#10;&#10;Description automatically generated">
            <a:extLst>
              <a:ext uri="{FF2B5EF4-FFF2-40B4-BE49-F238E27FC236}">
                <a16:creationId xmlns:a16="http://schemas.microsoft.com/office/drawing/2014/main" id="{46740E13-83B8-42EF-DB85-8081DCBB5C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90"/>
          <a:stretch/>
        </p:blipFill>
        <p:spPr>
          <a:xfrm>
            <a:off x="20" y="655"/>
            <a:ext cx="8115280" cy="4468659"/>
          </a:xfrm>
          <a:prstGeom prst="rect">
            <a:avLst/>
          </a:prstGeom>
        </p:spPr>
      </p:pic>
      <p:pic>
        <p:nvPicPr>
          <p:cNvPr id="3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1554DABD-C8CA-CC75-90E2-CDD3443CE4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36" r="6852"/>
          <a:stretch/>
        </p:blipFill>
        <p:spPr>
          <a:xfrm>
            <a:off x="8115298" y="-6"/>
            <a:ext cx="4076702" cy="446887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466372"/>
            <a:ext cx="12191998" cy="2390128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4464543"/>
            <a:ext cx="8115300" cy="23919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D0659F6-0853-468D-B1B2-44FDBE98B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269" y="4466372"/>
            <a:ext cx="12201266" cy="2390128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4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8" y="4466372"/>
            <a:ext cx="4081336" cy="2390128"/>
          </a:xfrm>
          <a:prstGeom prst="rect">
            <a:avLst/>
          </a:prstGeom>
          <a:gradFill>
            <a:gsLst>
              <a:gs pos="19000">
                <a:srgbClr val="000000">
                  <a:alpha val="62000"/>
                </a:srgbClr>
              </a:gs>
              <a:gs pos="100000">
                <a:schemeClr val="accent1">
                  <a:lumMod val="75000"/>
                  <a:alpha val="44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77ACDD7-882D-4B81-A213-84C82B96B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635" y="4486258"/>
            <a:ext cx="12194550" cy="196815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625ED14-F0D2-4FCA-87F3-4E3D2A03D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6748954" y="2254165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31000">
                <a:schemeClr val="accent1">
                  <a:alpha val="0"/>
                </a:schemeClr>
              </a:gs>
              <a:gs pos="85000">
                <a:schemeClr val="accent1">
                  <a:alpha val="17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4577E9-4B4B-ACF0-1CA5-EAC86E3AE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573" y="4905953"/>
            <a:ext cx="9932691" cy="8587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Explain functions of the web/user experience</a:t>
            </a:r>
            <a:endParaRPr lang="en-US" sz="41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21570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8468727-63BE-4191-B4A6-C30C82C0E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F1CC9A-96DC-E1CC-23C9-C2C56374B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412454"/>
            <a:ext cx="2381250" cy="2101850"/>
          </a:xfrm>
        </p:spPr>
        <p:txBody>
          <a:bodyPr>
            <a:normAutofit/>
          </a:bodyPr>
          <a:lstStyle/>
          <a:p>
            <a:r>
              <a:rPr lang="en-US" sz="2800">
                <a:ea typeface="Calibri Light"/>
                <a:cs typeface="Calibri Light"/>
              </a:rPr>
              <a:t>Graphics</a:t>
            </a:r>
            <a:endParaRPr lang="en-US" sz="28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355BB6-1BB8-4828-B246-CFB31742D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3483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52A9B9-B2B3-46F0-9D53-0EFF9905BF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245238" y="1452646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728C7-DDA4-1D03-2422-00E9A4AD0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7538" y="412454"/>
            <a:ext cx="3243262" cy="21018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>
                <a:ea typeface="Calibri"/>
                <a:cs typeface="Calibri"/>
              </a:rPr>
              <a:t>Bar chart for team score </a:t>
            </a:r>
          </a:p>
          <a:p>
            <a:r>
              <a:rPr lang="en-US" sz="1700">
                <a:ea typeface="Calibri"/>
                <a:cs typeface="Calibri"/>
              </a:rPr>
              <a:t>Bar chart for player age</a:t>
            </a:r>
          </a:p>
          <a:p>
            <a:r>
              <a:rPr lang="en-US" sz="1700">
                <a:ea typeface="Calibri"/>
                <a:cs typeface="Calibri"/>
              </a:rPr>
              <a:t>Team map for team locations</a:t>
            </a: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EEC02270-24C4-2206-0B1C-BFE779FD06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94" r="1" b="1"/>
          <a:stretch/>
        </p:blipFill>
        <p:spPr>
          <a:xfrm>
            <a:off x="20" y="2755191"/>
            <a:ext cx="7107024" cy="4102809"/>
          </a:xfrm>
          <a:prstGeom prst="rect">
            <a:avLst/>
          </a:prstGeom>
        </p:spPr>
      </p:pic>
      <p:pic>
        <p:nvPicPr>
          <p:cNvPr id="7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9E200856-FC74-7C6E-2F73-B38828265F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67" r="11582" b="-1"/>
          <a:stretch/>
        </p:blipFill>
        <p:spPr>
          <a:xfrm>
            <a:off x="8189640" y="1"/>
            <a:ext cx="3928018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195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p&#10;&#10;Description automatically generated">
            <a:extLst>
              <a:ext uri="{FF2B5EF4-FFF2-40B4-BE49-F238E27FC236}">
                <a16:creationId xmlns:a16="http://schemas.microsoft.com/office/drawing/2014/main" id="{1A055A40-106E-73BA-58A2-D3ED7F593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667" r="-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FB83CD-4CC3-F7CE-1824-1CE566C49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Team Map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255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AB94CF-48B2-2EF3-F2CC-137AAC177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Demo functionality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EB0EF3-6E26-8788-7F10-8A12B5337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415" y="1847913"/>
            <a:ext cx="4763165" cy="450335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6" name="Picture 2" descr="Play Logo Vector Art, Icons, and Graphics for Free Download">
            <a:extLst>
              <a:ext uri="{FF2B5EF4-FFF2-40B4-BE49-F238E27FC236}">
                <a16:creationId xmlns:a16="http://schemas.microsoft.com/office/drawing/2014/main" id="{09DA0E81-89DA-5B66-981C-D29ED03664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30" t="21620" r="26508" b="21249"/>
          <a:stretch/>
        </p:blipFill>
        <p:spPr bwMode="auto">
          <a:xfrm>
            <a:off x="5522860" y="3532132"/>
            <a:ext cx="1146274" cy="113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187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89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DIN Condensed</vt:lpstr>
      <vt:lpstr>office theme</vt:lpstr>
      <vt:lpstr>Office Theme</vt:lpstr>
      <vt:lpstr>PowerPoint Presentation</vt:lpstr>
      <vt:lpstr>PowerPoint Presentation</vt:lpstr>
      <vt:lpstr>Tools and Technology</vt:lpstr>
      <vt:lpstr>Data Sources </vt:lpstr>
      <vt:lpstr>Explain functions of the web/user experience</vt:lpstr>
      <vt:lpstr>Graphics</vt:lpstr>
      <vt:lpstr>Team Map</vt:lpstr>
      <vt:lpstr>Demo functionality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Brecht Nys</cp:lastModifiedBy>
  <cp:revision>5</cp:revision>
  <dcterms:created xsi:type="dcterms:W3CDTF">2023-06-13T04:05:28Z</dcterms:created>
  <dcterms:modified xsi:type="dcterms:W3CDTF">2023-06-13T21:50:36Z</dcterms:modified>
</cp:coreProperties>
</file>