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81" r:id="rId13"/>
    <p:sldId id="282" r:id="rId14"/>
    <p:sldId id="272" r:id="rId15"/>
    <p:sldId id="267" r:id="rId16"/>
    <p:sldId id="284" r:id="rId17"/>
    <p:sldId id="285" r:id="rId18"/>
    <p:sldId id="286" r:id="rId19"/>
    <p:sldId id="289" r:id="rId20"/>
    <p:sldId id="287" r:id="rId21"/>
    <p:sldId id="291" r:id="rId22"/>
    <p:sldId id="288" r:id="rId23"/>
    <p:sldId id="290" r:id="rId24"/>
    <p:sldId id="268" r:id="rId25"/>
    <p:sldId id="269" r:id="rId26"/>
    <p:sldId id="270" r:id="rId27"/>
    <p:sldId id="271" r:id="rId28"/>
    <p:sldId id="273" r:id="rId29"/>
    <p:sldId id="274" r:id="rId30"/>
    <p:sldId id="275" r:id="rId31"/>
    <p:sldId id="283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forums.com/forum/" TargetMode="External"/><Relationship Id="rId2" Type="http://schemas.openxmlformats.org/officeDocument/2006/relationships/hyperlink" Target="http://www.kpmg.com/ro/en/pages/default.asp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2404" y="360609"/>
            <a:ext cx="8375159" cy="1591011"/>
          </a:xfrm>
        </p:spPr>
        <p:txBody>
          <a:bodyPr/>
          <a:lstStyle/>
          <a:p>
            <a:r>
              <a:rPr lang="en-US" dirty="0" smtClean="0"/>
              <a:t>How hackers steal credit cards – Incognito mode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8278" y="2546419"/>
            <a:ext cx="3528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Ionut Popescu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659169" y="3910659"/>
            <a:ext cx="9040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Penetration tester @ KPMG Romania</a:t>
            </a:r>
          </a:p>
          <a:p>
            <a:pPr algn="ctr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www.kpmg.com/ro/en/pages/default.aspx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Administrator @ Romanian Security Team</a:t>
            </a:r>
          </a:p>
          <a:p>
            <a:pPr algn="ctr"/>
            <a:r>
              <a:rPr lang="en-US" sz="2400" dirty="0">
                <a:hlinkClick r:id="rId3"/>
              </a:rPr>
              <a:t>https://rstforums.com/forum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4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586" y="283336"/>
            <a:ext cx="5542722" cy="785279"/>
          </a:xfrm>
        </p:spPr>
        <p:txBody>
          <a:bodyPr/>
          <a:lstStyle/>
          <a:p>
            <a:r>
              <a:rPr lang="en-US" dirty="0" smtClean="0"/>
              <a:t>Online payment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95" y="1261798"/>
            <a:ext cx="9187393" cy="48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506" y="857415"/>
            <a:ext cx="5061679" cy="831341"/>
          </a:xfrm>
        </p:spPr>
        <p:txBody>
          <a:bodyPr>
            <a:normAutofit/>
          </a:bodyPr>
          <a:lstStyle/>
          <a:p>
            <a:r>
              <a:rPr lang="en-US" dirty="0" smtClean="0"/>
              <a:t>EMV Credit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47" y="2504860"/>
            <a:ext cx="9905999" cy="3541714"/>
          </a:xfrm>
        </p:spPr>
        <p:txBody>
          <a:bodyPr/>
          <a:lstStyle/>
          <a:p>
            <a:r>
              <a:rPr lang="en-US" dirty="0" smtClean="0"/>
              <a:t>Chip and PIN: remote or local check</a:t>
            </a:r>
          </a:p>
          <a:p>
            <a:r>
              <a:rPr lang="en-US" dirty="0" smtClean="0"/>
              <a:t>Secure communication: crypto, certificates</a:t>
            </a:r>
          </a:p>
          <a:p>
            <a:r>
              <a:rPr lang="en-US" smtClean="0"/>
              <a:t>CVV </a:t>
            </a:r>
            <a:r>
              <a:rPr lang="en-US"/>
              <a:t>generated automatically (</a:t>
            </a:r>
            <a:r>
              <a:rPr lang="en-US" dirty="0"/>
              <a:t>dynamic) </a:t>
            </a:r>
            <a:endParaRPr lang="en-US" dirty="0" smtClean="0"/>
          </a:p>
          <a:p>
            <a:r>
              <a:rPr lang="en-US" dirty="0" smtClean="0"/>
              <a:t>Card holder name is not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265" y="1302258"/>
            <a:ext cx="6277232" cy="930196"/>
          </a:xfrm>
        </p:spPr>
        <p:txBody>
          <a:bodyPr>
            <a:normAutofit/>
          </a:bodyPr>
          <a:lstStyle/>
          <a:p>
            <a:r>
              <a:rPr lang="en-US" dirty="0" smtClean="0"/>
              <a:t>Is EMV safer than MSR?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882" y="2924990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Most EMV cards contain a magnetic stripe, for </a:t>
            </a:r>
            <a:r>
              <a:rPr lang="en-US" sz="3600" dirty="0" smtClean="0"/>
              <a:t>either backwards </a:t>
            </a:r>
            <a:r>
              <a:rPr lang="en-US" sz="3600" dirty="0"/>
              <a:t>compatibility in non-EMV </a:t>
            </a:r>
            <a:r>
              <a:rPr lang="en-US" sz="3600" dirty="0" smtClean="0"/>
              <a:t>environments.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4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299" y="205946"/>
            <a:ext cx="9905998" cy="960266"/>
          </a:xfrm>
        </p:spPr>
        <p:txBody>
          <a:bodyPr/>
          <a:lstStyle/>
          <a:p>
            <a:r>
              <a:rPr lang="en-US" dirty="0" smtClean="0"/>
              <a:t>NFC credit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299" y="1483368"/>
            <a:ext cx="7771929" cy="175410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Fancy &amp; useless (personal opinion)</a:t>
            </a:r>
          </a:p>
          <a:p>
            <a:r>
              <a:rPr lang="en-US" sz="3200" dirty="0" smtClean="0"/>
              <a:t>Easier to attack (NO CVV and PIN)</a:t>
            </a:r>
          </a:p>
          <a:p>
            <a:r>
              <a:rPr lang="en-US" sz="3200" dirty="0" smtClean="0"/>
              <a:t>Dynamic CVV (single transaction)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726299" y="3744097"/>
            <a:ext cx="80767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“In </a:t>
            </a:r>
            <a:r>
              <a:rPr lang="en-US" sz="2000" dirty="0"/>
              <a:t>a demonstration just before her talk, Paget read a card in my wallet through my back pocket without touching me, successfully obtaining the card’s information</a:t>
            </a:r>
            <a:r>
              <a:rPr lang="en-US" sz="2000" dirty="0" smtClean="0"/>
              <a:t>.”</a:t>
            </a:r>
          </a:p>
          <a:p>
            <a:endParaRPr lang="en-US" sz="2000" dirty="0"/>
          </a:p>
          <a:p>
            <a:r>
              <a:rPr lang="en-US" sz="1600" dirty="0"/>
              <a:t>And now how to solve those problems? Perhaps the simplest solution, Paget advises, is to kill your card’s RFID chip by frying it in the microwave. But that’s a more delicate task than it might seem. “Three seconds in the microwave will kill the chip,” she says. “Five seconds will set it on fire.”</a:t>
            </a:r>
          </a:p>
        </p:txBody>
      </p:sp>
    </p:spTree>
    <p:extLst>
      <p:ext uri="{BB962C8B-B14F-4D97-AF65-F5344CB8AC3E}">
        <p14:creationId xmlns:p14="http://schemas.microsoft.com/office/powerpoint/2010/main" val="194601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288" y="494950"/>
            <a:ext cx="9905998" cy="1478570"/>
          </a:xfrm>
        </p:spPr>
        <p:txBody>
          <a:bodyPr/>
          <a:lstStyle/>
          <a:p>
            <a:r>
              <a:rPr lang="en-US" dirty="0"/>
              <a:t>Credit card breach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288" y="2290676"/>
            <a:ext cx="8159107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Access internal network (WiFi, employee…)</a:t>
            </a:r>
          </a:p>
          <a:p>
            <a:r>
              <a:rPr lang="en-US" dirty="0" smtClean="0"/>
              <a:t>POS devices connected to Internet (internal network)</a:t>
            </a:r>
          </a:p>
          <a:p>
            <a:r>
              <a:rPr lang="en-US" dirty="0" smtClean="0"/>
              <a:t>SQL Injection in E-commerce websites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Phishing</a:t>
            </a:r>
          </a:p>
          <a:p>
            <a:r>
              <a:rPr lang="en-US" dirty="0" smtClean="0"/>
              <a:t>Skimming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056" y="684421"/>
            <a:ext cx="9905998" cy="1478570"/>
          </a:xfrm>
        </p:spPr>
        <p:txBody>
          <a:bodyPr/>
          <a:lstStyle/>
          <a:p>
            <a:r>
              <a:rPr lang="en-US" dirty="0" smtClean="0"/>
              <a:t>Credit card breach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055" y="2315390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/>
              <a:t>The TJX Companies, Inc. (TJX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smtClean="0"/>
              <a:t>Crack wireless WEP password</a:t>
            </a:r>
          </a:p>
          <a:p>
            <a:pPr marL="457200" indent="-457200">
              <a:buAutoNum type="arabicPeriod"/>
            </a:pPr>
            <a:r>
              <a:rPr lang="en-US" dirty="0" smtClean="0"/>
              <a:t>Steal credit cards from POS/servers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 smtClean="0"/>
              <a:t>Attacker: Albert Gonzales – 20 years… of jail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453" y="1532918"/>
            <a:ext cx="3677722" cy="790152"/>
          </a:xfrm>
        </p:spPr>
        <p:txBody>
          <a:bodyPr/>
          <a:lstStyle/>
          <a:p>
            <a:r>
              <a:rPr lang="en-US" dirty="0" smtClean="0"/>
              <a:t>RAM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315" y="2941465"/>
            <a:ext cx="9905999" cy="3541714"/>
          </a:xfrm>
        </p:spPr>
        <p:txBody>
          <a:bodyPr/>
          <a:lstStyle/>
          <a:p>
            <a:r>
              <a:rPr lang="en-US" dirty="0" smtClean="0"/>
              <a:t>Read memory (from processes) on POS systems</a:t>
            </a:r>
          </a:p>
          <a:p>
            <a:r>
              <a:rPr lang="en-US" dirty="0" smtClean="0"/>
              <a:t>Find credit card data: PAN, cardholder name, CVV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961" y="626756"/>
            <a:ext cx="3364684" cy="1012574"/>
          </a:xfrm>
        </p:spPr>
        <p:txBody>
          <a:bodyPr/>
          <a:lstStyle/>
          <a:p>
            <a:r>
              <a:rPr lang="en-US" dirty="0" smtClean="0"/>
              <a:t>Search PAN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35" y="2097087"/>
            <a:ext cx="10148936" cy="31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631" y="223101"/>
            <a:ext cx="4295560" cy="823104"/>
          </a:xfrm>
        </p:spPr>
        <p:txBody>
          <a:bodyPr/>
          <a:lstStyle/>
          <a:p>
            <a:r>
              <a:rPr lang="en-US" dirty="0" smtClean="0"/>
              <a:t>Search in memory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27" y="1217169"/>
            <a:ext cx="711616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32447" y="684420"/>
            <a:ext cx="4295560" cy="823104"/>
          </a:xfrm>
        </p:spPr>
        <p:txBody>
          <a:bodyPr/>
          <a:lstStyle/>
          <a:p>
            <a:r>
              <a:rPr lang="en-US" dirty="0" smtClean="0"/>
              <a:t>Search in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061" y="1960606"/>
            <a:ext cx="104950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functions to access processes memory, read memory and find credit cards.</a:t>
            </a:r>
          </a:p>
          <a:p>
            <a:endParaRPr lang="en-US" dirty="0"/>
          </a:p>
          <a:p>
            <a:r>
              <a:rPr lang="en-US" dirty="0" smtClean="0"/>
              <a:t>Windows API functions used: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OpenProcess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ReadProcessMemory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Search credit card</a:t>
            </a:r>
          </a:p>
          <a:p>
            <a:endParaRPr lang="en-US" dirty="0" smtClean="0"/>
          </a:p>
          <a:p>
            <a:r>
              <a:rPr lang="en-US" dirty="0" smtClean="0"/>
              <a:t>Note: Attackers may not know where to search for, so they search in almost all processes.</a:t>
            </a:r>
          </a:p>
          <a:p>
            <a:endParaRPr lang="en-US" dirty="0"/>
          </a:p>
          <a:p>
            <a:r>
              <a:rPr lang="en-US" dirty="0" smtClean="0"/>
              <a:t>What are they doing with credit card data: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 smtClean="0"/>
              <a:t>Exfiltrate</a:t>
            </a:r>
            <a:r>
              <a:rPr lang="en-US" dirty="0" smtClean="0"/>
              <a:t> data from internal network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Sell credit card dumps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Buy a Lamborghini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4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277" y="12912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About credit cards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840" y="1787996"/>
            <a:ext cx="9905999" cy="150899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Magnetic </a:t>
            </a:r>
            <a:r>
              <a:rPr lang="en-US" sz="3200" dirty="0" smtClean="0"/>
              <a:t>stripe</a:t>
            </a:r>
          </a:p>
          <a:p>
            <a:r>
              <a:rPr lang="en-US" sz="3200" dirty="0" smtClean="0"/>
              <a:t>EMV (chip)</a:t>
            </a:r>
          </a:p>
          <a:p>
            <a:r>
              <a:rPr lang="en-US" sz="3200" dirty="0" smtClean="0"/>
              <a:t>NFC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9840" y="3661559"/>
            <a:ext cx="90924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Credit cards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Debit cards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Gift cards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Fleet cards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50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7" y="231339"/>
            <a:ext cx="4040187" cy="658347"/>
          </a:xfrm>
        </p:spPr>
        <p:txBody>
          <a:bodyPr/>
          <a:lstStyle/>
          <a:p>
            <a:r>
              <a:rPr lang="en-US" dirty="0" smtClean="0"/>
              <a:t>Search on disk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60" y="1161533"/>
            <a:ext cx="7772243" cy="50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4317" y="231339"/>
            <a:ext cx="4040187" cy="658347"/>
          </a:xfrm>
        </p:spPr>
        <p:txBody>
          <a:bodyPr/>
          <a:lstStyle/>
          <a:p>
            <a:r>
              <a:rPr lang="en-US" dirty="0" smtClean="0"/>
              <a:t>Search on disk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421" y="1400433"/>
            <a:ext cx="90039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Attack may work for: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POS systems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Backup servers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Database servers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Anything else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dirty="0" smtClean="0"/>
              <a:t>Why: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Application logs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Temporary files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Backup files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Database files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dirty="0" smtClean="0"/>
              <a:t>Note: An attacker may check POS applications configuration file, it may contain sensitive information like: server, username &amp; password.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1179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402" y="387859"/>
            <a:ext cx="6507892" cy="674823"/>
          </a:xfrm>
        </p:spPr>
        <p:txBody>
          <a:bodyPr>
            <a:normAutofit/>
          </a:bodyPr>
          <a:lstStyle/>
          <a:p>
            <a:r>
              <a:rPr lang="en-US" dirty="0" smtClean="0"/>
              <a:t>Search on network traffic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48" y="1598729"/>
            <a:ext cx="10058400" cy="42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61402" y="387859"/>
            <a:ext cx="6507892" cy="674823"/>
          </a:xfrm>
        </p:spPr>
        <p:txBody>
          <a:bodyPr>
            <a:normAutofit/>
          </a:bodyPr>
          <a:lstStyle/>
          <a:p>
            <a:r>
              <a:rPr lang="en-US" dirty="0" smtClean="0"/>
              <a:t>Search on network traffic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1622" y="1515763"/>
            <a:ext cx="93252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possibilities:</a:t>
            </a:r>
          </a:p>
          <a:p>
            <a:pPr marL="342900" indent="-342900">
              <a:buAutoNum type="arabicPeriod"/>
            </a:pPr>
            <a:r>
              <a:rPr lang="en-US" dirty="0" smtClean="0"/>
              <a:t>Intercept local traffic (from local POS system)</a:t>
            </a:r>
          </a:p>
          <a:p>
            <a:pPr marL="342900" indent="-342900">
              <a:buAutoNum type="arabicPeriod"/>
            </a:pPr>
            <a:r>
              <a:rPr lang="en-US" dirty="0" smtClean="0"/>
              <a:t>Man in the Middle against other POS systems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Steps to intercept local traffic: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a raw socket</a:t>
            </a:r>
          </a:p>
          <a:p>
            <a:pPr marL="342900" indent="-342900">
              <a:buAutoNum type="arabicPeriod"/>
            </a:pPr>
            <a:r>
              <a:rPr lang="en-US" dirty="0" smtClean="0"/>
              <a:t>Set socket option to include headers</a:t>
            </a:r>
          </a:p>
          <a:p>
            <a:pPr marL="342900" indent="-342900">
              <a:buAutoNum type="arabicPeriod"/>
            </a:pPr>
            <a:r>
              <a:rPr lang="en-US" dirty="0"/>
              <a:t>IOCTL </a:t>
            </a:r>
            <a:r>
              <a:rPr lang="en-US" dirty="0" smtClean="0"/>
              <a:t>SIO_RCVALL to get all packets</a:t>
            </a:r>
          </a:p>
          <a:p>
            <a:pPr marL="342900" indent="-342900">
              <a:buAutoNum type="arabicPeriod"/>
            </a:pPr>
            <a:r>
              <a:rPr lang="en-US" dirty="0" smtClean="0"/>
              <a:t>Inspect network traffic and get credit cards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Steps for Man in the Middle:</a:t>
            </a:r>
          </a:p>
          <a:p>
            <a:pPr marL="342900" indent="-342900">
              <a:buAutoNum type="arabicPeriod"/>
            </a:pPr>
            <a:r>
              <a:rPr lang="en-US" dirty="0" smtClean="0"/>
              <a:t>ARP spoofing to “proxy” network traffic between POS &amp; server</a:t>
            </a:r>
          </a:p>
          <a:p>
            <a:pPr marL="342900" indent="-342900">
              <a:buAutoNum type="arabicPeriod"/>
            </a:pPr>
            <a:r>
              <a:rPr lang="en-US" dirty="0" smtClean="0"/>
              <a:t>Hope there are no SSL certificate validations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plain text or SSL server with a self-signed certificate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Inspect network traffic and get credit </a:t>
            </a:r>
            <a:r>
              <a:rPr lang="en-US" dirty="0" smtClean="0"/>
              <a:t>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9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975" y="58346"/>
            <a:ext cx="3760403" cy="1478570"/>
          </a:xfrm>
        </p:spPr>
        <p:txBody>
          <a:bodyPr/>
          <a:lstStyle/>
          <a:p>
            <a:r>
              <a:rPr lang="en-US" dirty="0" smtClean="0"/>
              <a:t>Skimming #1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53" y="1330968"/>
            <a:ext cx="6778711" cy="50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024" y="198388"/>
            <a:ext cx="3529441" cy="971385"/>
          </a:xfrm>
        </p:spPr>
        <p:txBody>
          <a:bodyPr/>
          <a:lstStyle/>
          <a:p>
            <a:r>
              <a:rPr lang="en-US" dirty="0" smtClean="0"/>
              <a:t>Skimming #2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93" y="1296719"/>
            <a:ext cx="6314302" cy="48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164" y="173675"/>
            <a:ext cx="3298782" cy="913720"/>
          </a:xfrm>
        </p:spPr>
        <p:txBody>
          <a:bodyPr/>
          <a:lstStyle/>
          <a:p>
            <a:r>
              <a:rPr lang="en-US" dirty="0" smtClean="0"/>
              <a:t>Skimming #3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40" y="1179255"/>
            <a:ext cx="9407230" cy="52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224" y="148281"/>
            <a:ext cx="3496490" cy="960266"/>
          </a:xfrm>
        </p:spPr>
        <p:txBody>
          <a:bodyPr/>
          <a:lstStyle/>
          <a:p>
            <a:r>
              <a:rPr lang="en-US" dirty="0" smtClean="0"/>
              <a:t>Skimming #4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65" y="1108547"/>
            <a:ext cx="4155335" cy="56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764" y="445523"/>
            <a:ext cx="5242911" cy="699536"/>
          </a:xfrm>
        </p:spPr>
        <p:txBody>
          <a:bodyPr/>
          <a:lstStyle/>
          <a:p>
            <a:r>
              <a:rPr lang="en-US" dirty="0" smtClean="0"/>
              <a:t>CC (credit card) dumps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19" y="1525834"/>
            <a:ext cx="10058400" cy="43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191" y="569091"/>
            <a:ext cx="9905998" cy="1478570"/>
          </a:xfrm>
        </p:spPr>
        <p:txBody>
          <a:bodyPr/>
          <a:lstStyle/>
          <a:p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191" y="2331866"/>
            <a:ext cx="4773356" cy="3541714"/>
          </a:xfrm>
        </p:spPr>
        <p:txBody>
          <a:bodyPr/>
          <a:lstStyle/>
          <a:p>
            <a:r>
              <a:rPr lang="en-US" dirty="0" smtClean="0"/>
              <a:t>Buy “online” things</a:t>
            </a:r>
          </a:p>
          <a:p>
            <a:r>
              <a:rPr lang="en-US" dirty="0" smtClean="0"/>
              <a:t>Sell things for money</a:t>
            </a:r>
          </a:p>
          <a:p>
            <a:endParaRPr lang="en-US" dirty="0"/>
          </a:p>
          <a:p>
            <a:r>
              <a:rPr lang="en-US" dirty="0"/>
              <a:t>Clone credit </a:t>
            </a:r>
            <a:r>
              <a:rPr lang="en-US" dirty="0" smtClean="0"/>
              <a:t>cards</a:t>
            </a:r>
          </a:p>
          <a:p>
            <a:r>
              <a:rPr lang="en-US" dirty="0" smtClean="0"/>
              <a:t>Buy from shops</a:t>
            </a:r>
          </a:p>
          <a:p>
            <a:r>
              <a:rPr lang="en-US" dirty="0" smtClean="0"/>
              <a:t>Withdraw from ATM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706" y="0"/>
            <a:ext cx="5401055" cy="1478570"/>
          </a:xfrm>
        </p:spPr>
        <p:txBody>
          <a:bodyPr/>
          <a:lstStyle/>
          <a:p>
            <a:r>
              <a:rPr lang="en-US" dirty="0" smtClean="0"/>
              <a:t>Payment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26" y="1320878"/>
            <a:ext cx="735432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646" y="0"/>
            <a:ext cx="3776576" cy="806628"/>
          </a:xfrm>
        </p:spPr>
        <p:txBody>
          <a:bodyPr/>
          <a:lstStyle/>
          <a:p>
            <a:r>
              <a:rPr lang="en-US" dirty="0" smtClean="0"/>
              <a:t>Clone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73" y="806628"/>
            <a:ext cx="4004900" cy="5828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01" y="797030"/>
            <a:ext cx="4765421" cy="58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96097"/>
            <a:ext cx="7026875" cy="905481"/>
          </a:xfrm>
        </p:spPr>
        <p:txBody>
          <a:bodyPr/>
          <a:lstStyle/>
          <a:p>
            <a:r>
              <a:rPr lang="en-US" dirty="0" smtClean="0"/>
              <a:t>Infecting users </a:t>
            </a:r>
            <a:r>
              <a:rPr lang="en-US" dirty="0"/>
              <a:t>with malware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8140" y="2001794"/>
            <a:ext cx="93169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Users access Internet 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Log in with username &amp;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Log in with digipass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digipass to sign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Attack mobile devices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Attack web browsers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711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562" y="634994"/>
            <a:ext cx="5494638" cy="7654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Mozilla Firefox in memory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7747"/>
              </p:ext>
            </p:extLst>
          </p:nvPr>
        </p:nvGraphicFramePr>
        <p:xfrm>
          <a:off x="1644821" y="1897677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82"/>
                <a:gridCol w="5439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Firefox.exe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Mozilla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Firefox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kernel32.dll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component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ntdll.dll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nss3.dll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Mozilla Firefox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mozjs.dll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Mozilla Firefox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Temporary data in memory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Temporary data in memory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64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48" y="280767"/>
            <a:ext cx="2137246" cy="897244"/>
          </a:xfrm>
        </p:spPr>
        <p:txBody>
          <a:bodyPr/>
          <a:lstStyle/>
          <a:p>
            <a:r>
              <a:rPr lang="en-US" dirty="0" smtClean="0"/>
              <a:t>NSS3.dll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3427" y="1499285"/>
            <a:ext cx="93087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Contains code related to “Internet communication”</a:t>
            </a:r>
          </a:p>
          <a:p>
            <a:endParaRPr lang="en-US" sz="2400" dirty="0"/>
          </a:p>
          <a:p>
            <a:r>
              <a:rPr lang="en-US" sz="2400" dirty="0" smtClean="0"/>
              <a:t>Export functions: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PR_Write</a:t>
            </a:r>
            <a:r>
              <a:rPr lang="en-US" sz="2400" dirty="0" smtClean="0"/>
              <a:t>: Used to send data to a server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PR_Read</a:t>
            </a:r>
            <a:r>
              <a:rPr lang="en-US" sz="2400" dirty="0" smtClean="0"/>
              <a:t>: Used to read data from a server</a:t>
            </a:r>
          </a:p>
          <a:p>
            <a:endParaRPr lang="en-US" sz="2400" dirty="0"/>
          </a:p>
          <a:p>
            <a:r>
              <a:rPr lang="en-US" sz="2400" dirty="0" smtClean="0"/>
              <a:t>Mozilla Firefox calls this functions to make HTTP &amp; HTTPS requests!</a:t>
            </a:r>
          </a:p>
          <a:p>
            <a:endParaRPr lang="en-US" sz="2400" dirty="0"/>
          </a:p>
          <a:p>
            <a:r>
              <a:rPr lang="en-US" sz="2400" dirty="0" smtClean="0"/>
              <a:t>Ex. </a:t>
            </a:r>
            <a:r>
              <a:rPr lang="en-US" sz="2400" dirty="0" err="1" smtClean="0"/>
              <a:t>PR_Write</a:t>
            </a:r>
            <a:r>
              <a:rPr lang="en-US" sz="2400" dirty="0" smtClean="0"/>
              <a:t>(</a:t>
            </a:r>
            <a:r>
              <a:rPr lang="en-US" sz="2400" dirty="0" err="1" smtClean="0"/>
              <a:t>fd</a:t>
            </a:r>
            <a:r>
              <a:rPr lang="en-US" sz="2400" dirty="0" smtClean="0"/>
              <a:t>, “POST /</a:t>
            </a:r>
            <a:r>
              <a:rPr lang="en-US" sz="2400" dirty="0" err="1" smtClean="0"/>
              <a:t>login.php?user</a:t>
            </a:r>
            <a:r>
              <a:rPr lang="en-US" sz="2400" dirty="0" smtClean="0"/>
              <a:t>=</a:t>
            </a:r>
            <a:r>
              <a:rPr lang="en-US" sz="2400" dirty="0" err="1" smtClean="0"/>
              <a:t>nytro&amp;pass</a:t>
            </a:r>
            <a:r>
              <a:rPr lang="en-US" sz="2400" dirty="0" smtClean="0"/>
              <a:t>=TALKS”, 37);</a:t>
            </a:r>
          </a:p>
          <a:p>
            <a:endParaRPr lang="en-US" sz="2400" dirty="0"/>
          </a:p>
          <a:p>
            <a:r>
              <a:rPr lang="en-US" sz="2400" dirty="0" smtClean="0"/>
              <a:t>Banking Trojans intercept this function call and save sensitive information!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4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840" y="289005"/>
            <a:ext cx="7170565" cy="1020812"/>
          </a:xfrm>
        </p:spPr>
        <p:txBody>
          <a:bodyPr/>
          <a:lstStyle/>
          <a:p>
            <a:r>
              <a:rPr lang="en-US" dirty="0" smtClean="0"/>
              <a:t>Intercepting function calls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443" y="1853514"/>
            <a:ext cx="11079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Firefox.exe </a:t>
            </a:r>
            <a:r>
              <a:rPr lang="en-US" sz="3200" dirty="0" smtClean="0">
                <a:sym typeface="Wingdings" panose="05000000000000000000" pitchFamily="2" charset="2"/>
              </a:rPr>
              <a:t> nss3.dll  </a:t>
            </a:r>
            <a:r>
              <a:rPr lang="en-US" sz="3200" dirty="0" err="1" smtClean="0">
                <a:sym typeface="Wingdings" panose="05000000000000000000" pitchFamily="2" charset="2"/>
              </a:rPr>
              <a:t>PR_Write</a:t>
            </a:r>
            <a:r>
              <a:rPr lang="en-US" sz="3200" dirty="0" smtClean="0">
                <a:sym typeface="Wingdings" panose="05000000000000000000" pitchFamily="2" charset="2"/>
              </a:rPr>
              <a:t>  https://www.bank.com/</a:t>
            </a:r>
          </a:p>
          <a:p>
            <a:endParaRPr lang="en-US" sz="3200" dirty="0" smtClean="0"/>
          </a:p>
          <a:p>
            <a:r>
              <a:rPr lang="en-US" sz="3200" dirty="0" smtClean="0"/>
              <a:t>Firefox.exe </a:t>
            </a:r>
            <a:r>
              <a:rPr lang="en-US" sz="3200" dirty="0" smtClean="0">
                <a:sym typeface="Wingdings" panose="05000000000000000000" pitchFamily="2" charset="2"/>
              </a:rPr>
              <a:t> nss3.dll  Attacker.DLL:</a:t>
            </a:r>
          </a:p>
          <a:p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Save “</a:t>
            </a:r>
            <a:r>
              <a:rPr lang="en-US" sz="3200" dirty="0" err="1" smtClean="0">
                <a:sym typeface="Wingdings" panose="05000000000000000000" pitchFamily="2" charset="2"/>
              </a:rPr>
              <a:t>login.php?user</a:t>
            </a:r>
            <a:r>
              <a:rPr lang="en-US" sz="3200" dirty="0" smtClean="0">
                <a:sym typeface="Wingdings" panose="05000000000000000000" pitchFamily="2" charset="2"/>
              </a:rPr>
              <a:t>=</a:t>
            </a:r>
            <a:r>
              <a:rPr lang="en-US" sz="3200" dirty="0" err="1" smtClean="0">
                <a:sym typeface="Wingdings" panose="05000000000000000000" pitchFamily="2" charset="2"/>
              </a:rPr>
              <a:t>x&amp;pass</a:t>
            </a:r>
            <a:r>
              <a:rPr lang="en-US" sz="3200" dirty="0" smtClean="0">
                <a:sym typeface="Wingdings" panose="05000000000000000000" pitchFamily="2" charset="2"/>
              </a:rPr>
              <a:t>=y”</a:t>
            </a:r>
          </a:p>
          <a:p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 nss3.dll  </a:t>
            </a:r>
            <a:r>
              <a:rPr lang="en-US" sz="3200" dirty="0" err="1" smtClean="0">
                <a:sym typeface="Wingdings" panose="05000000000000000000" pitchFamily="2" charset="2"/>
              </a:rPr>
              <a:t>PR_Write</a:t>
            </a:r>
            <a:r>
              <a:rPr lang="en-US" sz="3200" dirty="0" smtClean="0">
                <a:sym typeface="Wingdings" panose="05000000000000000000" pitchFamily="2" charset="2"/>
              </a:rPr>
              <a:t>  </a:t>
            </a:r>
            <a:r>
              <a:rPr lang="en-US" sz="3200" dirty="0">
                <a:sym typeface="Wingdings" panose="05000000000000000000" pitchFamily="2" charset="2"/>
              </a:rPr>
              <a:t>https://www.bank.com/</a:t>
            </a:r>
          </a:p>
          <a:p>
            <a:endParaRPr lang="en-US" sz="3200" dirty="0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460" y="5279439"/>
            <a:ext cx="491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Also known as “Form grabber”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97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831" y="148961"/>
            <a:ext cx="1857160" cy="781914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389" y="1137378"/>
            <a:ext cx="8472145" cy="5065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Inject DLL: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800" dirty="0" err="1" smtClean="0"/>
              <a:t>OpenProcess</a:t>
            </a:r>
            <a:r>
              <a:rPr lang="en-US" sz="1800" dirty="0" smtClean="0"/>
              <a:t> (opens firefox.exe process)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800" dirty="0"/>
              <a:t>Get </a:t>
            </a:r>
            <a:r>
              <a:rPr lang="en-US" sz="1800" dirty="0" err="1"/>
              <a:t>LoadLibrary</a:t>
            </a:r>
            <a:r>
              <a:rPr lang="en-US" sz="1800" dirty="0"/>
              <a:t> </a:t>
            </a:r>
            <a:r>
              <a:rPr lang="en-US" sz="1800" dirty="0" smtClean="0"/>
              <a:t>address (function used to load a DLL)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800" dirty="0" err="1" smtClean="0"/>
              <a:t>WriteProcessMemory</a:t>
            </a:r>
            <a:r>
              <a:rPr lang="en-US" sz="1800" dirty="0" smtClean="0"/>
              <a:t> (write DLL name in Firefox.exe memory)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800" dirty="0" err="1" smtClean="0"/>
              <a:t>CreateRemoteThread</a:t>
            </a:r>
            <a:r>
              <a:rPr lang="en-US" sz="1800" dirty="0" smtClean="0"/>
              <a:t> (call </a:t>
            </a:r>
            <a:r>
              <a:rPr lang="en-US" sz="1800" dirty="0" err="1" smtClean="0"/>
              <a:t>LoadLibrary</a:t>
            </a:r>
            <a:r>
              <a:rPr lang="en-US" sz="1800" dirty="0" smtClean="0"/>
              <a:t> with DLL written before)</a:t>
            </a:r>
          </a:p>
          <a:p>
            <a:pPr>
              <a:buFontTx/>
              <a:buChar char="-"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Monitor API calls:</a:t>
            </a:r>
          </a:p>
          <a:p>
            <a:pPr>
              <a:buFontTx/>
              <a:buChar char="-"/>
            </a:pPr>
            <a:r>
              <a:rPr lang="en-US" sz="1800" dirty="0" smtClean="0"/>
              <a:t>Get </a:t>
            </a:r>
            <a:r>
              <a:rPr lang="en-US" sz="1800" dirty="0" err="1" smtClean="0"/>
              <a:t>PR_Write</a:t>
            </a:r>
            <a:r>
              <a:rPr lang="en-US" sz="1800" dirty="0" smtClean="0"/>
              <a:t> address (in the export table – </a:t>
            </a:r>
            <a:r>
              <a:rPr lang="en-US" sz="1800" dirty="0" err="1" smtClean="0"/>
              <a:t>GetProcAddress</a:t>
            </a:r>
            <a:r>
              <a:rPr lang="en-US" sz="1800" dirty="0" smtClean="0"/>
              <a:t>(“nss3.dll”, “</a:t>
            </a:r>
            <a:r>
              <a:rPr lang="en-US" sz="1800" dirty="0" err="1" smtClean="0"/>
              <a:t>PR_Write</a:t>
            </a:r>
            <a:r>
              <a:rPr lang="en-US" sz="1800" dirty="0" smtClean="0"/>
              <a:t>”))</a:t>
            </a:r>
          </a:p>
          <a:p>
            <a:pPr>
              <a:buFontTx/>
              <a:buChar char="-"/>
            </a:pPr>
            <a:r>
              <a:rPr lang="en-US" sz="1800" dirty="0" smtClean="0"/>
              <a:t>Place a </a:t>
            </a:r>
            <a:r>
              <a:rPr lang="en-US" sz="1800" dirty="0" err="1" smtClean="0"/>
              <a:t>jmp</a:t>
            </a:r>
            <a:r>
              <a:rPr lang="en-US" sz="1800" dirty="0" smtClean="0"/>
              <a:t>/call (ASM instruction to jump to attacker’s code)</a:t>
            </a:r>
          </a:p>
          <a:p>
            <a:pPr>
              <a:buFontTx/>
              <a:buChar char="-"/>
            </a:pPr>
            <a:r>
              <a:rPr lang="en-US" sz="1800" dirty="0" smtClean="0"/>
              <a:t>Return to original function (call original function)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1954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375" y="634314"/>
            <a:ext cx="4188468" cy="683060"/>
          </a:xfrm>
        </p:spPr>
        <p:txBody>
          <a:bodyPr/>
          <a:lstStyle/>
          <a:p>
            <a:r>
              <a:rPr lang="en-US" dirty="0" smtClean="0"/>
              <a:t>Google Chrome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93043"/>
              </p:ext>
            </p:extLst>
          </p:nvPr>
        </p:nvGraphicFramePr>
        <p:xfrm>
          <a:off x="1834291" y="1451671"/>
          <a:ext cx="8128000" cy="262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82"/>
                <a:gridCol w="5439718"/>
              </a:tblGrid>
              <a:tr h="398529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Chrome.exe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Chrome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kernel32.dll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component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ntdll.dll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Mozilla Firefox 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Temporary data in memory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Temporary data in memory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1134" y="4448434"/>
            <a:ext cx="607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“nss3.dll” even if Google Chrome uses this library.</a:t>
            </a:r>
            <a:endParaRPr lang="en-US" dirty="0"/>
          </a:p>
          <a:p>
            <a:r>
              <a:rPr lang="en-US" dirty="0" smtClean="0"/>
              <a:t>The nss3.dll is STATICALLY linked in chrome.dll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134" y="5263980"/>
            <a:ext cx="727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NOT possible to </a:t>
            </a:r>
            <a:r>
              <a:rPr lang="en-US" dirty="0" smtClean="0"/>
              <a:t>get function address like in Firefox with </a:t>
            </a:r>
            <a:r>
              <a:rPr lang="en-US" dirty="0" err="1" smtClean="0"/>
              <a:t>GetProcAddress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5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50" y="313718"/>
            <a:ext cx="2087819" cy="823104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3" y="1282386"/>
            <a:ext cx="4150024" cy="1708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35" y="1434289"/>
            <a:ext cx="7183393" cy="1567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53" y="3392996"/>
            <a:ext cx="5302133" cy="1220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25" y="5003990"/>
            <a:ext cx="4277322" cy="1390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94703" y="5284077"/>
            <a:ext cx="359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in chrome.dll the </a:t>
            </a:r>
            <a:r>
              <a:rPr lang="en-US" dirty="0" err="1" smtClean="0"/>
              <a:t>SSL_Write</a:t>
            </a:r>
            <a:r>
              <a:rPr lang="en-US" dirty="0" smtClean="0"/>
              <a:t> function address!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05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17550" y="313718"/>
            <a:ext cx="2087819" cy="823104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9286" y="1466336"/>
            <a:ext cx="9564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Search “SSL” string in Chrome.dll memory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Find “push offset SSL_string” instruction in Chrome.dll memory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Find “call sub_1D87BFE</a:t>
            </a:r>
            <a:r>
              <a:rPr lang="en-US" sz="2400" dirty="0"/>
              <a:t>” (ssl_SetupIOMethods</a:t>
            </a:r>
            <a:r>
              <a:rPr lang="en-US" sz="2400" dirty="0" smtClean="0"/>
              <a:t>) in Chrome.dll memory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ssl_SetupIOMethods function set the “SSL table”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“SSL table” is an array of functions, one of them is “</a:t>
            </a:r>
            <a:r>
              <a:rPr lang="en-US" sz="2400" dirty="0" err="1" smtClean="0"/>
              <a:t>SSL_Write</a:t>
            </a:r>
            <a:r>
              <a:rPr lang="en-US" sz="2400" dirty="0" smtClean="0"/>
              <a:t>”</a:t>
            </a:r>
          </a:p>
          <a:p>
            <a:pPr marL="342900" indent="-342900">
              <a:buAutoNum type="arabicPeriod"/>
            </a:pPr>
            <a:r>
              <a:rPr lang="en-US" sz="2400" dirty="0"/>
              <a:t>Find “</a:t>
            </a: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 smtClean="0"/>
              <a:t>dword_381BF98</a:t>
            </a:r>
            <a:r>
              <a:rPr lang="en-US" sz="2400" dirty="0"/>
              <a:t>, </a:t>
            </a:r>
            <a:r>
              <a:rPr lang="en-US" sz="2400" dirty="0" smtClean="0"/>
              <a:t>4” instruction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dword_381BF98 is a pointer to SSL table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Forth element of the array is </a:t>
            </a:r>
            <a:r>
              <a:rPr lang="en-US" sz="2400" dirty="0" err="1" smtClean="0"/>
              <a:t>SSL_Write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Monitor </a:t>
            </a:r>
            <a:r>
              <a:rPr lang="en-US" sz="2400" dirty="0" err="1" smtClean="0"/>
              <a:t>SSL_Write</a:t>
            </a:r>
            <a:r>
              <a:rPr lang="en-US" sz="2400" dirty="0" smtClean="0"/>
              <a:t> calls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4113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37" y="2142517"/>
            <a:ext cx="3768338" cy="154803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4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309" y="0"/>
            <a:ext cx="5838936" cy="1467859"/>
          </a:xfrm>
        </p:spPr>
        <p:txBody>
          <a:bodyPr/>
          <a:lstStyle/>
          <a:p>
            <a:r>
              <a:rPr lang="en-US" dirty="0" smtClean="0"/>
              <a:t>Payment authorization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13" y="1282242"/>
            <a:ext cx="774490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7571" y="1524681"/>
            <a:ext cx="2392619" cy="946671"/>
          </a:xfrm>
        </p:spPr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9276" y="3303373"/>
            <a:ext cx="6301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ionut.popescu@outlook.com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04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717" y="386698"/>
            <a:ext cx="4718475" cy="862552"/>
          </a:xfrm>
        </p:spPr>
        <p:txBody>
          <a:bodyPr>
            <a:normAutofit/>
          </a:bodyPr>
          <a:lstStyle/>
          <a:p>
            <a:r>
              <a:rPr lang="en-US" dirty="0" smtClean="0"/>
              <a:t>Vulnerability areas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78" y="1512632"/>
            <a:ext cx="7760951" cy="47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472" y="141667"/>
            <a:ext cx="10423816" cy="875763"/>
          </a:xfrm>
        </p:spPr>
        <p:txBody>
          <a:bodyPr>
            <a:normAutofit/>
          </a:bodyPr>
          <a:lstStyle/>
          <a:p>
            <a:r>
              <a:rPr lang="en-US" sz="2800" dirty="0"/>
              <a:t>Payment Card Industry Data Security Standard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1" y="1279608"/>
            <a:ext cx="5389370" cy="3931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2" y="2400181"/>
            <a:ext cx="5696456" cy="39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306" y="0"/>
            <a:ext cx="6933641" cy="1068946"/>
          </a:xfrm>
        </p:spPr>
        <p:txBody>
          <a:bodyPr/>
          <a:lstStyle/>
          <a:p>
            <a:r>
              <a:rPr lang="en-US" dirty="0" smtClean="0"/>
              <a:t>Magnetic stripe credit cards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2586" y="1068946"/>
            <a:ext cx="93500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Track 1 (79 bytes):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%B4005554444444403^GOMZIN/SLAVA^1512101000000012300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6" y="2488787"/>
            <a:ext cx="9329055" cy="38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306" y="0"/>
            <a:ext cx="6933641" cy="1068946"/>
          </a:xfrm>
        </p:spPr>
        <p:txBody>
          <a:bodyPr/>
          <a:lstStyle/>
          <a:p>
            <a:r>
              <a:rPr lang="en-US" dirty="0" smtClean="0"/>
              <a:t>Magnetic stripe credit cards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2586" y="1365162"/>
            <a:ext cx="9350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Track 2 (40 bytes):</a:t>
            </a:r>
          </a:p>
          <a:p>
            <a:endParaRPr lang="en-US" dirty="0"/>
          </a:p>
          <a:p>
            <a:r>
              <a:rPr lang="en-US" sz="2400" dirty="0"/>
              <a:t>;4005554444444403=1512101000000012300?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6" y="3193552"/>
            <a:ext cx="9000448" cy="27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61" y="154879"/>
            <a:ext cx="6907883" cy="1326192"/>
          </a:xfrm>
        </p:spPr>
        <p:txBody>
          <a:bodyPr/>
          <a:lstStyle/>
          <a:p>
            <a:r>
              <a:rPr lang="en-US" dirty="0" smtClean="0"/>
              <a:t>PAN – Primary account number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20528"/>
              </p:ext>
            </p:extLst>
          </p:nvPr>
        </p:nvGraphicFramePr>
        <p:xfrm>
          <a:off x="1492517" y="1481071"/>
          <a:ext cx="9390130" cy="19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534"/>
                <a:gridCol w="7804596"/>
              </a:tblGrid>
              <a:tr h="489397">
                <a:tc>
                  <a:txBody>
                    <a:bodyPr/>
                    <a:lstStyle/>
                    <a:p>
                      <a:r>
                        <a:rPr lang="en-US" dirty="0" smtClean="0"/>
                        <a:t>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8939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Bank/Issuer Identification Number</a:t>
                      </a:r>
                      <a:endParaRPr lang="en-US" dirty="0"/>
                    </a:p>
                  </a:txBody>
                  <a:tcPr/>
                </a:tc>
              </a:tr>
              <a:tr h="48939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 Account Identifier</a:t>
                      </a:r>
                      <a:endParaRPr lang="en-US" dirty="0"/>
                    </a:p>
                  </a:txBody>
                  <a:tcPr/>
                </a:tc>
              </a:tr>
              <a:tr h="48939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digit – Luhn algorithm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08167"/>
              </p:ext>
            </p:extLst>
          </p:nvPr>
        </p:nvGraphicFramePr>
        <p:xfrm>
          <a:off x="1491086" y="3900748"/>
          <a:ext cx="9404441" cy="2273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526"/>
                <a:gridCol w="6425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Bank/Issuer Identification 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American Express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34, 37</a:t>
                      </a:r>
                      <a:endParaRPr lang="en-US" dirty="0"/>
                    </a:p>
                  </a:txBody>
                  <a:tcPr/>
                </a:tc>
              </a:tr>
              <a:tr h="418969">
                <a:tc>
                  <a:txBody>
                    <a:bodyPr/>
                    <a:lstStyle/>
                    <a:p>
                      <a:r>
                        <a:rPr lang="en-US" dirty="0" smtClean="0"/>
                        <a:t>Maestro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5018,5020…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51-55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VISA Electron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4026, 4405…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3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233</TotalTime>
  <Words>1041</Words>
  <Application>Microsoft Office PowerPoint</Application>
  <PresentationFormat>Widescreen</PresentationFormat>
  <Paragraphs>229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Trebuchet MS</vt:lpstr>
      <vt:lpstr>Tw Cen MT</vt:lpstr>
      <vt:lpstr>Wingdings</vt:lpstr>
      <vt:lpstr>Circuit</vt:lpstr>
      <vt:lpstr>How hackers steal credit cards – Incognito mode</vt:lpstr>
      <vt:lpstr>About credit cards</vt:lpstr>
      <vt:lpstr>Payment example</vt:lpstr>
      <vt:lpstr>Payment authorization</vt:lpstr>
      <vt:lpstr>Vulnerability areas</vt:lpstr>
      <vt:lpstr>Payment Card Industry Data Security Standard</vt:lpstr>
      <vt:lpstr>Magnetic stripe credit cards</vt:lpstr>
      <vt:lpstr>Magnetic stripe credit cards</vt:lpstr>
      <vt:lpstr>PAN – Primary account number</vt:lpstr>
      <vt:lpstr>Online payment</vt:lpstr>
      <vt:lpstr>EMV Credit cards</vt:lpstr>
      <vt:lpstr>Is EMV safer than MSR?</vt:lpstr>
      <vt:lpstr>NFC credit cards</vt:lpstr>
      <vt:lpstr>Credit card breach</vt:lpstr>
      <vt:lpstr>Credit card breach</vt:lpstr>
      <vt:lpstr>RAM Scraping</vt:lpstr>
      <vt:lpstr>Search PAN</vt:lpstr>
      <vt:lpstr>Search in memory</vt:lpstr>
      <vt:lpstr>Search in memory</vt:lpstr>
      <vt:lpstr>Search on disk</vt:lpstr>
      <vt:lpstr>Search on disk</vt:lpstr>
      <vt:lpstr>Search on network traffic</vt:lpstr>
      <vt:lpstr>Search on network traffic</vt:lpstr>
      <vt:lpstr>Skimming #1</vt:lpstr>
      <vt:lpstr>Skimming #2</vt:lpstr>
      <vt:lpstr>Skimming #3</vt:lpstr>
      <vt:lpstr>Skimming #4</vt:lpstr>
      <vt:lpstr>CC (credit card) dumps </vt:lpstr>
      <vt:lpstr>Money</vt:lpstr>
      <vt:lpstr>Clone cards</vt:lpstr>
      <vt:lpstr>Infecting users with malware</vt:lpstr>
      <vt:lpstr>Mozilla Firefox in memory</vt:lpstr>
      <vt:lpstr>NSS3.dll</vt:lpstr>
      <vt:lpstr>Intercepting function calls</vt:lpstr>
      <vt:lpstr>How?</vt:lpstr>
      <vt:lpstr>Google Chrome</vt:lpstr>
      <vt:lpstr>How?</vt:lpstr>
      <vt:lpstr>How?</vt:lpstr>
      <vt:lpstr>Questions?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hackers steal credit cards – Incognito mode</dc:title>
  <dc:creator>Ionut Popescu</dc:creator>
  <cp:lastModifiedBy>Ionut Popescu</cp:lastModifiedBy>
  <cp:revision>65</cp:revision>
  <dcterms:created xsi:type="dcterms:W3CDTF">2014-10-21T07:51:22Z</dcterms:created>
  <dcterms:modified xsi:type="dcterms:W3CDTF">2014-10-21T16:02:39Z</dcterms:modified>
</cp:coreProperties>
</file>