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642"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402828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B0195-978C-42CC-8B5E-2D179F151BA1}"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3086757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1958868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485874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392749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218654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2257356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2802550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10695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216869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9B0195-978C-42CC-8B5E-2D179F151BA1}" type="datetimeFigureOut">
              <a:rPr lang="en-GB" smtClean="0"/>
              <a:t>27/04/2015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260547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9B0195-978C-42CC-8B5E-2D179F151BA1}"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287755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9B0195-978C-42CC-8B5E-2D179F151BA1}" type="datetimeFigureOut">
              <a:rPr lang="en-GB" smtClean="0"/>
              <a:t>27/04/2015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100654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9B0195-978C-42CC-8B5E-2D179F151BA1}" type="datetimeFigureOut">
              <a:rPr lang="en-GB" smtClean="0"/>
              <a:t>27/04/2015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91311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B0195-978C-42CC-8B5E-2D179F151BA1}" type="datetimeFigureOut">
              <a:rPr lang="en-GB" smtClean="0"/>
              <a:t>27/04/2015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321514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B0195-978C-42CC-8B5E-2D179F151BA1}"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187104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B0195-978C-42CC-8B5E-2D179F151BA1}" type="datetimeFigureOut">
              <a:rPr lang="en-GB" smtClean="0"/>
              <a:t>27/04/2015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B7EDF5-1717-417D-8493-45F5182F6FDF}" type="slidenum">
              <a:rPr lang="en-GB" smtClean="0"/>
              <a:t>‹#›</a:t>
            </a:fld>
            <a:endParaRPr lang="en-GB"/>
          </a:p>
        </p:txBody>
      </p:sp>
    </p:spTree>
    <p:extLst>
      <p:ext uri="{BB962C8B-B14F-4D97-AF65-F5344CB8AC3E}">
        <p14:creationId xmlns:p14="http://schemas.microsoft.com/office/powerpoint/2010/main" val="109102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9B0195-978C-42CC-8B5E-2D179F151BA1}" type="datetimeFigureOut">
              <a:rPr lang="en-GB" smtClean="0"/>
              <a:t>27/04/2015</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B7EDF5-1717-417D-8493-45F5182F6FDF}" type="slidenum">
              <a:rPr lang="en-GB" smtClean="0"/>
              <a:t>‹#›</a:t>
            </a:fld>
            <a:endParaRPr lang="en-GB"/>
          </a:p>
        </p:txBody>
      </p:sp>
    </p:spTree>
    <p:extLst>
      <p:ext uri="{BB962C8B-B14F-4D97-AF65-F5344CB8AC3E}">
        <p14:creationId xmlns:p14="http://schemas.microsoft.com/office/powerpoint/2010/main" val="298191219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wasp.org/index.php/PHP_Object_Inje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deep dive into </a:t>
            </a:r>
            <a:br>
              <a:rPr lang="en-US" dirty="0" smtClean="0"/>
            </a:br>
            <a:r>
              <a:rPr lang="en-US" dirty="0" smtClean="0"/>
              <a:t>PHP </a:t>
            </a:r>
            <a:r>
              <a:rPr lang="en-US" dirty="0" smtClean="0"/>
              <a:t>Object </a:t>
            </a:r>
            <a:r>
              <a:rPr lang="en-US" dirty="0" smtClean="0"/>
              <a:t>Injection</a:t>
            </a:r>
            <a:endParaRPr lang="en-GB" dirty="0"/>
          </a:p>
        </p:txBody>
      </p:sp>
      <p:sp>
        <p:nvSpPr>
          <p:cNvPr id="3" name="Subtitle 2"/>
          <p:cNvSpPr>
            <a:spLocks noGrp="1"/>
          </p:cNvSpPr>
          <p:nvPr>
            <p:ph type="subTitle" idx="1"/>
          </p:nvPr>
        </p:nvSpPr>
        <p:spPr/>
        <p:txBody>
          <a:bodyPr/>
          <a:lstStyle/>
          <a:p>
            <a:r>
              <a:rPr lang="en-US" dirty="0" smtClean="0"/>
              <a:t>Ionut Popescu – KPMG Romania</a:t>
            </a:r>
            <a:endParaRPr lang="en-GB" dirty="0"/>
          </a:p>
        </p:txBody>
      </p:sp>
    </p:spTree>
    <p:extLst>
      <p:ext uri="{BB962C8B-B14F-4D97-AF65-F5344CB8AC3E}">
        <p14:creationId xmlns:p14="http://schemas.microsoft.com/office/powerpoint/2010/main" val="1278925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547" y="103909"/>
            <a:ext cx="10018712" cy="995218"/>
          </a:xfrm>
        </p:spPr>
        <p:txBody>
          <a:bodyPr/>
          <a:lstStyle/>
          <a:p>
            <a:r>
              <a:rPr lang="en-US" dirty="0" smtClean="0"/>
              <a:t>Serialization example #2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288" y="1099127"/>
            <a:ext cx="5099079" cy="5449455"/>
          </a:xfrm>
          <a:prstGeom prst="rect">
            <a:avLst/>
          </a:prstGeom>
        </p:spPr>
      </p:pic>
      <p:sp>
        <p:nvSpPr>
          <p:cNvPr id="5" name="TextBox 4"/>
          <p:cNvSpPr txBox="1"/>
          <p:nvPr/>
        </p:nvSpPr>
        <p:spPr>
          <a:xfrm>
            <a:off x="7656948" y="2133600"/>
            <a:ext cx="4378036" cy="3046988"/>
          </a:xfrm>
          <a:prstGeom prst="rect">
            <a:avLst/>
          </a:prstGeom>
          <a:solidFill>
            <a:schemeClr val="bg1"/>
          </a:solidFill>
        </p:spPr>
        <p:txBody>
          <a:bodyPr wrap="square" rtlCol="0">
            <a:spAutoFit/>
          </a:bodyPr>
          <a:lstStyle/>
          <a:p>
            <a:r>
              <a:rPr lang="en-US" sz="3200" dirty="0"/>
              <a:t>User John is 20 years old.</a:t>
            </a:r>
          </a:p>
          <a:p>
            <a:r>
              <a:rPr lang="en-US" sz="3200" b="1" dirty="0"/>
              <a:t>O</a:t>
            </a:r>
            <a:r>
              <a:rPr lang="en-US" sz="3200" dirty="0"/>
              <a:t>:4:"User":2</a:t>
            </a:r>
            <a:r>
              <a:rPr lang="en-US" sz="3200" dirty="0" smtClean="0"/>
              <a:t>:</a:t>
            </a:r>
          </a:p>
          <a:p>
            <a:r>
              <a:rPr lang="en-US" sz="3200" dirty="0" smtClean="0"/>
              <a:t>{</a:t>
            </a:r>
          </a:p>
          <a:p>
            <a:r>
              <a:rPr lang="en-US" sz="3200" b="1" dirty="0" smtClean="0"/>
              <a:t>    s</a:t>
            </a:r>
            <a:r>
              <a:rPr lang="en-US" sz="3200" dirty="0" smtClean="0"/>
              <a:t>:3</a:t>
            </a:r>
            <a:r>
              <a:rPr lang="en-US" sz="3200" dirty="0"/>
              <a:t>:"age</a:t>
            </a:r>
            <a:r>
              <a:rPr lang="en-US" sz="3200" dirty="0" smtClean="0"/>
              <a:t>";</a:t>
            </a:r>
            <a:r>
              <a:rPr lang="en-US" sz="3200" b="1" dirty="0" smtClean="0"/>
              <a:t>i</a:t>
            </a:r>
            <a:r>
              <a:rPr lang="en-US" sz="3200" dirty="0" smtClean="0"/>
              <a:t>:20;</a:t>
            </a:r>
          </a:p>
          <a:p>
            <a:r>
              <a:rPr lang="en-US" sz="3200" b="1" dirty="0" smtClean="0"/>
              <a:t>    s</a:t>
            </a:r>
            <a:r>
              <a:rPr lang="en-US" sz="3200" dirty="0" smtClean="0"/>
              <a:t>:4</a:t>
            </a:r>
            <a:r>
              <a:rPr lang="en-US" sz="3200" dirty="0"/>
              <a:t>:"name";</a:t>
            </a:r>
            <a:r>
              <a:rPr lang="en-US" sz="3200" b="1" dirty="0"/>
              <a:t>s</a:t>
            </a:r>
            <a:r>
              <a:rPr lang="en-US" sz="3200" dirty="0"/>
              <a:t>:4:"John</a:t>
            </a:r>
            <a:r>
              <a:rPr lang="en-US" sz="3200" dirty="0" smtClean="0"/>
              <a:t>";</a:t>
            </a:r>
          </a:p>
          <a:p>
            <a:r>
              <a:rPr lang="en-US" sz="3200" dirty="0" smtClean="0"/>
              <a:t>}</a:t>
            </a:r>
            <a:endParaRPr lang="en-US" sz="3200" dirty="0"/>
          </a:p>
        </p:txBody>
      </p:sp>
    </p:spTree>
    <p:extLst>
      <p:ext uri="{BB962C8B-B14F-4D97-AF65-F5344CB8AC3E}">
        <p14:creationId xmlns:p14="http://schemas.microsoft.com/office/powerpoint/2010/main" val="153622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694" y="852056"/>
            <a:ext cx="9857944" cy="875145"/>
          </a:xfrm>
        </p:spPr>
        <p:txBody>
          <a:bodyPr/>
          <a:lstStyle/>
          <a:p>
            <a:r>
              <a:rPr lang="en-US" dirty="0" smtClean="0"/>
              <a:t>unserialize “magic”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459" y="3990106"/>
            <a:ext cx="10082306" cy="951346"/>
          </a:xfrm>
          <a:prstGeom prst="rect">
            <a:avLst/>
          </a:prstGeom>
        </p:spPr>
      </p:pic>
      <p:sp>
        <p:nvSpPr>
          <p:cNvPr id="5" name="TextBox 4"/>
          <p:cNvSpPr txBox="1"/>
          <p:nvPr/>
        </p:nvSpPr>
        <p:spPr>
          <a:xfrm>
            <a:off x="1703459" y="2318328"/>
            <a:ext cx="10082306" cy="1200329"/>
          </a:xfrm>
          <a:prstGeom prst="rect">
            <a:avLst/>
          </a:prstGeom>
          <a:solidFill>
            <a:schemeClr val="bg1"/>
          </a:solidFill>
        </p:spPr>
        <p:txBody>
          <a:bodyPr wrap="square" rtlCol="0">
            <a:spAutoFit/>
          </a:bodyPr>
          <a:lstStyle/>
          <a:p>
            <a:r>
              <a:rPr lang="en-US" dirty="0" smtClean="0"/>
              <a:t>If the serialized string is an object, unserialize will:</a:t>
            </a:r>
          </a:p>
          <a:p>
            <a:pPr marL="342900" indent="-342900">
              <a:buAutoNum type="arabicPeriod"/>
            </a:pPr>
            <a:r>
              <a:rPr lang="en-US" dirty="0" smtClean="0"/>
              <a:t>Create an object instance (with specified values)</a:t>
            </a:r>
          </a:p>
          <a:p>
            <a:pPr marL="342900" indent="-342900">
              <a:buAutoNum type="arabicPeriod"/>
            </a:pPr>
            <a:r>
              <a:rPr lang="en-US" dirty="0" smtClean="0"/>
              <a:t>Call __wakeup function (if it is present)</a:t>
            </a:r>
          </a:p>
          <a:p>
            <a:pPr marL="342900" indent="-342900">
              <a:buAutoNum type="arabicPeriod"/>
            </a:pPr>
            <a:r>
              <a:rPr lang="en-US" dirty="0" smtClean="0"/>
              <a:t>Call __destruct function (if it is present) at script execution end</a:t>
            </a:r>
            <a:endParaRPr lang="en-US" dirty="0"/>
          </a:p>
        </p:txBody>
      </p:sp>
    </p:spTree>
    <p:extLst>
      <p:ext uri="{BB962C8B-B14F-4D97-AF65-F5344CB8AC3E}">
        <p14:creationId xmlns:p14="http://schemas.microsoft.com/office/powerpoint/2010/main" val="4020699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250" y="187036"/>
            <a:ext cx="10018713" cy="865909"/>
          </a:xfrm>
        </p:spPr>
        <p:txBody>
          <a:bodyPr/>
          <a:lstStyle/>
          <a:p>
            <a:r>
              <a:rPr lang="en-US" dirty="0" smtClean="0"/>
              <a:t>Unserialize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73" y="1224834"/>
            <a:ext cx="4246334" cy="52492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991" y="1224834"/>
            <a:ext cx="3988628" cy="3009906"/>
          </a:xfrm>
          <a:prstGeom prst="rect">
            <a:avLst/>
          </a:prstGeom>
        </p:spPr>
      </p:pic>
      <p:sp>
        <p:nvSpPr>
          <p:cNvPr id="6" name="TextBox 5"/>
          <p:cNvSpPr txBox="1"/>
          <p:nvPr/>
        </p:nvSpPr>
        <p:spPr>
          <a:xfrm>
            <a:off x="7178990" y="4406629"/>
            <a:ext cx="3988629" cy="2031325"/>
          </a:xfrm>
          <a:prstGeom prst="rect">
            <a:avLst/>
          </a:prstGeom>
          <a:solidFill>
            <a:schemeClr val="bg1"/>
          </a:solidFill>
        </p:spPr>
        <p:txBody>
          <a:bodyPr wrap="square" rtlCol="0">
            <a:spAutoFit/>
          </a:bodyPr>
          <a:lstStyle/>
          <a:p>
            <a:r>
              <a:rPr lang="en-US" sz="1400" dirty="0" smtClean="0"/>
              <a:t>__construct</a:t>
            </a:r>
          </a:p>
          <a:p>
            <a:r>
              <a:rPr lang="en-US" sz="1400" dirty="0" smtClean="0"/>
              <a:t>__sleep</a:t>
            </a:r>
          </a:p>
          <a:p>
            <a:r>
              <a:rPr lang="en-US" sz="1400" dirty="0" smtClean="0"/>
              <a:t>Serialized: O:4:"Test":2:{s:8:"variable";s:4:"BUZZ";s:9:"variable2";s:5:"OTHER";}</a:t>
            </a:r>
          </a:p>
          <a:p>
            <a:r>
              <a:rPr lang="en-US" sz="1400" b="1" dirty="0" smtClean="0"/>
              <a:t>__wakeup</a:t>
            </a:r>
          </a:p>
          <a:p>
            <a:r>
              <a:rPr lang="en-US" sz="1400" dirty="0" smtClean="0"/>
              <a:t>BUZZ</a:t>
            </a:r>
          </a:p>
          <a:p>
            <a:r>
              <a:rPr lang="en-US" sz="1400" b="1" dirty="0" smtClean="0"/>
              <a:t>__destruct</a:t>
            </a:r>
          </a:p>
          <a:p>
            <a:r>
              <a:rPr lang="en-US" sz="1400" dirty="0" smtClean="0"/>
              <a:t>__destruct</a:t>
            </a:r>
            <a:endParaRPr lang="en-US" sz="1400" dirty="0"/>
          </a:p>
        </p:txBody>
      </p:sp>
    </p:spTree>
    <p:extLst>
      <p:ext uri="{BB962C8B-B14F-4D97-AF65-F5344CB8AC3E}">
        <p14:creationId xmlns:p14="http://schemas.microsoft.com/office/powerpoint/2010/main" val="4103261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728" y="1590964"/>
            <a:ext cx="10018713" cy="801255"/>
          </a:xfrm>
        </p:spPr>
        <p:txBody>
          <a:bodyPr/>
          <a:lstStyle/>
          <a:p>
            <a:r>
              <a:rPr lang="en-US" dirty="0" smtClean="0"/>
              <a:t>PHP Object Injection</a:t>
            </a:r>
            <a:endParaRPr lang="en-US" dirty="0"/>
          </a:p>
        </p:txBody>
      </p:sp>
      <p:sp>
        <p:nvSpPr>
          <p:cNvPr id="3" name="Content Placeholder 2"/>
          <p:cNvSpPr>
            <a:spLocks noGrp="1"/>
          </p:cNvSpPr>
          <p:nvPr>
            <p:ph idx="1"/>
          </p:nvPr>
        </p:nvSpPr>
        <p:spPr>
          <a:xfrm>
            <a:off x="1539729" y="2916383"/>
            <a:ext cx="10018713" cy="1941946"/>
          </a:xfrm>
        </p:spPr>
        <p:txBody>
          <a:bodyPr/>
          <a:lstStyle/>
          <a:p>
            <a:r>
              <a:rPr lang="en-US" dirty="0" smtClean="0"/>
              <a:t>Application calls “unserialize” with user-supplied data</a:t>
            </a:r>
          </a:p>
          <a:p>
            <a:r>
              <a:rPr lang="en-US" dirty="0" smtClean="0"/>
              <a:t>There are classes that implement __destruct, __wakeup or other functions</a:t>
            </a:r>
          </a:p>
          <a:p>
            <a:r>
              <a:rPr lang="en-US" dirty="0" smtClean="0"/>
              <a:t>Classes are loaded at the “unserialize” time (autoloading will help)</a:t>
            </a:r>
            <a:endParaRPr lang="en-US" dirty="0"/>
          </a:p>
        </p:txBody>
      </p:sp>
    </p:spTree>
    <p:extLst>
      <p:ext uri="{BB962C8B-B14F-4D97-AF65-F5344CB8AC3E}">
        <p14:creationId xmlns:p14="http://schemas.microsoft.com/office/powerpoint/2010/main" val="225423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446" y="325581"/>
            <a:ext cx="9931834" cy="801255"/>
          </a:xfrm>
        </p:spPr>
        <p:txBody>
          <a:bodyPr/>
          <a:lstStyle/>
          <a:p>
            <a:r>
              <a:rPr lang="en-US" dirty="0" smtClean="0"/>
              <a:t>Vulnerable code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72" y="1465497"/>
            <a:ext cx="6062171" cy="38638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805" y="2846602"/>
            <a:ext cx="5716122" cy="3799130"/>
          </a:xfrm>
          <a:prstGeom prst="rect">
            <a:avLst/>
          </a:prstGeom>
        </p:spPr>
      </p:pic>
    </p:spTree>
    <p:extLst>
      <p:ext uri="{BB962C8B-B14F-4D97-AF65-F5344CB8AC3E}">
        <p14:creationId xmlns:p14="http://schemas.microsoft.com/office/powerpoint/2010/main" val="38238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646" y="77121"/>
            <a:ext cx="9959544" cy="711201"/>
          </a:xfrm>
        </p:spPr>
        <p:txBody>
          <a:bodyPr/>
          <a:lstStyle/>
          <a:p>
            <a:r>
              <a:rPr lang="en-US" dirty="0" smtClean="0"/>
              <a:t>Exploitation</a:t>
            </a:r>
            <a:endParaRPr lang="en-US" dirty="0"/>
          </a:p>
        </p:txBody>
      </p:sp>
      <p:sp>
        <p:nvSpPr>
          <p:cNvPr id="4" name="TextBox 3"/>
          <p:cNvSpPr txBox="1"/>
          <p:nvPr/>
        </p:nvSpPr>
        <p:spPr>
          <a:xfrm>
            <a:off x="2447632" y="932874"/>
            <a:ext cx="8636000" cy="584775"/>
          </a:xfrm>
          <a:prstGeom prst="rect">
            <a:avLst/>
          </a:prstGeom>
          <a:solidFill>
            <a:schemeClr val="bg1"/>
          </a:solidFill>
        </p:spPr>
        <p:txBody>
          <a:bodyPr wrap="square" rtlCol="0">
            <a:spAutoFit/>
          </a:bodyPr>
          <a:lstStyle/>
          <a:p>
            <a:r>
              <a:rPr lang="en-US" sz="1600" b="1" dirty="0" smtClean="0"/>
              <a:t>Normal call:</a:t>
            </a:r>
          </a:p>
          <a:p>
            <a:r>
              <a:rPr lang="en-US" sz="1600" dirty="0" err="1"/>
              <a:t>script.php?usr_serialized</a:t>
            </a:r>
            <a:r>
              <a:rPr lang="en-US" sz="1600" dirty="0"/>
              <a:t>=O:4:"</a:t>
            </a:r>
            <a:r>
              <a:rPr lang="en-US" sz="1600" b="1" dirty="0"/>
              <a:t>User</a:t>
            </a:r>
            <a:r>
              <a:rPr lang="en-US" sz="1600" dirty="0"/>
              <a:t>":2:{s:3:"age";i:20;s:4:"name";s:4:"John";}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631" y="2416359"/>
            <a:ext cx="3772426" cy="1600423"/>
          </a:xfrm>
          <a:prstGeom prst="rect">
            <a:avLst/>
          </a:prstGeom>
        </p:spPr>
      </p:pic>
      <p:sp>
        <p:nvSpPr>
          <p:cNvPr id="6" name="TextBox 5"/>
          <p:cNvSpPr txBox="1"/>
          <p:nvPr/>
        </p:nvSpPr>
        <p:spPr>
          <a:xfrm>
            <a:off x="2447632" y="1644081"/>
            <a:ext cx="8636000" cy="584775"/>
          </a:xfrm>
          <a:prstGeom prst="rect">
            <a:avLst/>
          </a:prstGeom>
          <a:solidFill>
            <a:schemeClr val="bg1"/>
          </a:solidFill>
        </p:spPr>
        <p:txBody>
          <a:bodyPr wrap="square" rtlCol="0">
            <a:spAutoFit/>
          </a:bodyPr>
          <a:lstStyle/>
          <a:p>
            <a:r>
              <a:rPr lang="en-US" sz="1600" b="1" dirty="0" smtClean="0"/>
              <a:t>Exploit</a:t>
            </a:r>
            <a:r>
              <a:rPr lang="en-US" sz="1600" dirty="0" smtClean="0"/>
              <a:t>:</a:t>
            </a:r>
          </a:p>
          <a:p>
            <a:r>
              <a:rPr lang="en-US" sz="1600" dirty="0" smtClean="0"/>
              <a:t>Create a serialized </a:t>
            </a:r>
            <a:r>
              <a:rPr lang="en-US" sz="1600" dirty="0" err="1" smtClean="0"/>
              <a:t>LogFile</a:t>
            </a:r>
            <a:r>
              <a:rPr lang="en-US" sz="1600" dirty="0" smtClean="0"/>
              <a:t> object that will delete “.</a:t>
            </a:r>
            <a:r>
              <a:rPr lang="en-US" sz="1600" dirty="0" err="1" smtClean="0"/>
              <a:t>htaccess</a:t>
            </a:r>
            <a:r>
              <a:rPr lang="en-US" sz="1600" dirty="0" smtClean="0"/>
              <a:t>” on destructor </a:t>
            </a:r>
            <a:endParaRPr lang="en-US" sz="1600" dirty="0"/>
          </a:p>
        </p:txBody>
      </p:sp>
      <p:sp>
        <p:nvSpPr>
          <p:cNvPr id="7" name="TextBox 6"/>
          <p:cNvSpPr txBox="1"/>
          <p:nvPr/>
        </p:nvSpPr>
        <p:spPr>
          <a:xfrm>
            <a:off x="2447631" y="4204285"/>
            <a:ext cx="8636000" cy="2339102"/>
          </a:xfrm>
          <a:prstGeom prst="rect">
            <a:avLst/>
          </a:prstGeom>
          <a:solidFill>
            <a:schemeClr val="bg1"/>
          </a:solidFill>
        </p:spPr>
        <p:txBody>
          <a:bodyPr wrap="square" rtlCol="0">
            <a:spAutoFit/>
          </a:bodyPr>
          <a:lstStyle/>
          <a:p>
            <a:r>
              <a:rPr lang="en-US" sz="1600" b="1" dirty="0" smtClean="0"/>
              <a:t>Output:</a:t>
            </a:r>
          </a:p>
          <a:p>
            <a:r>
              <a:rPr lang="en-US" sz="1600" dirty="0" smtClean="0"/>
              <a:t>O:7</a:t>
            </a:r>
            <a:r>
              <a:rPr lang="en-US" sz="1600" dirty="0"/>
              <a:t>:"LogFile":1:{s:8:"filename";s:9:".htaccess";}</a:t>
            </a:r>
          </a:p>
          <a:p>
            <a:r>
              <a:rPr lang="en-US" sz="1600" dirty="0"/>
              <a:t>__destruct deletes ".</a:t>
            </a:r>
            <a:r>
              <a:rPr lang="en-US" sz="1600" dirty="0" err="1"/>
              <a:t>htaccess</a:t>
            </a:r>
            <a:r>
              <a:rPr lang="en-US" sz="1600" dirty="0"/>
              <a:t>" file</a:t>
            </a:r>
            <a:r>
              <a:rPr lang="en-US" sz="1600" dirty="0" smtClean="0"/>
              <a:t>.</a:t>
            </a:r>
          </a:p>
          <a:p>
            <a:endParaRPr lang="en-US" sz="1600" dirty="0"/>
          </a:p>
          <a:p>
            <a:r>
              <a:rPr lang="en-US" sz="1600" b="1" dirty="0" smtClean="0"/>
              <a:t>Call:</a:t>
            </a:r>
          </a:p>
          <a:p>
            <a:r>
              <a:rPr lang="en-US" sz="1600" dirty="0" err="1"/>
              <a:t>script.php?usr_serialized</a:t>
            </a:r>
            <a:r>
              <a:rPr lang="en-US" sz="1600" dirty="0"/>
              <a:t>=O:7:"</a:t>
            </a:r>
            <a:r>
              <a:rPr lang="en-US" sz="1600" b="1" dirty="0"/>
              <a:t>LogFile</a:t>
            </a:r>
            <a:r>
              <a:rPr lang="en-US" sz="1600" dirty="0"/>
              <a:t>":1:{s:8:"filename";s:9:".htaccess</a:t>
            </a:r>
            <a:r>
              <a:rPr lang="en-US" sz="1600" dirty="0" smtClean="0"/>
              <a:t>";}</a:t>
            </a:r>
          </a:p>
          <a:p>
            <a:endParaRPr lang="en-US" sz="1600" dirty="0"/>
          </a:p>
          <a:p>
            <a:r>
              <a:rPr lang="en-US" sz="1600" b="1" dirty="0" smtClean="0"/>
              <a:t>Result</a:t>
            </a:r>
            <a:r>
              <a:rPr lang="en-US" sz="1600" dirty="0" smtClean="0"/>
              <a:t>:</a:t>
            </a:r>
          </a:p>
          <a:p>
            <a:r>
              <a:rPr lang="en-US" sz="1600" dirty="0"/>
              <a:t>__destruct deletes ".</a:t>
            </a:r>
            <a:r>
              <a:rPr lang="en-US" sz="1600" dirty="0" err="1"/>
              <a:t>htaccess</a:t>
            </a:r>
            <a:r>
              <a:rPr lang="en-US" sz="1600" dirty="0"/>
              <a:t>" file.</a:t>
            </a:r>
          </a:p>
        </p:txBody>
      </p:sp>
    </p:spTree>
    <p:extLst>
      <p:ext uri="{BB962C8B-B14F-4D97-AF65-F5344CB8AC3E}">
        <p14:creationId xmlns:p14="http://schemas.microsoft.com/office/powerpoint/2010/main" val="197676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876" y="122383"/>
            <a:ext cx="9765580" cy="745836"/>
          </a:xfrm>
        </p:spPr>
        <p:txBody>
          <a:bodyPr/>
          <a:lstStyle/>
          <a:p>
            <a:r>
              <a:rPr lang="en-US" dirty="0" smtClean="0"/>
              <a:t>Vulnerable code example #2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6369" y="960909"/>
            <a:ext cx="7334593" cy="5767782"/>
          </a:xfrm>
          <a:prstGeom prst="rect">
            <a:avLst/>
          </a:prstGeom>
        </p:spPr>
      </p:pic>
    </p:spTree>
    <p:extLst>
      <p:ext uri="{BB962C8B-B14F-4D97-AF65-F5344CB8AC3E}">
        <p14:creationId xmlns:p14="http://schemas.microsoft.com/office/powerpoint/2010/main" val="143509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984" y="150091"/>
            <a:ext cx="10018712" cy="782782"/>
          </a:xfrm>
        </p:spPr>
        <p:txBody>
          <a:bodyPr>
            <a:normAutofit/>
          </a:bodyPr>
          <a:lstStyle/>
          <a:p>
            <a:r>
              <a:rPr lang="en-US" dirty="0" smtClean="0"/>
              <a:t>Exploitation #2</a:t>
            </a:r>
            <a:endParaRPr lang="en-US" dirty="0"/>
          </a:p>
        </p:txBody>
      </p:sp>
      <p:sp>
        <p:nvSpPr>
          <p:cNvPr id="4" name="TextBox 3"/>
          <p:cNvSpPr txBox="1"/>
          <p:nvPr/>
        </p:nvSpPr>
        <p:spPr>
          <a:xfrm>
            <a:off x="2170546" y="1017145"/>
            <a:ext cx="8894618" cy="584775"/>
          </a:xfrm>
          <a:prstGeom prst="rect">
            <a:avLst/>
          </a:prstGeom>
          <a:solidFill>
            <a:schemeClr val="bg1"/>
          </a:solidFill>
        </p:spPr>
        <p:txBody>
          <a:bodyPr wrap="square" rtlCol="0">
            <a:spAutoFit/>
          </a:bodyPr>
          <a:lstStyle/>
          <a:p>
            <a:r>
              <a:rPr lang="en-US" sz="1600" b="1" dirty="0" smtClean="0"/>
              <a:t>Normal call:</a:t>
            </a:r>
          </a:p>
          <a:p>
            <a:r>
              <a:rPr lang="en-US" sz="1600" dirty="0" err="1"/>
              <a:t>script.php?usr_serialized</a:t>
            </a:r>
            <a:r>
              <a:rPr lang="en-US" sz="1600" dirty="0"/>
              <a:t>=O:4:"User":2:{s:3:"age";i:20;s:4:"name";s:4:"John</a:t>
            </a:r>
            <a:r>
              <a:rPr lang="en-US" sz="1600" dirty="0" smtClean="0"/>
              <a:t>";}</a:t>
            </a:r>
          </a:p>
        </p:txBody>
      </p:sp>
      <p:sp>
        <p:nvSpPr>
          <p:cNvPr id="5" name="TextBox 4"/>
          <p:cNvSpPr txBox="1"/>
          <p:nvPr/>
        </p:nvSpPr>
        <p:spPr>
          <a:xfrm>
            <a:off x="2170546" y="1721992"/>
            <a:ext cx="8894618" cy="584775"/>
          </a:xfrm>
          <a:prstGeom prst="rect">
            <a:avLst/>
          </a:prstGeom>
          <a:solidFill>
            <a:schemeClr val="bg1"/>
          </a:solidFill>
        </p:spPr>
        <p:txBody>
          <a:bodyPr wrap="square" rtlCol="0">
            <a:spAutoFit/>
          </a:bodyPr>
          <a:lstStyle/>
          <a:p>
            <a:r>
              <a:rPr lang="en-US" sz="1600" b="1" dirty="0" smtClean="0"/>
              <a:t>Exploit</a:t>
            </a:r>
            <a:r>
              <a:rPr lang="en-US" sz="1600" dirty="0" smtClean="0"/>
              <a:t>:</a:t>
            </a:r>
          </a:p>
          <a:p>
            <a:r>
              <a:rPr lang="en-US" sz="1600" dirty="0"/>
              <a:t>Create a serialized </a:t>
            </a:r>
            <a:r>
              <a:rPr lang="en-US" sz="1600" dirty="0" err="1" smtClean="0"/>
              <a:t>FileClass</a:t>
            </a:r>
            <a:r>
              <a:rPr lang="en-US" sz="1600" dirty="0" smtClean="0"/>
              <a:t> object </a:t>
            </a:r>
            <a:r>
              <a:rPr lang="en-US" sz="1600" dirty="0"/>
              <a:t>that will </a:t>
            </a:r>
            <a:r>
              <a:rPr lang="en-US" sz="1600" dirty="0" smtClean="0"/>
              <a:t>read “</a:t>
            </a:r>
            <a:r>
              <a:rPr lang="en-US" sz="1600" dirty="0" err="1" smtClean="0"/>
              <a:t>config.php</a:t>
            </a:r>
            <a:r>
              <a:rPr lang="en-US" sz="1600" dirty="0" smtClean="0"/>
              <a:t>” file on __</a:t>
            </a:r>
            <a:r>
              <a:rPr lang="en-US" sz="1600" dirty="0" err="1" smtClean="0"/>
              <a:t>toString</a:t>
            </a:r>
            <a:r>
              <a:rPr lang="en-US" sz="1600" dirty="0" smtClean="0"/>
              <a:t> </a:t>
            </a:r>
            <a:endParaRPr lang="en-US"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546" y="2433191"/>
            <a:ext cx="3839111" cy="1609950"/>
          </a:xfrm>
          <a:prstGeom prst="rect">
            <a:avLst/>
          </a:prstGeom>
        </p:spPr>
      </p:pic>
      <p:sp>
        <p:nvSpPr>
          <p:cNvPr id="7" name="TextBox 6"/>
          <p:cNvSpPr txBox="1"/>
          <p:nvPr/>
        </p:nvSpPr>
        <p:spPr>
          <a:xfrm>
            <a:off x="2170546" y="4156364"/>
            <a:ext cx="8894618" cy="2062103"/>
          </a:xfrm>
          <a:prstGeom prst="rect">
            <a:avLst/>
          </a:prstGeom>
          <a:solidFill>
            <a:schemeClr val="bg1"/>
          </a:solidFill>
        </p:spPr>
        <p:txBody>
          <a:bodyPr wrap="square" rtlCol="0">
            <a:spAutoFit/>
          </a:bodyPr>
          <a:lstStyle/>
          <a:p>
            <a:r>
              <a:rPr lang="en-US" sz="1600" b="1" dirty="0" smtClean="0"/>
              <a:t>Output</a:t>
            </a:r>
            <a:r>
              <a:rPr lang="en-US" sz="1600" dirty="0" smtClean="0"/>
              <a:t>:</a:t>
            </a:r>
          </a:p>
          <a:p>
            <a:r>
              <a:rPr lang="pt-BR" sz="1600" dirty="0"/>
              <a:t>O:9:"FileClass":1:{s:8:"filename";s:10:"config.php</a:t>
            </a:r>
            <a:r>
              <a:rPr lang="pt-BR" sz="1600" dirty="0" smtClean="0"/>
              <a:t>";}</a:t>
            </a:r>
          </a:p>
          <a:p>
            <a:endParaRPr lang="pt-BR" sz="1600" dirty="0"/>
          </a:p>
          <a:p>
            <a:r>
              <a:rPr lang="pt-BR" sz="1600" b="1" dirty="0" smtClean="0"/>
              <a:t>Call</a:t>
            </a:r>
            <a:r>
              <a:rPr lang="pt-BR" sz="1600" dirty="0" smtClean="0"/>
              <a:t>:</a:t>
            </a:r>
          </a:p>
          <a:p>
            <a:r>
              <a:rPr lang="en-US" sz="1600" dirty="0" err="1"/>
              <a:t>script.php?usr_serialized</a:t>
            </a:r>
            <a:r>
              <a:rPr lang="en-US" sz="1600" dirty="0"/>
              <a:t>=O:9:"FileClass":1:{s:8:"filename";s:10:"config.php</a:t>
            </a:r>
            <a:r>
              <a:rPr lang="en-US" sz="1600" dirty="0" smtClean="0"/>
              <a:t>";}</a:t>
            </a:r>
          </a:p>
          <a:p>
            <a:endParaRPr lang="en-US" sz="1600" dirty="0"/>
          </a:p>
          <a:p>
            <a:r>
              <a:rPr lang="en-US" sz="1600" b="1" dirty="0" smtClean="0"/>
              <a:t>Result</a:t>
            </a:r>
            <a:r>
              <a:rPr lang="en-US" sz="1600" dirty="0" smtClean="0"/>
              <a:t>:</a:t>
            </a:r>
          </a:p>
          <a:p>
            <a:r>
              <a:rPr lang="en-US" sz="1600" dirty="0"/>
              <a:t>&lt;?</a:t>
            </a:r>
            <a:r>
              <a:rPr lang="en-US" sz="1600" dirty="0" err="1" smtClean="0"/>
              <a:t>php</a:t>
            </a:r>
            <a:r>
              <a:rPr lang="en-US" sz="1600" dirty="0" smtClean="0"/>
              <a:t> $</a:t>
            </a:r>
            <a:r>
              <a:rPr lang="en-US" sz="1600" dirty="0" err="1" smtClean="0"/>
              <a:t>private_data</a:t>
            </a:r>
            <a:r>
              <a:rPr lang="en-US" sz="1600" dirty="0" smtClean="0"/>
              <a:t> </a:t>
            </a:r>
            <a:r>
              <a:rPr lang="en-US" sz="1600" dirty="0"/>
              <a:t>= 'MAGIC</a:t>
            </a:r>
            <a:r>
              <a:rPr lang="en-US" sz="1600" dirty="0" smtClean="0"/>
              <a:t>';?&gt;</a:t>
            </a:r>
            <a:endParaRPr lang="en-US" sz="1600" dirty="0"/>
          </a:p>
        </p:txBody>
      </p:sp>
    </p:spTree>
    <p:extLst>
      <p:ext uri="{BB962C8B-B14F-4D97-AF65-F5344CB8AC3E}">
        <p14:creationId xmlns:p14="http://schemas.microsoft.com/office/powerpoint/2010/main" val="190218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08710"/>
            <a:ext cx="10018713" cy="1752599"/>
          </a:xfrm>
        </p:spPr>
        <p:txBody>
          <a:bodyPr/>
          <a:lstStyle/>
          <a:p>
            <a:r>
              <a:rPr lang="en-US" dirty="0" smtClean="0"/>
              <a:t>Other exploitation vectors</a:t>
            </a:r>
            <a:endParaRPr lang="en-US" dirty="0"/>
          </a:p>
        </p:txBody>
      </p:sp>
      <p:sp>
        <p:nvSpPr>
          <p:cNvPr id="3" name="Content Placeholder 2"/>
          <p:cNvSpPr>
            <a:spLocks noGrp="1"/>
          </p:cNvSpPr>
          <p:nvPr>
            <p:ph idx="1"/>
          </p:nvPr>
        </p:nvSpPr>
        <p:spPr>
          <a:xfrm>
            <a:off x="1742928" y="2161309"/>
            <a:ext cx="10018713" cy="2503055"/>
          </a:xfrm>
        </p:spPr>
        <p:txBody>
          <a:bodyPr/>
          <a:lstStyle/>
          <a:p>
            <a:r>
              <a:rPr lang="en-US" dirty="0" smtClean="0"/>
              <a:t>Other magic methods: __get, __set, __call…</a:t>
            </a:r>
          </a:p>
          <a:p>
            <a:r>
              <a:rPr lang="en-US" dirty="0" smtClean="0"/>
              <a:t>Normal functions with the same name. E.g.</a:t>
            </a:r>
          </a:p>
          <a:p>
            <a:pPr lvl="1"/>
            <a:r>
              <a:rPr lang="en-US" dirty="0" smtClean="0"/>
              <a:t>User::</a:t>
            </a:r>
            <a:r>
              <a:rPr lang="en-US" dirty="0" err="1" smtClean="0"/>
              <a:t>getData</a:t>
            </a:r>
            <a:r>
              <a:rPr lang="en-US" dirty="0" smtClean="0"/>
              <a:t>()</a:t>
            </a:r>
          </a:p>
          <a:p>
            <a:pPr lvl="1"/>
            <a:r>
              <a:rPr lang="en-US" dirty="0" smtClean="0"/>
              <a:t>Database::</a:t>
            </a:r>
            <a:r>
              <a:rPr lang="en-US" dirty="0" err="1" smtClean="0"/>
              <a:t>getData</a:t>
            </a:r>
            <a:r>
              <a:rPr lang="en-US" dirty="0" smtClean="0"/>
              <a:t>()</a:t>
            </a:r>
            <a:endParaRPr lang="en-US" dirty="0"/>
          </a:p>
        </p:txBody>
      </p:sp>
    </p:spTree>
    <p:extLst>
      <p:ext uri="{BB962C8B-B14F-4D97-AF65-F5344CB8AC3E}">
        <p14:creationId xmlns:p14="http://schemas.microsoft.com/office/powerpoint/2010/main" val="413418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369288"/>
            <a:ext cx="10018713" cy="1752599"/>
          </a:xfrm>
        </p:spPr>
        <p:txBody>
          <a:bodyPr/>
          <a:lstStyle/>
          <a:p>
            <a:r>
              <a:rPr lang="en-US" dirty="0" smtClean="0"/>
              <a:t>Questions?</a:t>
            </a:r>
            <a:endParaRPr lang="en-US" dirty="0"/>
          </a:p>
        </p:txBody>
      </p:sp>
      <p:sp>
        <p:nvSpPr>
          <p:cNvPr id="4" name="Title 1"/>
          <p:cNvSpPr txBox="1">
            <a:spLocks/>
          </p:cNvSpPr>
          <p:nvPr/>
        </p:nvSpPr>
        <p:spPr>
          <a:xfrm>
            <a:off x="1484310" y="3368961"/>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Thank you,</a:t>
            </a:r>
          </a:p>
          <a:p>
            <a:r>
              <a:rPr lang="en-US" dirty="0" smtClean="0"/>
              <a:t>ipopescu@kpmg.com</a:t>
            </a:r>
            <a:endParaRPr lang="en-US" dirty="0"/>
          </a:p>
        </p:txBody>
      </p:sp>
    </p:spTree>
    <p:extLst>
      <p:ext uri="{BB962C8B-B14F-4D97-AF65-F5344CB8AC3E}">
        <p14:creationId xmlns:p14="http://schemas.microsoft.com/office/powerpoint/2010/main" val="105894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Vulnerability description</a:t>
            </a:r>
            <a:endParaRPr lang="en-GB" dirty="0"/>
          </a:p>
        </p:txBody>
      </p:sp>
      <p:sp>
        <p:nvSpPr>
          <p:cNvPr id="3" name="Content Placeholder 2"/>
          <p:cNvSpPr>
            <a:spLocks noGrp="1"/>
          </p:cNvSpPr>
          <p:nvPr>
            <p:ph idx="1"/>
          </p:nvPr>
        </p:nvSpPr>
        <p:spPr>
          <a:xfrm>
            <a:off x="1546656" y="2147454"/>
            <a:ext cx="10018713" cy="3124201"/>
          </a:xfrm>
        </p:spPr>
        <p:txBody>
          <a:bodyPr>
            <a:normAutofit/>
          </a:bodyPr>
          <a:lstStyle/>
          <a:p>
            <a:r>
              <a:rPr lang="en-US" sz="2000" i="1" dirty="0" smtClean="0"/>
              <a:t>“</a:t>
            </a:r>
            <a:r>
              <a:rPr lang="en-GB" sz="2000" i="1" dirty="0"/>
              <a:t>PHP Object Injection is an application level vulnerability that could allow an attacker to perform different kinds of malicious attacks, such as Code Injection, SQL Injection, Path Traversal and Application Denial of Service, depending on the context. The vulnerability occurs when user-supplied input is not properly sanitized before being passed to the unserialize() PHP function. Since PHP allows object serialization, attackers could pass ad-hoc serialized strings to a vulnerable unserialize() call, resulting in an arbitrary PHP object(s) injection into the application scope</a:t>
            </a:r>
            <a:r>
              <a:rPr lang="en-GB" sz="2000" i="1" dirty="0" smtClean="0"/>
              <a:t>.” - </a:t>
            </a:r>
            <a:r>
              <a:rPr lang="en-GB" sz="2000" i="1" dirty="0" smtClean="0">
                <a:hlinkClick r:id="rId2"/>
              </a:rPr>
              <a:t>OWASP</a:t>
            </a:r>
            <a:endParaRPr lang="en-GB" sz="2000" i="1" dirty="0"/>
          </a:p>
        </p:txBody>
      </p:sp>
    </p:spTree>
    <p:extLst>
      <p:ext uri="{BB962C8B-B14F-4D97-AF65-F5344CB8AC3E}">
        <p14:creationId xmlns:p14="http://schemas.microsoft.com/office/powerpoint/2010/main" val="1225792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01333"/>
            <a:ext cx="10018713" cy="1752599"/>
          </a:xfrm>
        </p:spPr>
        <p:txBody>
          <a:bodyPr/>
          <a:lstStyle/>
          <a:p>
            <a:r>
              <a:rPr lang="en-US" dirty="0" smtClean="0"/>
              <a:t>Vulnerable software</a:t>
            </a:r>
            <a:endParaRPr lang="en-GB" dirty="0"/>
          </a:p>
        </p:txBody>
      </p:sp>
      <p:sp>
        <p:nvSpPr>
          <p:cNvPr id="3" name="Content Placeholder 2"/>
          <p:cNvSpPr>
            <a:spLocks noGrp="1"/>
          </p:cNvSpPr>
          <p:nvPr>
            <p:ph idx="1"/>
          </p:nvPr>
        </p:nvSpPr>
        <p:spPr>
          <a:xfrm>
            <a:off x="3531325" y="2497280"/>
            <a:ext cx="3326681" cy="3124201"/>
          </a:xfrm>
        </p:spPr>
        <p:txBody>
          <a:bodyPr>
            <a:normAutofit/>
          </a:bodyPr>
          <a:lstStyle/>
          <a:p>
            <a:r>
              <a:rPr lang="en-GB" dirty="0"/>
              <a:t>WordPress 3.6.1</a:t>
            </a:r>
          </a:p>
          <a:p>
            <a:r>
              <a:rPr lang="en-GB" dirty="0"/>
              <a:t>Magento 1.9.0.1</a:t>
            </a:r>
          </a:p>
          <a:p>
            <a:r>
              <a:rPr lang="en-GB" dirty="0"/>
              <a:t>Joomla 3.0.3</a:t>
            </a:r>
          </a:p>
          <a:p>
            <a:r>
              <a:rPr lang="en-GB" dirty="0"/>
              <a:t>IP Board </a:t>
            </a:r>
            <a:r>
              <a:rPr lang="en-GB" dirty="0" smtClean="0"/>
              <a:t>3.3.4</a:t>
            </a:r>
          </a:p>
          <a:p>
            <a:r>
              <a:rPr lang="en-US" dirty="0" smtClean="0"/>
              <a:t>Dotclear 2.6.1</a:t>
            </a:r>
          </a:p>
          <a:p>
            <a:r>
              <a:rPr lang="en-GB" dirty="0" smtClean="0"/>
              <a:t>OpenCart 1.5.6.4</a:t>
            </a:r>
          </a:p>
          <a:p>
            <a:endParaRPr lang="en-GB" dirty="0"/>
          </a:p>
        </p:txBody>
      </p:sp>
      <p:sp>
        <p:nvSpPr>
          <p:cNvPr id="4" name="Content Placeholder 2"/>
          <p:cNvSpPr txBox="1">
            <a:spLocks/>
          </p:cNvSpPr>
          <p:nvPr/>
        </p:nvSpPr>
        <p:spPr>
          <a:xfrm>
            <a:off x="5522910" y="2666999"/>
            <a:ext cx="3326681"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GB" dirty="0"/>
          </a:p>
        </p:txBody>
      </p:sp>
      <p:sp>
        <p:nvSpPr>
          <p:cNvPr id="5" name="Content Placeholder 2"/>
          <p:cNvSpPr txBox="1">
            <a:spLocks/>
          </p:cNvSpPr>
          <p:nvPr/>
        </p:nvSpPr>
        <p:spPr>
          <a:xfrm>
            <a:off x="7102334" y="2459181"/>
            <a:ext cx="3326681" cy="3124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dirty="0" smtClean="0"/>
              <a:t>CubeCart 5.2.0</a:t>
            </a:r>
          </a:p>
          <a:p>
            <a:r>
              <a:rPr lang="en-US" dirty="0" smtClean="0"/>
              <a:t>Drupal 7.34</a:t>
            </a:r>
          </a:p>
          <a:p>
            <a:r>
              <a:rPr lang="en-US" dirty="0" smtClean="0"/>
              <a:t>vBulletin 5.1.0</a:t>
            </a:r>
          </a:p>
          <a:p>
            <a:r>
              <a:rPr lang="en-US" dirty="0" smtClean="0"/>
              <a:t>Tuelap 7.6-4</a:t>
            </a:r>
          </a:p>
          <a:p>
            <a:r>
              <a:rPr lang="en-US" dirty="0" smtClean="0"/>
              <a:t>Moodle 2.5.0</a:t>
            </a:r>
          </a:p>
          <a:p>
            <a:r>
              <a:rPr lang="en-US" dirty="0" smtClean="0"/>
              <a:t>WHMCS 5.2.12</a:t>
            </a:r>
          </a:p>
          <a:p>
            <a:endParaRPr lang="en-GB" dirty="0"/>
          </a:p>
        </p:txBody>
      </p:sp>
    </p:spTree>
    <p:extLst>
      <p:ext uri="{BB962C8B-B14F-4D97-AF65-F5344CB8AC3E}">
        <p14:creationId xmlns:p14="http://schemas.microsoft.com/office/powerpoint/2010/main" val="398758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658" y="160020"/>
            <a:ext cx="9034406" cy="985750"/>
          </a:xfrm>
        </p:spPr>
        <p:txBody>
          <a:bodyPr/>
          <a:lstStyle/>
          <a:p>
            <a:r>
              <a:rPr lang="en-US" dirty="0" smtClean="0"/>
              <a:t>Classes in PHP</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8094" y="1382718"/>
            <a:ext cx="6675535" cy="5006651"/>
          </a:xfrm>
          <a:prstGeom prst="rect">
            <a:avLst/>
          </a:prstGeom>
        </p:spPr>
      </p:pic>
    </p:spTree>
    <p:extLst>
      <p:ext uri="{BB962C8B-B14F-4D97-AF65-F5344CB8AC3E}">
        <p14:creationId xmlns:p14="http://schemas.microsoft.com/office/powerpoint/2010/main" val="393079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83295"/>
            <a:ext cx="10018713" cy="1752599"/>
          </a:xfrm>
        </p:spPr>
        <p:txBody>
          <a:bodyPr/>
          <a:lstStyle/>
          <a:p>
            <a:r>
              <a:rPr lang="en-US" dirty="0" smtClean="0"/>
              <a:t>PHP Magic Methods</a:t>
            </a:r>
            <a:endParaRPr lang="en-US" dirty="0"/>
          </a:p>
        </p:txBody>
      </p:sp>
      <p:sp>
        <p:nvSpPr>
          <p:cNvPr id="3" name="Content Placeholder 2"/>
          <p:cNvSpPr>
            <a:spLocks noGrp="1"/>
          </p:cNvSpPr>
          <p:nvPr>
            <p:ph idx="1"/>
          </p:nvPr>
        </p:nvSpPr>
        <p:spPr>
          <a:xfrm>
            <a:off x="3370775" y="2312770"/>
            <a:ext cx="2708749" cy="3124201"/>
          </a:xfrm>
        </p:spPr>
        <p:txBody>
          <a:bodyPr>
            <a:normAutofit fontScale="85000" lnSpcReduction="20000"/>
          </a:bodyPr>
          <a:lstStyle/>
          <a:p>
            <a:r>
              <a:rPr lang="en-US" dirty="0"/>
              <a:t>__construct()</a:t>
            </a:r>
          </a:p>
          <a:p>
            <a:r>
              <a:rPr lang="en-US" dirty="0"/>
              <a:t>__destruct()</a:t>
            </a:r>
          </a:p>
          <a:p>
            <a:r>
              <a:rPr lang="en-US" dirty="0"/>
              <a:t>__call()</a:t>
            </a:r>
          </a:p>
          <a:p>
            <a:r>
              <a:rPr lang="en-US" dirty="0"/>
              <a:t>__</a:t>
            </a:r>
            <a:r>
              <a:rPr lang="en-US" dirty="0" err="1"/>
              <a:t>callStatic</a:t>
            </a:r>
            <a:r>
              <a:rPr lang="en-US" dirty="0"/>
              <a:t>()</a:t>
            </a:r>
          </a:p>
          <a:p>
            <a:r>
              <a:rPr lang="en-US" dirty="0"/>
              <a:t>__get()</a:t>
            </a:r>
          </a:p>
          <a:p>
            <a:r>
              <a:rPr lang="en-US" dirty="0"/>
              <a:t>__set()</a:t>
            </a:r>
          </a:p>
          <a:p>
            <a:r>
              <a:rPr lang="en-US" dirty="0"/>
              <a:t>__</a:t>
            </a:r>
            <a:r>
              <a:rPr lang="en-US" dirty="0" err="1"/>
              <a:t>isset</a:t>
            </a:r>
            <a:r>
              <a:rPr lang="en-US" dirty="0"/>
              <a:t>()</a:t>
            </a:r>
          </a:p>
          <a:p>
            <a:r>
              <a:rPr lang="en-US" dirty="0"/>
              <a:t>__unset()</a:t>
            </a:r>
          </a:p>
        </p:txBody>
      </p:sp>
      <p:sp>
        <p:nvSpPr>
          <p:cNvPr id="4" name="Content Placeholder 2"/>
          <p:cNvSpPr txBox="1">
            <a:spLocks/>
          </p:cNvSpPr>
          <p:nvPr/>
        </p:nvSpPr>
        <p:spPr>
          <a:xfrm>
            <a:off x="7642096" y="2312771"/>
            <a:ext cx="2708749" cy="3124201"/>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dirty="0"/>
              <a:t>__sleep()</a:t>
            </a:r>
          </a:p>
          <a:p>
            <a:r>
              <a:rPr lang="en-US" sz="2000" dirty="0"/>
              <a:t>__wakeup()</a:t>
            </a:r>
          </a:p>
          <a:p>
            <a:r>
              <a:rPr lang="en-US" sz="2000" dirty="0"/>
              <a:t>__</a:t>
            </a:r>
            <a:r>
              <a:rPr lang="en-US" sz="2000" dirty="0" err="1"/>
              <a:t>toString</a:t>
            </a:r>
            <a:r>
              <a:rPr lang="en-US" sz="2000" dirty="0"/>
              <a:t>()</a:t>
            </a:r>
          </a:p>
          <a:p>
            <a:r>
              <a:rPr lang="en-US" sz="2000" dirty="0"/>
              <a:t>__invoke()</a:t>
            </a:r>
          </a:p>
          <a:p>
            <a:r>
              <a:rPr lang="en-US" sz="2000" dirty="0"/>
              <a:t>__</a:t>
            </a:r>
            <a:r>
              <a:rPr lang="en-US" sz="2000" dirty="0" err="1"/>
              <a:t>set_state</a:t>
            </a:r>
            <a:r>
              <a:rPr lang="en-US" sz="2000" dirty="0"/>
              <a:t>()</a:t>
            </a:r>
          </a:p>
          <a:p>
            <a:r>
              <a:rPr lang="en-US" sz="2000" dirty="0"/>
              <a:t>__clone()</a:t>
            </a:r>
          </a:p>
          <a:p>
            <a:r>
              <a:rPr lang="en-US" sz="2000" dirty="0"/>
              <a:t>__</a:t>
            </a:r>
            <a:r>
              <a:rPr lang="en-US" sz="2000" dirty="0" err="1"/>
              <a:t>debugInfo</a:t>
            </a:r>
            <a:r>
              <a:rPr lang="en-US" sz="2000" dirty="0" smtClean="0"/>
              <a:t>()</a:t>
            </a:r>
          </a:p>
          <a:p>
            <a:pPr marL="0" indent="0">
              <a:buNone/>
            </a:pPr>
            <a:r>
              <a:rPr lang="en-US" sz="2000" dirty="0" smtClean="0"/>
              <a:t> </a:t>
            </a:r>
            <a:endParaRPr lang="en-US" sz="2000" dirty="0"/>
          </a:p>
        </p:txBody>
      </p:sp>
    </p:spTree>
    <p:extLst>
      <p:ext uri="{BB962C8B-B14F-4D97-AF65-F5344CB8AC3E}">
        <p14:creationId xmlns:p14="http://schemas.microsoft.com/office/powerpoint/2010/main" val="23604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64755"/>
            <a:ext cx="9262332" cy="1054442"/>
          </a:xfrm>
        </p:spPr>
        <p:txBody>
          <a:bodyPr/>
          <a:lstStyle/>
          <a:p>
            <a:r>
              <a:rPr lang="en-US" dirty="0" smtClean="0"/>
              <a:t>Magic methods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822" y="1401723"/>
            <a:ext cx="4027628" cy="515476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03" r="17142"/>
          <a:stretch/>
        </p:blipFill>
        <p:spPr>
          <a:xfrm>
            <a:off x="7136404" y="1401723"/>
            <a:ext cx="3840480" cy="347472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674086571"/>
              </p:ext>
            </p:extLst>
          </p:nvPr>
        </p:nvGraphicFramePr>
        <p:xfrm>
          <a:off x="7136403" y="5011571"/>
          <a:ext cx="3840482" cy="1544915"/>
        </p:xfrm>
        <a:graphic>
          <a:graphicData uri="http://schemas.openxmlformats.org/drawingml/2006/table">
            <a:tbl>
              <a:tblPr firstRow="1" bandRow="1">
                <a:tableStyleId>{5C22544A-7EE6-4342-B048-85BDC9FD1C3A}</a:tableStyleId>
              </a:tblPr>
              <a:tblGrid>
                <a:gridCol w="3840482"/>
              </a:tblGrid>
              <a:tr h="1544915">
                <a:tc>
                  <a:txBody>
                    <a:bodyPr/>
                    <a:lstStyle/>
                    <a:p>
                      <a:r>
                        <a:rPr lang="en-US" sz="1400" u="sng" dirty="0" smtClean="0">
                          <a:solidFill>
                            <a:schemeClr val="tx1"/>
                          </a:solidFill>
                        </a:rPr>
                        <a:t>Output:</a:t>
                      </a:r>
                    </a:p>
                    <a:p>
                      <a:endParaRPr lang="en-US" sz="1400" u="sng" dirty="0" smtClean="0">
                        <a:solidFill>
                          <a:schemeClr val="tx1"/>
                        </a:solidFill>
                      </a:endParaRPr>
                    </a:p>
                    <a:p>
                      <a:r>
                        <a:rPr lang="en-US" sz="1400" b="0" dirty="0" smtClean="0">
                          <a:solidFill>
                            <a:schemeClr val="tx1"/>
                          </a:solidFill>
                        </a:rPr>
                        <a:t>__construct</a:t>
                      </a:r>
                    </a:p>
                    <a:p>
                      <a:r>
                        <a:rPr lang="en-US" sz="1400" b="0" dirty="0" smtClean="0">
                          <a:solidFill>
                            <a:schemeClr val="tx1"/>
                          </a:solidFill>
                        </a:rPr>
                        <a:t>This is a string</a:t>
                      </a:r>
                    </a:p>
                    <a:p>
                      <a:r>
                        <a:rPr lang="en-US" sz="1400" b="0" dirty="0" smtClean="0">
                          <a:solidFill>
                            <a:schemeClr val="tx1"/>
                          </a:solidFill>
                        </a:rPr>
                        <a:t>__</a:t>
                      </a:r>
                      <a:r>
                        <a:rPr lang="en-US" sz="1400" b="0" dirty="0" err="1" smtClean="0">
                          <a:solidFill>
                            <a:schemeClr val="tx1"/>
                          </a:solidFill>
                        </a:rPr>
                        <a:t>toString</a:t>
                      </a:r>
                      <a:endParaRPr lang="en-US" sz="1400" b="0" dirty="0" smtClean="0">
                        <a:solidFill>
                          <a:schemeClr val="tx1"/>
                        </a:solidFill>
                      </a:endParaRPr>
                    </a:p>
                    <a:p>
                      <a:r>
                        <a:rPr lang="en-US" sz="1400" b="0" dirty="0" smtClean="0">
                          <a:solidFill>
                            <a:schemeClr val="tx1"/>
                          </a:solidFill>
                        </a:rPr>
                        <a:t>__destruct </a:t>
                      </a:r>
                    </a:p>
                  </a:txBody>
                  <a:tcPr>
                    <a:solidFill>
                      <a:schemeClr val="bg1"/>
                    </a:solidFill>
                  </a:tcPr>
                </a:tc>
              </a:tr>
            </a:tbl>
          </a:graphicData>
        </a:graphic>
      </p:graphicFrame>
    </p:spTree>
    <p:extLst>
      <p:ext uri="{BB962C8B-B14F-4D97-AF65-F5344CB8AC3E}">
        <p14:creationId xmlns:p14="http://schemas.microsoft.com/office/powerpoint/2010/main" val="2887288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113" y="166501"/>
            <a:ext cx="9579105" cy="1005015"/>
          </a:xfrm>
        </p:spPr>
        <p:txBody>
          <a:bodyPr/>
          <a:lstStyle/>
          <a:p>
            <a:r>
              <a:rPr lang="en-US" dirty="0" smtClean="0"/>
              <a:t>Magic methods example #2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474" y="1430886"/>
            <a:ext cx="4826088" cy="472971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223979084"/>
              </p:ext>
            </p:extLst>
          </p:nvPr>
        </p:nvGraphicFramePr>
        <p:xfrm>
          <a:off x="7461065" y="4874476"/>
          <a:ext cx="3151517" cy="1249177"/>
        </p:xfrm>
        <a:graphic>
          <a:graphicData uri="http://schemas.openxmlformats.org/drawingml/2006/table">
            <a:tbl>
              <a:tblPr firstRow="1" bandRow="1">
                <a:tableStyleId>{5C22544A-7EE6-4342-B048-85BDC9FD1C3A}</a:tableStyleId>
              </a:tblPr>
              <a:tblGrid>
                <a:gridCol w="3151517"/>
              </a:tblGrid>
              <a:tr h="1249177">
                <a:tc>
                  <a:txBody>
                    <a:bodyPr/>
                    <a:lstStyle/>
                    <a:p>
                      <a:r>
                        <a:rPr lang="en-US" sz="1400" u="sng" dirty="0" smtClean="0">
                          <a:solidFill>
                            <a:schemeClr val="tx1"/>
                          </a:solidFill>
                        </a:rPr>
                        <a:t>Output:</a:t>
                      </a:r>
                    </a:p>
                    <a:p>
                      <a:r>
                        <a:rPr lang="en-US" sz="1400" b="0" dirty="0" smtClean="0">
                          <a:solidFill>
                            <a:schemeClr val="tx1"/>
                          </a:solidFill>
                        </a:rPr>
                        <a:t>Get: Data</a:t>
                      </a:r>
                    </a:p>
                    <a:p>
                      <a:r>
                        <a:rPr lang="en-US" sz="1400" b="0" dirty="0" smtClean="0">
                          <a:solidFill>
                            <a:schemeClr val="tx1"/>
                          </a:solidFill>
                        </a:rPr>
                        <a:t>Set: RHOST = 1.3.3.7</a:t>
                      </a:r>
                    </a:p>
                    <a:p>
                      <a:r>
                        <a:rPr lang="en-US" sz="1400" b="0" dirty="0" smtClean="0">
                          <a:solidFill>
                            <a:schemeClr val="tx1"/>
                          </a:solidFill>
                        </a:rPr>
                        <a:t>Call: run</a:t>
                      </a:r>
                    </a:p>
                    <a:p>
                      <a:r>
                        <a:rPr lang="en-US" sz="1400" b="0" dirty="0" smtClean="0">
                          <a:solidFill>
                            <a:schemeClr val="tx1"/>
                          </a:solidFill>
                        </a:rPr>
                        <a:t>Invoke: shell</a:t>
                      </a:r>
                      <a:endParaRPr lang="en-US" sz="1400" b="0" dirty="0">
                        <a:solidFill>
                          <a:schemeClr val="tx1"/>
                        </a:solidFill>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1065" y="1393939"/>
            <a:ext cx="3151517" cy="3350980"/>
          </a:xfrm>
          <a:prstGeom prst="rect">
            <a:avLst/>
          </a:prstGeom>
        </p:spPr>
      </p:pic>
    </p:spTree>
    <p:extLst>
      <p:ext uri="{BB962C8B-B14F-4D97-AF65-F5344CB8AC3E}">
        <p14:creationId xmlns:p14="http://schemas.microsoft.com/office/powerpoint/2010/main" val="2589489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625" y="473363"/>
            <a:ext cx="9719398" cy="810491"/>
          </a:xfrm>
        </p:spPr>
        <p:txBody>
          <a:bodyPr/>
          <a:lstStyle/>
          <a:p>
            <a:r>
              <a:rPr lang="en-US" dirty="0" smtClean="0"/>
              <a:t>Object serialization</a:t>
            </a:r>
            <a:endParaRPr lang="en-US" dirty="0"/>
          </a:p>
        </p:txBody>
      </p:sp>
      <p:sp>
        <p:nvSpPr>
          <p:cNvPr id="4" name="TextBox 3"/>
          <p:cNvSpPr txBox="1"/>
          <p:nvPr/>
        </p:nvSpPr>
        <p:spPr>
          <a:xfrm>
            <a:off x="1995058" y="1570181"/>
            <a:ext cx="7573818" cy="646331"/>
          </a:xfrm>
          <a:prstGeom prst="rect">
            <a:avLst/>
          </a:prstGeom>
          <a:noFill/>
        </p:spPr>
        <p:txBody>
          <a:bodyPr wrap="square" rtlCol="0">
            <a:spAutoFit/>
          </a:bodyPr>
          <a:lstStyle/>
          <a:p>
            <a:r>
              <a:rPr lang="en-US" dirty="0"/>
              <a:t>serialize — Generates a storable representation of a value</a:t>
            </a:r>
          </a:p>
          <a:p>
            <a:endParaRPr lang="en-US" dirty="0"/>
          </a:p>
        </p:txBody>
      </p:sp>
      <p:sp>
        <p:nvSpPr>
          <p:cNvPr id="5" name="TextBox 4"/>
          <p:cNvSpPr txBox="1"/>
          <p:nvPr/>
        </p:nvSpPr>
        <p:spPr>
          <a:xfrm>
            <a:off x="1995058" y="2124149"/>
            <a:ext cx="9901382" cy="3754874"/>
          </a:xfrm>
          <a:prstGeom prst="rect">
            <a:avLst/>
          </a:prstGeom>
          <a:noFill/>
        </p:spPr>
        <p:txBody>
          <a:bodyPr wrap="square" rtlCol="0">
            <a:spAutoFit/>
          </a:bodyPr>
          <a:lstStyle/>
          <a:p>
            <a:r>
              <a:rPr lang="en-US" sz="1400" b="1" dirty="0"/>
              <a:t>String</a:t>
            </a:r>
          </a:p>
          <a:p>
            <a:r>
              <a:rPr lang="en-US" sz="1400" dirty="0"/>
              <a:t>s:size:value;</a:t>
            </a:r>
          </a:p>
          <a:p>
            <a:endParaRPr lang="en-US" sz="1400" dirty="0"/>
          </a:p>
          <a:p>
            <a:r>
              <a:rPr lang="en-US" sz="1400" b="1" dirty="0"/>
              <a:t>Integer</a:t>
            </a:r>
          </a:p>
          <a:p>
            <a:r>
              <a:rPr lang="en-US" sz="1400" dirty="0"/>
              <a:t>i:value;</a:t>
            </a:r>
          </a:p>
          <a:p>
            <a:endParaRPr lang="en-US" sz="1400" dirty="0"/>
          </a:p>
          <a:p>
            <a:r>
              <a:rPr lang="en-US" sz="1400" b="1" dirty="0"/>
              <a:t>Boolean</a:t>
            </a:r>
          </a:p>
          <a:p>
            <a:r>
              <a:rPr lang="en-US" sz="1400" dirty="0"/>
              <a:t>b:value; (does not store "true" or "false", does store '1' or '0')</a:t>
            </a:r>
          </a:p>
          <a:p>
            <a:endParaRPr lang="en-US" sz="1400" dirty="0"/>
          </a:p>
          <a:p>
            <a:r>
              <a:rPr lang="en-US" sz="1400" b="1" dirty="0"/>
              <a:t>Null</a:t>
            </a:r>
          </a:p>
          <a:p>
            <a:r>
              <a:rPr lang="en-US" sz="1400" dirty="0"/>
              <a:t>N;</a:t>
            </a:r>
          </a:p>
          <a:p>
            <a:endParaRPr lang="en-US" sz="1400" dirty="0"/>
          </a:p>
          <a:p>
            <a:r>
              <a:rPr lang="en-US" sz="1400" b="1" dirty="0"/>
              <a:t>Array</a:t>
            </a:r>
          </a:p>
          <a:p>
            <a:r>
              <a:rPr lang="en-US" sz="1400" dirty="0"/>
              <a:t>a:size:{key </a:t>
            </a:r>
            <a:r>
              <a:rPr lang="en-US" sz="1400" dirty="0" err="1"/>
              <a:t>definition;value</a:t>
            </a:r>
            <a:r>
              <a:rPr lang="en-US" sz="1400" dirty="0"/>
              <a:t> definition;(repeated per element)}</a:t>
            </a:r>
          </a:p>
          <a:p>
            <a:endParaRPr lang="en-US" sz="1400" dirty="0"/>
          </a:p>
          <a:p>
            <a:r>
              <a:rPr lang="en-US" sz="1400" b="1" dirty="0"/>
              <a:t>Object</a:t>
            </a:r>
          </a:p>
          <a:p>
            <a:r>
              <a:rPr lang="en-US" sz="1400" dirty="0"/>
              <a:t>O:strlen(object name):object </a:t>
            </a:r>
            <a:r>
              <a:rPr lang="en-US" sz="1400" dirty="0" err="1"/>
              <a:t>name:object</a:t>
            </a:r>
            <a:r>
              <a:rPr lang="en-US" sz="1400" dirty="0"/>
              <a:t> size:{</a:t>
            </a:r>
            <a:r>
              <a:rPr lang="en-US" sz="1400" dirty="0" err="1"/>
              <a:t>s:strlen</a:t>
            </a:r>
            <a:r>
              <a:rPr lang="en-US" sz="1400" dirty="0"/>
              <a:t>(property name):property </a:t>
            </a:r>
            <a:r>
              <a:rPr lang="en-US" sz="1400" dirty="0" err="1"/>
              <a:t>name:property</a:t>
            </a:r>
            <a:r>
              <a:rPr lang="en-US" sz="1400" dirty="0"/>
              <a:t> definition;(</a:t>
            </a:r>
            <a:r>
              <a:rPr lang="en-US" sz="1400" dirty="0" smtClean="0"/>
              <a:t>repeated per property)}</a:t>
            </a:r>
            <a:endParaRPr lang="en-US" sz="1400" dirty="0"/>
          </a:p>
        </p:txBody>
      </p:sp>
    </p:spTree>
    <p:extLst>
      <p:ext uri="{BB962C8B-B14F-4D97-AF65-F5344CB8AC3E}">
        <p14:creationId xmlns:p14="http://schemas.microsoft.com/office/powerpoint/2010/main" val="283858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6676" y="417946"/>
            <a:ext cx="10018712" cy="856673"/>
          </a:xfrm>
        </p:spPr>
        <p:txBody>
          <a:bodyPr/>
          <a:lstStyle/>
          <a:p>
            <a:r>
              <a:rPr lang="en-US" dirty="0" smtClean="0"/>
              <a:t>Serialization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048" y="1813542"/>
            <a:ext cx="5744377" cy="35819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023498421"/>
              </p:ext>
            </p:extLst>
          </p:nvPr>
        </p:nvGraphicFramePr>
        <p:xfrm>
          <a:off x="7847603" y="3337065"/>
          <a:ext cx="3840482" cy="2058377"/>
        </p:xfrm>
        <a:graphic>
          <a:graphicData uri="http://schemas.openxmlformats.org/drawingml/2006/table">
            <a:tbl>
              <a:tblPr firstRow="1" bandRow="1">
                <a:tableStyleId>{5C22544A-7EE6-4342-B048-85BDC9FD1C3A}</a:tableStyleId>
              </a:tblPr>
              <a:tblGrid>
                <a:gridCol w="3840482"/>
              </a:tblGrid>
              <a:tr h="2058377">
                <a:tc>
                  <a:txBody>
                    <a:bodyPr/>
                    <a:lstStyle/>
                    <a:p>
                      <a:r>
                        <a:rPr lang="en-US" sz="1400" u="sng" dirty="0" smtClean="0">
                          <a:solidFill>
                            <a:schemeClr val="tx1"/>
                          </a:solidFill>
                        </a:rPr>
                        <a:t>Output:</a:t>
                      </a:r>
                    </a:p>
                    <a:p>
                      <a:endParaRPr lang="en-US" sz="1400" u="sng" dirty="0" smtClean="0">
                        <a:solidFill>
                          <a:schemeClr val="tx1"/>
                        </a:solidFill>
                      </a:endParaRPr>
                    </a:p>
                    <a:p>
                      <a:r>
                        <a:rPr lang="en-US" sz="1400" b="1" dirty="0" smtClean="0">
                          <a:solidFill>
                            <a:schemeClr val="tx1"/>
                          </a:solidFill>
                        </a:rPr>
                        <a:t>s</a:t>
                      </a:r>
                      <a:r>
                        <a:rPr lang="en-US" sz="1400" b="0" dirty="0" smtClean="0">
                          <a:solidFill>
                            <a:schemeClr val="tx1"/>
                          </a:solidFill>
                        </a:rPr>
                        <a:t>:11:"KPMG </a:t>
                      </a:r>
                      <a:r>
                        <a:rPr lang="en-US" sz="1400" b="0" dirty="0" err="1" smtClean="0">
                          <a:solidFill>
                            <a:schemeClr val="tx1"/>
                          </a:solidFill>
                        </a:rPr>
                        <a:t>rullz</a:t>
                      </a:r>
                      <a:r>
                        <a:rPr lang="en-US" sz="1400" b="0" dirty="0" smtClean="0">
                          <a:solidFill>
                            <a:schemeClr val="tx1"/>
                          </a:solidFill>
                        </a:rPr>
                        <a:t>!";</a:t>
                      </a:r>
                    </a:p>
                    <a:p>
                      <a:r>
                        <a:rPr lang="en-US" sz="1400" b="1" dirty="0" smtClean="0">
                          <a:solidFill>
                            <a:schemeClr val="tx1"/>
                          </a:solidFill>
                        </a:rPr>
                        <a:t>i</a:t>
                      </a:r>
                      <a:r>
                        <a:rPr lang="en-US" sz="1400" b="0" dirty="0" smtClean="0">
                          <a:solidFill>
                            <a:schemeClr val="tx1"/>
                          </a:solidFill>
                        </a:rPr>
                        <a:t>:1337;</a:t>
                      </a:r>
                    </a:p>
                    <a:p>
                      <a:r>
                        <a:rPr lang="en-US" sz="1400" b="1" dirty="0" smtClean="0">
                          <a:solidFill>
                            <a:schemeClr val="tx1"/>
                          </a:solidFill>
                        </a:rPr>
                        <a:t>b</a:t>
                      </a:r>
                      <a:r>
                        <a:rPr lang="en-US" sz="1400" b="0" dirty="0" smtClean="0">
                          <a:solidFill>
                            <a:schemeClr val="tx1"/>
                          </a:solidFill>
                        </a:rPr>
                        <a:t>:1;</a:t>
                      </a:r>
                    </a:p>
                    <a:p>
                      <a:r>
                        <a:rPr lang="en-US" sz="1400" b="1" dirty="0" smtClean="0">
                          <a:solidFill>
                            <a:schemeClr val="tx1"/>
                          </a:solidFill>
                        </a:rPr>
                        <a:t>a</a:t>
                      </a:r>
                      <a:r>
                        <a:rPr lang="en-US" sz="1400" b="0" dirty="0" smtClean="0">
                          <a:solidFill>
                            <a:schemeClr val="tx1"/>
                          </a:solidFill>
                        </a:rPr>
                        <a:t>:3:{i:0;i:1;i:1;i:2;i:2;i:3;}</a:t>
                      </a:r>
                    </a:p>
                    <a:p>
                      <a:r>
                        <a:rPr lang="en-US" sz="1400" b="1" dirty="0" smtClean="0">
                          <a:solidFill>
                            <a:schemeClr val="tx1"/>
                          </a:solidFill>
                        </a:rPr>
                        <a:t>O</a:t>
                      </a:r>
                      <a:r>
                        <a:rPr lang="en-US" sz="1400" b="0" dirty="0" smtClean="0">
                          <a:solidFill>
                            <a:schemeClr val="tx1"/>
                          </a:solidFill>
                        </a:rPr>
                        <a:t>:8:"stdClass":0:{}</a:t>
                      </a:r>
                    </a:p>
                  </a:txBody>
                  <a:tcPr>
                    <a:solidFill>
                      <a:schemeClr val="bg1"/>
                    </a:solidFill>
                  </a:tcPr>
                </a:tc>
              </a:tr>
            </a:tbl>
          </a:graphicData>
        </a:graphic>
      </p:graphicFrame>
    </p:spTree>
    <p:extLst>
      <p:ext uri="{BB962C8B-B14F-4D97-AF65-F5344CB8AC3E}">
        <p14:creationId xmlns:p14="http://schemas.microsoft.com/office/powerpoint/2010/main" val="3195192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601</TotalTime>
  <Words>618</Words>
  <Application>Microsoft Office PowerPoint</Application>
  <PresentationFormat>Widescreen</PresentationFormat>
  <Paragraphs>136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Corbel</vt:lpstr>
      <vt:lpstr>Parallax</vt:lpstr>
      <vt:lpstr>A deep dive into  PHP Object Injection</vt:lpstr>
      <vt:lpstr>Vulnerability description</vt:lpstr>
      <vt:lpstr>Vulnerable software</vt:lpstr>
      <vt:lpstr>Classes in PHP</vt:lpstr>
      <vt:lpstr>PHP Magic Methods</vt:lpstr>
      <vt:lpstr>Magic methods example</vt:lpstr>
      <vt:lpstr>Magic methods example #2</vt:lpstr>
      <vt:lpstr>Object serialization</vt:lpstr>
      <vt:lpstr>Serialization example</vt:lpstr>
      <vt:lpstr>Serialization example #2</vt:lpstr>
      <vt:lpstr>unserialize “magic”</vt:lpstr>
      <vt:lpstr>Unserialize example</vt:lpstr>
      <vt:lpstr>PHP Object Injection</vt:lpstr>
      <vt:lpstr>Vulnerable code example</vt:lpstr>
      <vt:lpstr>Exploitation</vt:lpstr>
      <vt:lpstr>Vulnerable code example #2</vt:lpstr>
      <vt:lpstr>Exploitation #2</vt:lpstr>
      <vt:lpstr>Other exploitation vectors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dive into  PHP Objection Injection</dc:title>
  <dc:creator>Ionut</dc:creator>
  <cp:lastModifiedBy>Ionut Popescu</cp:lastModifiedBy>
  <cp:revision>44</cp:revision>
  <dcterms:created xsi:type="dcterms:W3CDTF">2015-04-21T08:41:18Z</dcterms:created>
  <dcterms:modified xsi:type="dcterms:W3CDTF">2015-04-26T21:37:14Z</dcterms:modified>
</cp:coreProperties>
</file>