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6" r:id="rId11"/>
    <p:sldId id="265" r:id="rId12"/>
    <p:sldId id="263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88C36-088A-4E8F-AC27-31A784C8F31E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CB15-01C3-42C6-9574-26DA7EED3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B15-01C3-42C6-9574-26DA7EED39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B15-01C3-42C6-9574-26DA7EED39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BE0B44-390D-4953-B09E-24ABCAA17963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20C485-DD12-4C11-82D4-5B45E59EF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en/PRFileDesc" TargetMode="External"/><Relationship Id="rId2" Type="http://schemas.openxmlformats.org/officeDocument/2006/relationships/hyperlink" Target="https://developer.mozilla.org/en-US/docs/en/PRInt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msdn.microsoft.com/en-us/library/zxk0tw9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1270337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SSL Ripper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10853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All your encrypted traffic belongs to 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01126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Ionut Popescu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544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Arial" pitchFamily="34" charset="0"/>
                <a:cs typeface="Arial" pitchFamily="34" charset="0"/>
              </a:rPr>
              <a:t>Security Consultant  @ KPMG Romania</a:t>
            </a:r>
          </a:p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“Nytro”</a:t>
            </a:r>
          </a:p>
        </p:txBody>
      </p:sp>
      <p:pic>
        <p:nvPicPr>
          <p:cNvPr id="9" name="Picture 8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  <p:pic>
        <p:nvPicPr>
          <p:cNvPr id="13" name="Picture 12" descr="logo DefCa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3400" y="2943664"/>
            <a:ext cx="8001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2992120"/>
            <a:ext cx="2057400" cy="1447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0053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How a usual function call looks like: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5371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Firefox.exe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068320"/>
            <a:ext cx="17526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1983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kernel32.dll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754120"/>
            <a:ext cx="17526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6600" y="39065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nss3.dll</a:t>
            </a:r>
            <a:endParaRPr lang="en-US" dirty="0"/>
          </a:p>
        </p:txBody>
      </p:sp>
      <p:cxnSp>
        <p:nvCxnSpPr>
          <p:cNvPr id="11" name="Shape 10"/>
          <p:cNvCxnSpPr>
            <a:stCxn id="4" idx="2"/>
          </p:cNvCxnSpPr>
          <p:nvPr/>
        </p:nvCxnSpPr>
        <p:spPr>
          <a:xfrm rot="16200000" flipH="1">
            <a:off x="2038350" y="4116070"/>
            <a:ext cx="457200" cy="1104900"/>
          </a:xfrm>
          <a:prstGeom prst="bentConnector2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0" y="4668520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PR_Read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0x????a2e0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Do things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smtClean="0"/>
                        <a:t>PR_Write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 smtClean="0"/>
                        <a:t>0x????a2f0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 smtClean="0"/>
                        <a:t>Do things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3810000" y="4275852"/>
            <a:ext cx="0" cy="39266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333638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Firefox.exe ‘s</a:t>
            </a:r>
          </a:p>
          <a:p>
            <a:r>
              <a:rPr lang="ro-RO" dirty="0" smtClean="0"/>
              <a:t>address 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602159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Usual function call</a:t>
            </a:r>
            <a:endParaRPr lang="en-US" sz="4400" dirty="0"/>
          </a:p>
        </p:txBody>
      </p:sp>
      <p:pic>
        <p:nvPicPr>
          <p:cNvPr id="17" name="Picture 16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8" name="Picture 17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2743200"/>
            <a:ext cx="8229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783840"/>
            <a:ext cx="2057400" cy="1447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55750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Firefox.exe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60040"/>
            <a:ext cx="17526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299011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kernel32.dll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545840"/>
            <a:ext cx="17526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36982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nss3.dll</a:t>
            </a:r>
            <a:endParaRPr lang="en-US" dirty="0"/>
          </a:p>
        </p:txBody>
      </p:sp>
      <p:cxnSp>
        <p:nvCxnSpPr>
          <p:cNvPr id="11" name="Shape 10"/>
          <p:cNvCxnSpPr>
            <a:stCxn id="4" idx="2"/>
          </p:cNvCxnSpPr>
          <p:nvPr/>
        </p:nvCxnSpPr>
        <p:spPr>
          <a:xfrm rot="16200000" flipH="1">
            <a:off x="2114550" y="3907790"/>
            <a:ext cx="457200" cy="1104900"/>
          </a:xfrm>
          <a:prstGeom prst="bentConnector2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124200" y="4460240"/>
          <a:ext cx="5257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849"/>
                <a:gridCol w="2699951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PR_Read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0x????a2e0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smtClean="0"/>
                        <a:t>PR_Write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 smtClean="0"/>
                        <a:t>0x????a2f0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3886200" y="4067572"/>
            <a:ext cx="0" cy="39266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3559516"/>
            <a:ext cx="33528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367792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InjectedDLL.dll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7916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Firefox.exe </a:t>
            </a:r>
          </a:p>
          <a:p>
            <a:r>
              <a:rPr lang="ro-RO" dirty="0" smtClean="0"/>
              <a:t>address space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124200" y="5430520"/>
          <a:ext cx="5257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095"/>
                <a:gridCol w="2777705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Do other 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Jmp PR_Read_Hook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smtClean="0"/>
                        <a:t>Do other things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 smtClean="0"/>
                        <a:t>Jmp PR_Write_Hook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8534400" y="4668520"/>
            <a:ext cx="0" cy="114300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2600" y="3048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Hooked function call</a:t>
            </a:r>
            <a:endParaRPr lang="en-US" sz="4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1113472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How a hooked function call looks like:</a:t>
            </a:r>
          </a:p>
          <a:p>
            <a:pPr marL="342900" indent="-342900">
              <a:buAutoNum type="arabicPeriod"/>
            </a:pPr>
            <a:r>
              <a:rPr lang="ro-RO" sz="1600" dirty="0" smtClean="0"/>
              <a:t>Firefox calls PR_Read/PR_Write (nss3.dll)</a:t>
            </a:r>
          </a:p>
          <a:p>
            <a:pPr marL="342900" indent="-342900">
              <a:buAutoNum type="arabicPeriod"/>
            </a:pPr>
            <a:r>
              <a:rPr lang="ro-RO" sz="1600" dirty="0" smtClean="0"/>
              <a:t>It jumps (function code is modified by InjectedDLL) to PR_Read_Hook/PR_Write_Hook functions in InjectedDLL</a:t>
            </a:r>
          </a:p>
          <a:p>
            <a:pPr marL="342900" indent="-342900">
              <a:buAutoNum type="arabicPeriod"/>
            </a:pPr>
            <a:r>
              <a:rPr lang="ro-RO" sz="1600" dirty="0" smtClean="0"/>
              <a:t>Functions hooks call original functions and *do things* with data parameters (unencrypted)</a:t>
            </a:r>
          </a:p>
        </p:txBody>
      </p:sp>
      <p:pic>
        <p:nvPicPr>
          <p:cNvPr id="20" name="Picture 19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21" name="Picture 20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048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Windows APIs</a:t>
            </a:r>
            <a:endParaRPr lang="en-US" sz="4400" dirty="0"/>
          </a:p>
        </p:txBody>
      </p:sp>
      <p:pic>
        <p:nvPicPr>
          <p:cNvPr id="5" name="Picture 4" descr="WinA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295400"/>
            <a:ext cx="7554869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7454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MOV EDI, EDI </a:t>
            </a:r>
            <a:r>
              <a:rPr lang="ro-RO" dirty="0" smtClean="0"/>
              <a:t>– Used for hotpatching</a:t>
            </a:r>
            <a:r>
              <a:rPr lang="en-US" dirty="0" smtClean="0"/>
              <a:t> (thread safe)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15426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PUSH EBP</a:t>
            </a:r>
          </a:p>
          <a:p>
            <a:r>
              <a:rPr lang="ro-RO" b="1" dirty="0" smtClean="0"/>
              <a:t>MOV ESP, EBP </a:t>
            </a:r>
            <a:r>
              <a:rPr lang="ro-RO" dirty="0" smtClean="0"/>
              <a:t>– New stackframe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Hot patching:</a:t>
            </a:r>
          </a:p>
          <a:p>
            <a:r>
              <a:rPr lang="ro-RO" dirty="0" smtClean="0"/>
              <a:t>	1. Replace “mov edi, edi” with a short jump “jmp -5”</a:t>
            </a:r>
          </a:p>
          <a:p>
            <a:r>
              <a:rPr lang="ro-RO" dirty="0" smtClean="0"/>
              <a:t> 	2. Place a relative/absolute jump</a:t>
            </a:r>
            <a:endParaRPr lang="en-US" dirty="0"/>
          </a:p>
        </p:txBody>
      </p:sp>
      <p:pic>
        <p:nvPicPr>
          <p:cNvPr id="9" name="Picture 8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0" name="Picture 9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048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Example #1 – Firefox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400" dirty="0" smtClean="0"/>
              <a:t> </a:t>
            </a:r>
            <a:r>
              <a:rPr lang="en-US" sz="2400" dirty="0" err="1" smtClean="0"/>
              <a:t>PR_Read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76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bytes from a file or socket.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057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PRInt32</a:t>
            </a:r>
            <a:r>
              <a:rPr lang="en-US" dirty="0" smtClean="0"/>
              <a:t> </a:t>
            </a:r>
            <a:r>
              <a:rPr lang="en-US" dirty="0" err="1" smtClean="0"/>
              <a:t>PR_Read</a:t>
            </a:r>
            <a:r>
              <a:rPr lang="en-US" dirty="0" smtClean="0"/>
              <a:t>(</a:t>
            </a:r>
            <a:r>
              <a:rPr lang="en-US" dirty="0" err="1" smtClean="0">
                <a:hlinkClick r:id="rId3"/>
              </a:rPr>
              <a:t>PRFileDesc</a:t>
            </a:r>
            <a:r>
              <a:rPr lang="en-US" dirty="0" smtClean="0"/>
              <a:t> *</a:t>
            </a:r>
            <a:r>
              <a:rPr lang="en-US" dirty="0" err="1" smtClean="0"/>
              <a:t>fd</a:t>
            </a:r>
            <a:r>
              <a:rPr lang="en-US" dirty="0" smtClean="0"/>
              <a:t>,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PRInt32</a:t>
            </a:r>
            <a:r>
              <a:rPr lang="en-US" dirty="0" smtClean="0"/>
              <a:t> amount);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400" dirty="0" smtClean="0"/>
              <a:t> PR_Write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048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 a buffer of data to a file or socket.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429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PRInt32</a:t>
            </a:r>
            <a:r>
              <a:rPr lang="en-US" dirty="0" smtClean="0"/>
              <a:t> </a:t>
            </a:r>
            <a:r>
              <a:rPr lang="en-US" dirty="0" err="1" smtClean="0"/>
              <a:t>PR_Write</a:t>
            </a:r>
            <a:r>
              <a:rPr lang="en-US" dirty="0" smtClean="0"/>
              <a:t>( </a:t>
            </a:r>
            <a:r>
              <a:rPr lang="en-US" dirty="0" err="1" smtClean="0">
                <a:hlinkClick r:id="rId3"/>
              </a:rPr>
              <a:t>PRFileDesc</a:t>
            </a:r>
            <a:r>
              <a:rPr lang="en-US" dirty="0" smtClean="0"/>
              <a:t> *</a:t>
            </a:r>
            <a:r>
              <a:rPr lang="en-US" dirty="0" err="1" smtClean="0"/>
              <a:t>fd</a:t>
            </a:r>
            <a:r>
              <a:rPr lang="en-US" dirty="0" smtClean="0"/>
              <a:t>, const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PRInt32</a:t>
            </a:r>
            <a:r>
              <a:rPr lang="en-US" dirty="0" smtClean="0"/>
              <a:t> amount);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572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fd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b="1" dirty="0">
                <a:latin typeface="Arial" pitchFamily="34" charset="0"/>
                <a:cs typeface="Arial" pitchFamily="34" charset="0"/>
              </a:rPr>
              <a:t> 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pointer to the 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3"/>
              </a:rPr>
              <a:t>PRFileDesc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 for a file or socket. </a:t>
            </a:r>
            <a:endParaRPr lang="ro-RO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buf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pointer to the buffer holding the data to be written. </a:t>
            </a:r>
            <a:endParaRPr lang="ro-RO" dirty="0">
              <a:latin typeface="Arial" pitchFamily="34" charset="0"/>
              <a:cs typeface="Arial" pitchFamily="34" charset="0"/>
            </a:endParaRPr>
          </a:p>
          <a:p>
            <a:r>
              <a:rPr lang="ro-RO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mount</a:t>
            </a:r>
            <a:r>
              <a:rPr lang="ro-RO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amount of data, in bytes, to be written from the buffer.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41910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Parameters:</a:t>
            </a:r>
            <a:endParaRPr lang="en-US" b="1" dirty="0"/>
          </a:p>
        </p:txBody>
      </p:sp>
      <p:pic>
        <p:nvPicPr>
          <p:cNvPr id="15" name="Picture 14" descr="logo DefCa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6" name="Picture 15" descr="kpm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Example #1 – Details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52136"/>
            <a:ext cx="8153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PR_IMPLEMENT(</a:t>
            </a:r>
            <a:r>
              <a:rPr lang="en-US" sz="1600" dirty="0" smtClean="0">
                <a:solidFill>
                  <a:srgbClr val="0070C0"/>
                </a:solidFill>
              </a:rPr>
              <a:t>PRInt32</a:t>
            </a:r>
            <a:r>
              <a:rPr lang="en-US" sz="1600" dirty="0" smtClean="0"/>
              <a:t>) </a:t>
            </a:r>
            <a:r>
              <a:rPr lang="en-US" sz="1600" b="1" dirty="0" err="1" smtClean="0"/>
              <a:t>PR_Read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PRFileDesc</a:t>
            </a:r>
            <a:r>
              <a:rPr lang="en-US" sz="1600" dirty="0" smtClean="0"/>
              <a:t> *</a:t>
            </a:r>
            <a:r>
              <a:rPr lang="en-US" sz="1600" b="1" dirty="0" err="1" smtClean="0"/>
              <a:t>fd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70C0"/>
                </a:solidFill>
              </a:rPr>
              <a:t>void</a:t>
            </a:r>
            <a:r>
              <a:rPr lang="en-US" sz="1600" dirty="0" smtClean="0"/>
              <a:t> *</a:t>
            </a:r>
            <a:r>
              <a:rPr lang="en-US" sz="1600" b="1" dirty="0" err="1" smtClean="0"/>
              <a:t>buf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70C0"/>
                </a:solidFill>
              </a:rPr>
              <a:t>PRInt32</a:t>
            </a:r>
            <a:r>
              <a:rPr lang="en-US" sz="1600" dirty="0" smtClean="0"/>
              <a:t> </a:t>
            </a:r>
            <a:r>
              <a:rPr lang="en-US" sz="1600" b="1" dirty="0" smtClean="0"/>
              <a:t>amount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return</a:t>
            </a:r>
            <a:r>
              <a:rPr lang="en-US" sz="1600" dirty="0" smtClean="0"/>
              <a:t>((</a:t>
            </a:r>
            <a:r>
              <a:rPr lang="en-US" sz="1600" dirty="0" err="1" smtClean="0"/>
              <a:t>fd</a:t>
            </a:r>
            <a:r>
              <a:rPr lang="en-US" sz="1600" dirty="0" smtClean="0"/>
              <a:t>-&gt;methods-&gt;read)(</a:t>
            </a:r>
            <a:r>
              <a:rPr lang="en-US" sz="1600" b="1" dirty="0" err="1" smtClean="0"/>
              <a:t>fd</a:t>
            </a:r>
            <a:r>
              <a:rPr lang="en-US" sz="1600" dirty="0" err="1" smtClean="0"/>
              <a:t>,</a:t>
            </a:r>
            <a:r>
              <a:rPr lang="en-US" sz="1600" b="1" dirty="0" err="1" smtClean="0"/>
              <a:t>buf</a:t>
            </a:r>
            <a:r>
              <a:rPr lang="en-US" sz="1600" dirty="0" err="1" smtClean="0"/>
              <a:t>,</a:t>
            </a:r>
            <a:r>
              <a:rPr lang="en-US" sz="1600" b="1" dirty="0" err="1" smtClean="0"/>
              <a:t>amount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PR_Read source: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743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Disassembly - Tail call optimization :</a:t>
            </a:r>
            <a:endParaRPr lang="en-US" dirty="0"/>
          </a:p>
        </p:txBody>
      </p:sp>
      <p:pic>
        <p:nvPicPr>
          <p:cNvPr id="6" name="Picture 5" descr="PR_Read norm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200400"/>
            <a:ext cx="7830758" cy="1066800"/>
          </a:xfrm>
          <a:prstGeom prst="rect">
            <a:avLst/>
          </a:prstGeom>
        </p:spPr>
      </p:pic>
      <p:pic>
        <p:nvPicPr>
          <p:cNvPr id="11" name="Picture 10" descr="HookPR_R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7891673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4419600"/>
            <a:ext cx="563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Hooked function:</a:t>
            </a:r>
            <a:endParaRPr lang="en-US" dirty="0"/>
          </a:p>
        </p:txBody>
      </p:sp>
      <p:pic>
        <p:nvPicPr>
          <p:cNvPr id="9" name="Picture 8" descr="logo DefCa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0" name="Picture 9" descr="kpm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524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Under the hood</a:t>
            </a:r>
            <a:endParaRPr lang="en-US" sz="4400" dirty="0"/>
          </a:p>
        </p:txBody>
      </p:sp>
      <p:pic>
        <p:nvPicPr>
          <p:cNvPr id="5" name="Picture 4" descr="PR_Read_P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286000"/>
            <a:ext cx="6358442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First, we’ll do two important things:</a:t>
            </a:r>
          </a:p>
          <a:p>
            <a:endParaRPr lang="ro-RO" b="1" dirty="0" smtClean="0"/>
          </a:p>
          <a:p>
            <a:pPr marL="342900" indent="-342900">
              <a:buAutoNum type="arabicPeriod"/>
            </a:pPr>
            <a:r>
              <a:rPr lang="ro-RO" dirty="0" smtClean="0"/>
              <a:t>Backup old EIP (to return from normal function call)</a:t>
            </a:r>
          </a:p>
          <a:p>
            <a:pPr marL="342900" indent="-342900">
              <a:buAutoNum type="arabicPeriod"/>
            </a:pPr>
            <a:r>
              <a:rPr lang="ro-RO" dirty="0" smtClean="0"/>
              <a:t>Replace old EIP with our “Reinsert_Hook” function</a:t>
            </a:r>
            <a:endParaRPr lang="en-US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1524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Under the hood</a:t>
            </a:r>
            <a:endParaRPr lang="en-US" sz="4400" dirty="0"/>
          </a:p>
        </p:txBody>
      </p:sp>
      <p:pic>
        <p:nvPicPr>
          <p:cNvPr id="5" name="Picture 4" descr="PR_Read_P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066800"/>
            <a:ext cx="4605663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882676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Second, “do things”:</a:t>
            </a:r>
          </a:p>
          <a:p>
            <a:endParaRPr lang="ro-RO" dirty="0" smtClean="0"/>
          </a:p>
          <a:p>
            <a:pPr marL="342900" indent="-342900">
              <a:buAutoNum type="arabicPeriod"/>
            </a:pPr>
            <a:r>
              <a:rPr lang="ro-RO" dirty="0" smtClean="0"/>
              <a:t>Backup registers</a:t>
            </a:r>
          </a:p>
          <a:p>
            <a:pPr marL="342900" indent="-342900">
              <a:buAutoNum type="arabicPeriod"/>
            </a:pPr>
            <a:r>
              <a:rPr lang="ro-RO" dirty="0" smtClean="0"/>
              <a:t>Restore original bytes</a:t>
            </a:r>
          </a:p>
          <a:p>
            <a:pPr marL="342900" indent="-342900">
              <a:buAutoNum type="arabicPeriod"/>
            </a:pPr>
            <a:r>
              <a:rPr lang="ro-RO" dirty="0" smtClean="0"/>
              <a:t>Call original function</a:t>
            </a:r>
          </a:p>
          <a:p>
            <a:pPr marL="342900" indent="-342900">
              <a:buAutoNum type="arabicPeriod"/>
            </a:pPr>
            <a:r>
              <a:rPr lang="ro-RO" dirty="0" smtClean="0"/>
              <a:t>“Do things”</a:t>
            </a:r>
          </a:p>
          <a:p>
            <a:pPr marL="342900" indent="-342900">
              <a:buAutoNum type="arabicPeriod"/>
            </a:pPr>
            <a:r>
              <a:rPr lang="ro-RO" dirty="0" smtClean="0"/>
              <a:t>Restore registers</a:t>
            </a:r>
          </a:p>
          <a:p>
            <a:pPr marL="342900" indent="-342900">
              <a:buAutoNum type="arabicPeriod"/>
            </a:pPr>
            <a:r>
              <a:rPr lang="ro-RO" dirty="0" smtClean="0"/>
              <a:t>Return (to reinsert hook) </a:t>
            </a:r>
            <a:endParaRPr lang="en-US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1524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Under the hood</a:t>
            </a:r>
            <a:endParaRPr lang="en-US" sz="4400" dirty="0"/>
          </a:p>
        </p:txBody>
      </p:sp>
      <p:pic>
        <p:nvPicPr>
          <p:cNvPr id="5" name="Picture 4" descr="Reinster_P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614" y="1828800"/>
            <a:ext cx="9043386" cy="3532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1062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o-RO" dirty="0" smtClean="0"/>
              <a:t>Restore hook on PR_Read: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1524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Under the hood</a:t>
            </a:r>
            <a:endParaRPr lang="en-US" sz="4400" dirty="0"/>
          </a:p>
        </p:txBody>
      </p:sp>
      <p:pic>
        <p:nvPicPr>
          <p:cNvPr id="5" name="Picture 4" descr="Reinster_P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8753990" cy="3932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066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Restore old EIP (before call PR_Read) in the right place:</a:t>
            </a:r>
            <a:endParaRPr lang="en-US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286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Example #2 - Outlook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400" dirty="0" smtClean="0"/>
              <a:t> SslEncryptPacket (ncrypt.dll)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SECURITY_STATUS </a:t>
            </a:r>
            <a:r>
              <a:rPr lang="en-US" sz="1600" b="1" dirty="0" smtClean="0">
                <a:solidFill>
                  <a:srgbClr val="FF0000"/>
                </a:solidFill>
              </a:rPr>
              <a:t>WINAPI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SslEncryptPacket</a:t>
            </a:r>
            <a:r>
              <a:rPr lang="ro-RO" sz="1600" b="1" dirty="0" smtClean="0"/>
              <a:t> </a:t>
            </a:r>
            <a:r>
              <a:rPr lang="en-US" sz="1600" dirty="0" smtClean="0"/>
              <a:t>(</a:t>
            </a:r>
            <a:r>
              <a:rPr lang="ro-RO" sz="1600" dirty="0" smtClean="0"/>
              <a:t> </a:t>
            </a:r>
            <a:r>
              <a:rPr lang="en-US" sz="1600" dirty="0" smtClean="0"/>
              <a:t> </a:t>
            </a:r>
            <a:r>
              <a:rPr lang="ro-RO" sz="1600" dirty="0" smtClean="0"/>
              <a:t>	</a:t>
            </a:r>
          </a:p>
          <a:p>
            <a:r>
              <a:rPr lang="ro-RO" sz="1600" dirty="0" smtClean="0"/>
              <a:t>	</a:t>
            </a:r>
            <a:r>
              <a:rPr lang="en-US" sz="1600" dirty="0" smtClean="0"/>
              <a:t>_In_     NCRYPT_PROV_HANDLE </a:t>
            </a:r>
            <a:r>
              <a:rPr lang="en-US" sz="1600" dirty="0" err="1" smtClean="0"/>
              <a:t>hSslProvider</a:t>
            </a:r>
            <a:r>
              <a:rPr lang="en-US" sz="1600" dirty="0" smtClean="0"/>
              <a:t>, </a:t>
            </a:r>
            <a:r>
              <a:rPr lang="ro-RO" sz="1600" dirty="0" smtClean="0"/>
              <a:t>	</a:t>
            </a:r>
            <a:r>
              <a:rPr lang="en-US" sz="1600" dirty="0" smtClean="0"/>
              <a:t>_</a:t>
            </a:r>
            <a:r>
              <a:rPr lang="en-US" sz="1600" dirty="0" err="1" smtClean="0"/>
              <a:t>Inout</a:t>
            </a:r>
            <a:r>
              <a:rPr lang="en-US" sz="1600" dirty="0" smtClean="0"/>
              <a:t>_  NCRYPT_KEY_HANDLE </a:t>
            </a:r>
            <a:r>
              <a:rPr lang="en-US" sz="1600" dirty="0" err="1" smtClean="0"/>
              <a:t>hKey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b="1" dirty="0" smtClean="0"/>
              <a:t>_In_     PBYTE *</a:t>
            </a:r>
            <a:r>
              <a:rPr lang="en-US" sz="1600" b="1" dirty="0" err="1" smtClean="0"/>
              <a:t>pbInput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b="1" dirty="0" smtClean="0"/>
              <a:t>_In_     DWORD </a:t>
            </a:r>
            <a:r>
              <a:rPr lang="en-US" sz="1600" b="1" dirty="0" err="1" smtClean="0"/>
              <a:t>cbInput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_Out_    PBYTE </a:t>
            </a:r>
            <a:r>
              <a:rPr lang="en-US" sz="1600" dirty="0" err="1" smtClean="0"/>
              <a:t>pbOutput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_In_     DWORD </a:t>
            </a:r>
            <a:r>
              <a:rPr lang="en-US" sz="1600" dirty="0" err="1" smtClean="0"/>
              <a:t>cbOutput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_Out_    DWORD *</a:t>
            </a:r>
            <a:r>
              <a:rPr lang="en-US" sz="1600" dirty="0" err="1" smtClean="0"/>
              <a:t>pcbResult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_In_     ULONGLONG </a:t>
            </a:r>
            <a:r>
              <a:rPr lang="en-US" sz="1600" dirty="0" err="1" smtClean="0"/>
              <a:t>SequenceNumber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_In_     DWORD </a:t>
            </a:r>
            <a:r>
              <a:rPr lang="en-US" sz="1600" dirty="0" err="1" smtClean="0"/>
              <a:t>dwContentType</a:t>
            </a:r>
            <a:r>
              <a:rPr lang="en-US" sz="1600" dirty="0" smtClean="0"/>
              <a:t>, </a:t>
            </a:r>
            <a:endParaRPr lang="ro-RO" sz="1600" dirty="0" smtClean="0"/>
          </a:p>
          <a:p>
            <a:r>
              <a:rPr lang="ro-RO" sz="1600" dirty="0" smtClean="0"/>
              <a:t>	</a:t>
            </a:r>
            <a:r>
              <a:rPr lang="en-US" sz="1600" dirty="0" smtClean="0"/>
              <a:t>_In_     DWORD </a:t>
            </a:r>
            <a:r>
              <a:rPr lang="en-US" sz="1600" dirty="0" err="1" smtClean="0"/>
              <a:t>dwFlags</a:t>
            </a:r>
            <a:r>
              <a:rPr lang="en-US" sz="1600" dirty="0" smtClean="0"/>
              <a:t> </a:t>
            </a:r>
            <a:endParaRPr lang="ro-RO" sz="1600" dirty="0" smtClean="0"/>
          </a:p>
          <a:p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pbInput</a:t>
            </a:r>
            <a:r>
              <a:rPr lang="en-US" sz="1600" dirty="0" smtClean="0"/>
              <a:t> [in] A pointer to the buffer that contains the packet to be encrypted.</a:t>
            </a:r>
          </a:p>
          <a:p>
            <a:r>
              <a:rPr lang="en-US" sz="1600" i="1" dirty="0" err="1" smtClean="0"/>
              <a:t>cbInput</a:t>
            </a:r>
            <a:r>
              <a:rPr lang="en-US" sz="1600" dirty="0" smtClean="0"/>
              <a:t> [in] The length, in bytes, of the </a:t>
            </a:r>
            <a:r>
              <a:rPr lang="en-US" sz="1600" i="1" dirty="0" err="1" smtClean="0"/>
              <a:t>pbInput</a:t>
            </a:r>
            <a:r>
              <a:rPr lang="en-US" sz="1600" dirty="0" smtClean="0"/>
              <a:t> buffer.</a:t>
            </a:r>
          </a:p>
          <a:p>
            <a:endParaRPr lang="en-US" sz="1600" dirty="0"/>
          </a:p>
        </p:txBody>
      </p:sp>
      <p:pic>
        <p:nvPicPr>
          <p:cNvPr id="8" name="Picture 7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9" name="Picture 8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8382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Why</a:t>
            </a:r>
            <a:r>
              <a:rPr lang="ro-RO" sz="4000" dirty="0" smtClean="0"/>
              <a:t>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362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- External pentest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0581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- Internal pentest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7439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- Social Engineering</a:t>
            </a:r>
            <a:endParaRPr lang="en-US" sz="2800" dirty="0"/>
          </a:p>
        </p:txBody>
      </p:sp>
      <p:pic>
        <p:nvPicPr>
          <p:cNvPr id="8" name="Picture 7" descr="check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1310" y="2819400"/>
            <a:ext cx="593090" cy="607357"/>
          </a:xfrm>
          <a:prstGeom prst="rect">
            <a:avLst/>
          </a:prstGeom>
        </p:spPr>
      </p:pic>
      <p:pic>
        <p:nvPicPr>
          <p:cNvPr id="12" name="Picture 11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3" name="Picture 12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286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Example #2 - Details</a:t>
            </a:r>
            <a:endParaRPr lang="en-US" sz="4400" dirty="0"/>
          </a:p>
        </p:txBody>
      </p:sp>
      <p:pic>
        <p:nvPicPr>
          <p:cNvPr id="5" name="Picture 4" descr="SslEncryptA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752600"/>
            <a:ext cx="6705600" cy="40773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71800" y="5410200"/>
            <a:ext cx="1143000" cy="609600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0784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Somethings does not look OK... RETN vs RETN 2C </a:t>
            </a:r>
            <a:endParaRPr lang="en-US" dirty="0"/>
          </a:p>
        </p:txBody>
      </p:sp>
      <p:pic>
        <p:nvPicPr>
          <p:cNvPr id="8" name="Picture 7" descr="logo DefCa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9" name="Picture 8" descr="kpm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810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Calling conventions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__cdecl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cdecl</a:t>
            </a:r>
            <a:r>
              <a:rPr lang="en-US" dirty="0" smtClean="0"/>
              <a:t> is the default calling convention for C and C++ programs. Because the stack is cleaned up by the caller, it can do </a:t>
            </a:r>
            <a:r>
              <a:rPr lang="en-US" b="1" dirty="0" err="1" smtClean="0"/>
              <a:t>vararg</a:t>
            </a:r>
            <a:r>
              <a:rPr lang="en-US" dirty="0" smtClean="0"/>
              <a:t> functions. The __</a:t>
            </a:r>
            <a:r>
              <a:rPr lang="en-US" dirty="0" err="1" smtClean="0"/>
              <a:t>cdecl</a:t>
            </a:r>
            <a:r>
              <a:rPr lang="en-US" dirty="0" smtClean="0"/>
              <a:t> calling convention creates larger executables than </a:t>
            </a:r>
            <a:r>
              <a:rPr lang="en-US" dirty="0" smtClean="0">
                <a:hlinkClick r:id="rId2"/>
              </a:rPr>
              <a:t>__</a:t>
            </a:r>
            <a:r>
              <a:rPr lang="en-US" dirty="0" err="1" smtClean="0">
                <a:hlinkClick r:id="rId2"/>
              </a:rPr>
              <a:t>stdcall</a:t>
            </a:r>
            <a:r>
              <a:rPr lang="en-US" dirty="0" smtClean="0"/>
              <a:t>, because it requires each function call to include stack cleanup code. The following list shows the implementation of this calling convention.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__stdcall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95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stdcall</a:t>
            </a:r>
            <a:r>
              <a:rPr lang="en-US" dirty="0" smtClean="0"/>
              <a:t> calling convention is used to call Win32 API functions. The </a:t>
            </a:r>
            <a:r>
              <a:rPr lang="en-US" dirty="0" err="1" smtClean="0"/>
              <a:t>callee</a:t>
            </a:r>
            <a:r>
              <a:rPr lang="en-US" dirty="0" smtClean="0"/>
              <a:t> cleans the stack, so the compiler makes </a:t>
            </a:r>
            <a:r>
              <a:rPr lang="en-US" b="1" dirty="0" err="1" smtClean="0"/>
              <a:t>vararg</a:t>
            </a:r>
            <a:r>
              <a:rPr lang="en-US" dirty="0" smtClean="0"/>
              <a:t> functions __</a:t>
            </a:r>
            <a:r>
              <a:rPr lang="en-US" dirty="0" err="1" smtClean="0"/>
              <a:t>cdecl</a:t>
            </a:r>
            <a:r>
              <a:rPr lang="en-US" dirty="0" smtClean="0"/>
              <a:t>. Functions that use this calling convention require a function prototype.</a:t>
            </a:r>
            <a:endParaRPr lang="en-US" dirty="0"/>
          </a:p>
        </p:txBody>
      </p:sp>
      <p:pic>
        <p:nvPicPr>
          <p:cNvPr id="9" name="Picture 8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0" name="Picture 9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286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Example #3 - Putty</a:t>
            </a:r>
            <a:endParaRPr lang="en-US" sz="4400" dirty="0"/>
          </a:p>
        </p:txBody>
      </p:sp>
      <p:pic>
        <p:nvPicPr>
          <p:cNvPr id="6" name="Picture 5" descr="PuttyA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036" y="1828800"/>
            <a:ext cx="5982964" cy="416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12308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No exported functions from a DLL – direct code injection</a:t>
            </a:r>
            <a:endParaRPr lang="en-US" dirty="0"/>
          </a:p>
        </p:txBody>
      </p:sp>
      <p:pic>
        <p:nvPicPr>
          <p:cNvPr id="8" name="Picture 7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9" name="Picture 8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2860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Demo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SSLRipper.exe  – DLL Injector </a:t>
            </a:r>
          </a:p>
          <a:p>
            <a:r>
              <a:rPr lang="ro-RO" sz="2400" dirty="0" smtClean="0"/>
              <a:t>InjectedDLL.dll – DLL that is injected into processes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3438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</a:rPr>
              <a:t>Attacker</a:t>
            </a:r>
          </a:p>
          <a:p>
            <a:pPr algn="ctr"/>
            <a:endParaRPr lang="ro-RO" dirty="0" smtClean="0">
              <a:solidFill>
                <a:schemeClr val="bg1"/>
              </a:solidFill>
            </a:endParaRPr>
          </a:p>
          <a:p>
            <a:pPr algn="ctr"/>
            <a:r>
              <a:rPr lang="ro-RO" dirty="0" smtClean="0">
                <a:solidFill>
                  <a:schemeClr val="bg1"/>
                </a:solidFill>
              </a:rPr>
              <a:t>Virtual Machine - Kali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38600" y="3886200"/>
            <a:ext cx="914400" cy="18172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819400"/>
            <a:ext cx="32004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57800" y="3276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</a:rPr>
              <a:t>Victim</a:t>
            </a:r>
          </a:p>
          <a:p>
            <a:pPr algn="ctr"/>
            <a:endParaRPr lang="ro-RO" dirty="0" smtClean="0">
              <a:solidFill>
                <a:schemeClr val="bg1"/>
              </a:solidFill>
            </a:endParaRPr>
          </a:p>
          <a:p>
            <a:pPr algn="ctr"/>
            <a:r>
              <a:rPr lang="ro-RO" dirty="0" smtClean="0">
                <a:solidFill>
                  <a:schemeClr val="bg1"/>
                </a:solidFill>
              </a:rPr>
              <a:t>Host - Windows 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0" name="Picture 9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5" name="Picture 4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297359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SSL Ripper – Tamper data</a:t>
            </a:r>
            <a:endParaRPr lang="en-US" sz="4400" dirty="0"/>
          </a:p>
        </p:txBody>
      </p:sp>
      <p:pic>
        <p:nvPicPr>
          <p:cNvPr id="7" name="Picture 6" descr="TamperDa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1752600"/>
            <a:ext cx="5664626" cy="4248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12308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Tamper data – Modify packets in realtime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Future work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sz="2400" dirty="0" smtClean="0"/>
              <a:t> Support for all SSL software</a:t>
            </a:r>
          </a:p>
          <a:p>
            <a:pPr>
              <a:buFontTx/>
              <a:buChar char="-"/>
            </a:pPr>
            <a:r>
              <a:rPr lang="ro-RO" sz="2400" dirty="0" smtClean="0"/>
              <a:t> Support for x64</a:t>
            </a:r>
          </a:p>
          <a:p>
            <a:pPr>
              <a:buFontTx/>
              <a:buChar char="-"/>
            </a:pPr>
            <a:r>
              <a:rPr lang="ro-RO" sz="2400" dirty="0" smtClean="0"/>
              <a:t> Thread safe</a:t>
            </a:r>
          </a:p>
          <a:p>
            <a:pPr>
              <a:buFontTx/>
              <a:buChar char="-"/>
            </a:pPr>
            <a:r>
              <a:rPr lang="ro-RO" sz="2400" dirty="0" smtClean="0"/>
              <a:t> Bypass EMET</a:t>
            </a:r>
          </a:p>
          <a:p>
            <a:pPr>
              <a:buFontTx/>
              <a:buChar char="-"/>
            </a:pPr>
            <a:r>
              <a:rPr lang="ro-RO" sz="2400" dirty="0" smtClean="0"/>
              <a:t> Metasploit post exploitation module</a:t>
            </a:r>
          </a:p>
          <a:p>
            <a:pPr>
              <a:buFontTx/>
              <a:buChar char="-"/>
            </a:pPr>
            <a:r>
              <a:rPr lang="ro-RO" sz="2400" dirty="0" smtClean="0"/>
              <a:t> GUI version</a:t>
            </a:r>
          </a:p>
          <a:p>
            <a:pPr>
              <a:buFontTx/>
              <a:buChar char="-"/>
            </a:pPr>
            <a:r>
              <a:rPr lang="ro-RO" sz="2400" dirty="0" smtClean="0"/>
              <a:t> Possibility to modify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8723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* First version will be released when </a:t>
            </a:r>
            <a:r>
              <a:rPr lang="ro-RO" sz="2400" smtClean="0"/>
              <a:t>it is stable</a:t>
            </a:r>
            <a:endParaRPr lang="en-US" sz="2400" dirty="0"/>
          </a:p>
        </p:txBody>
      </p:sp>
      <p:pic>
        <p:nvPicPr>
          <p:cNvPr id="6" name="Picture 5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6764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Questions?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352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Contact: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874532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ionut.popescu@outlook.com</a:t>
            </a:r>
            <a:endParaRPr lang="en-US" sz="2400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685800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Steps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1. Information gathering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819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2. Vulnerability assessment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581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3. Exploitation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3434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4. Post exploitation</a:t>
            </a:r>
            <a:endParaRPr lang="en-US" sz="2400" dirty="0"/>
          </a:p>
        </p:txBody>
      </p:sp>
      <p:pic>
        <p:nvPicPr>
          <p:cNvPr id="9" name="Picture 8" descr="check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114800"/>
            <a:ext cx="533400" cy="546231"/>
          </a:xfrm>
          <a:prstGeom prst="rect">
            <a:avLst/>
          </a:prstGeom>
        </p:spPr>
      </p:pic>
      <p:pic>
        <p:nvPicPr>
          <p:cNvPr id="12" name="Picture 11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3" name="Picture 12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3810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SSL Ripper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219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- Dumping SSL traffic -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4343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98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4191000" cy="2743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438400"/>
            <a:ext cx="1905000" cy="2590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2438400"/>
            <a:ext cx="1905000" cy="2590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1664" y="2895600"/>
            <a:ext cx="838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8194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chemeClr val="bg1"/>
                </a:solidFill>
              </a:rPr>
              <a:t>POST /login ...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Host: server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User-Agent: ...</a:t>
            </a:r>
          </a:p>
          <a:p>
            <a:endParaRPr lang="ro-RO" sz="1600" dirty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User=admin&amp;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Pass=123456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2971800"/>
            <a:ext cx="38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E</a:t>
            </a:r>
          </a:p>
          <a:p>
            <a:r>
              <a:rPr lang="ro-RO" sz="1400" dirty="0" smtClean="0"/>
              <a:t>N</a:t>
            </a:r>
          </a:p>
          <a:p>
            <a:r>
              <a:rPr lang="ro-RO" sz="1400" dirty="0" smtClean="0"/>
              <a:t>C</a:t>
            </a:r>
          </a:p>
          <a:p>
            <a:r>
              <a:rPr lang="ro-RO" sz="1400" dirty="0" smtClean="0"/>
              <a:t>R</a:t>
            </a:r>
          </a:p>
          <a:p>
            <a:r>
              <a:rPr lang="ro-RO" sz="1400" dirty="0" smtClean="0"/>
              <a:t>Y</a:t>
            </a:r>
          </a:p>
          <a:p>
            <a:r>
              <a:rPr lang="ro-RO" sz="1400" dirty="0" smtClean="0"/>
              <a:t>P</a:t>
            </a:r>
          </a:p>
          <a:p>
            <a:r>
              <a:rPr lang="ro-RO" sz="1400" dirty="0"/>
              <a:t>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817674"/>
            <a:ext cx="137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Ç#ívã¾¬à‹èYã(ðƒ/Ç#ívã¾¬à‹èYã(ðƒ/Ç#ívã¾¬à‹èYã(ðƒ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4800600" y="3505200"/>
            <a:ext cx="838200" cy="0"/>
          </a:xfrm>
          <a:prstGeom prst="straightConnector1">
            <a:avLst/>
          </a:prstGeom>
          <a:ln w="57150" cmpd="sng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nternet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438400"/>
            <a:ext cx="3209668" cy="221977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2614832" y="4648200"/>
            <a:ext cx="9964" cy="12192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5867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1400" y="54864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14800" y="57105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solidFill>
                  <a:schemeClr val="bg1"/>
                </a:solidFill>
              </a:rPr>
              <a:t>SSL Ripper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" name="Picture 20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22" name="Picture 21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73559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Applicability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5500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- Browsers: Mozilla Firefox, Google Chrome, Internet Explorer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- Email clients: Microsoft Outlook, Mozilla Thunderbird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124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- Remote connection: Putty, SecureCRT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962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Generic, any application that makes use of:</a:t>
            </a:r>
          </a:p>
          <a:p>
            <a:pPr>
              <a:buFontTx/>
              <a:buChar char="-"/>
            </a:pPr>
            <a:r>
              <a:rPr lang="ro-RO" dirty="0" smtClean="0"/>
              <a:t> OpenSSL</a:t>
            </a:r>
          </a:p>
          <a:p>
            <a:pPr>
              <a:buFontTx/>
              <a:buChar char="-"/>
            </a:pPr>
            <a:r>
              <a:rPr lang="ro-RO" dirty="0" smtClean="0"/>
              <a:t> Netscape Security Services</a:t>
            </a:r>
          </a:p>
          <a:p>
            <a:pPr>
              <a:buFontTx/>
              <a:buChar char="-"/>
            </a:pPr>
            <a:r>
              <a:rPr lang="ro-RO" dirty="0" smtClean="0"/>
              <a:t> Microsoft CryptoAPI</a:t>
            </a:r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Other libraries</a:t>
            </a:r>
            <a:endParaRPr lang="en-US" dirty="0"/>
          </a:p>
        </p:txBody>
      </p:sp>
      <p:pic>
        <p:nvPicPr>
          <p:cNvPr id="11" name="Picture 10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2" name="Picture 11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81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How does it work?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151953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Short answer: </a:t>
            </a:r>
            <a:r>
              <a:rPr lang="ro-RO" sz="2400" b="1" dirty="0" smtClean="0"/>
              <a:t>API Hooking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We need to execute code in other process’ space:</a:t>
            </a:r>
          </a:p>
          <a:p>
            <a:endParaRPr lang="ro-RO" dirty="0" smtClean="0"/>
          </a:p>
          <a:p>
            <a:pPr marL="342900" indent="-342900">
              <a:buAutoNum type="arabicPeriod"/>
            </a:pPr>
            <a:r>
              <a:rPr lang="ro-RO" dirty="0" smtClean="0"/>
              <a:t>Inject a DLL into a remote process (eg. outlook.exe)</a:t>
            </a:r>
          </a:p>
          <a:p>
            <a:pPr marL="342900" indent="-342900"/>
            <a:r>
              <a:rPr lang="ro-RO" dirty="0" smtClean="0"/>
              <a:t> 		- Allocate space for DLL name (VirtualAllocEx)</a:t>
            </a:r>
          </a:p>
          <a:p>
            <a:pPr marL="342900" indent="-342900"/>
            <a:r>
              <a:rPr lang="ro-RO" dirty="0" smtClean="0"/>
              <a:t> 		- Write DLL name (WriteProcessMemory)</a:t>
            </a:r>
          </a:p>
          <a:p>
            <a:pPr marL="342900" indent="-342900"/>
            <a:r>
              <a:rPr lang="ro-RO" dirty="0" smtClean="0"/>
              <a:t> 		- Create a new thread (CreateRemoteThread)</a:t>
            </a:r>
          </a:p>
          <a:p>
            <a:pPr marL="342900" indent="-342900"/>
            <a:r>
              <a:rPr lang="ro-RO" dirty="0" smtClean="0"/>
              <a:t> 		- On new thread call LoadLibrary with specific DLL</a:t>
            </a:r>
          </a:p>
          <a:p>
            <a:pPr marL="342900" indent="-342900"/>
            <a:endParaRPr lang="ro-RO" dirty="0" smtClean="0"/>
          </a:p>
          <a:p>
            <a:pPr marL="342900" indent="-342900"/>
            <a:r>
              <a:rPr lang="ro-RO" dirty="0" smtClean="0"/>
              <a:t>2. Hooks specific APIs:</a:t>
            </a:r>
          </a:p>
          <a:p>
            <a:pPr marL="342900" indent="-342900"/>
            <a:r>
              <a:rPr lang="ro-RO" dirty="0" smtClean="0"/>
              <a:t> 		- Find function address (from export table)</a:t>
            </a:r>
          </a:p>
          <a:p>
            <a:pPr marL="342900" indent="-342900"/>
            <a:r>
              <a:rPr lang="ro-RO" dirty="0" smtClean="0"/>
              <a:t> 		- Place a “jmp” on an internal function </a:t>
            </a:r>
          </a:p>
          <a:p>
            <a:pPr marL="342900" indent="-342900"/>
            <a:r>
              <a:rPr lang="ro-RO" dirty="0" smtClean="0"/>
              <a:t> 		- Do things</a:t>
            </a:r>
            <a:endParaRPr lang="en-US" dirty="0"/>
          </a:p>
        </p:txBody>
      </p:sp>
      <p:pic>
        <p:nvPicPr>
          <p:cNvPr id="8" name="Picture 7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9" name="Picture 8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Classic DLL Injection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066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stuff, good stuff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// Open process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err="1" smtClean="0"/>
              <a:t>hProcess</a:t>
            </a:r>
            <a:r>
              <a:rPr lang="en-US" sz="1200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err="1" smtClean="0"/>
              <a:t>OpenProcess</a:t>
            </a:r>
            <a:r>
              <a:rPr lang="en-US" sz="1200" dirty="0" smtClean="0"/>
              <a:t>(PROCESS_ALL_ACCESS, false, </a:t>
            </a:r>
            <a:r>
              <a:rPr lang="en-US" sz="1200" dirty="0" err="1" smtClean="0"/>
              <a:t>p_dwID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// Get </a:t>
            </a:r>
            <a:r>
              <a:rPr lang="en-US" sz="1200" dirty="0" err="1" smtClean="0">
                <a:solidFill>
                  <a:srgbClr val="00B050"/>
                </a:solidFill>
              </a:rPr>
              <a:t>LoadLibrary</a:t>
            </a:r>
            <a:r>
              <a:rPr lang="en-US" sz="1200" dirty="0" smtClean="0">
                <a:solidFill>
                  <a:srgbClr val="00B050"/>
                </a:solidFill>
              </a:rPr>
              <a:t> address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err="1" smtClean="0"/>
              <a:t>pvLoadLibrary</a:t>
            </a:r>
            <a:r>
              <a:rPr lang="en-US" sz="1200" dirty="0" smtClean="0"/>
              <a:t> </a:t>
            </a:r>
            <a:r>
              <a:rPr lang="en-US" sz="1200" b="1" dirty="0" smtClean="0"/>
              <a:t>= </a:t>
            </a:r>
            <a:r>
              <a:rPr lang="en-US" sz="1200" dirty="0" smtClean="0"/>
              <a:t>(LPVOID)</a:t>
            </a:r>
            <a:r>
              <a:rPr lang="en-US" sz="1200" b="1" dirty="0" err="1" smtClean="0"/>
              <a:t>GetProcAddress</a:t>
            </a:r>
            <a:r>
              <a:rPr lang="en-US" sz="1200" dirty="0" smtClean="0"/>
              <a:t>(</a:t>
            </a:r>
            <a:r>
              <a:rPr lang="en-US" sz="1200" dirty="0" err="1" smtClean="0"/>
              <a:t>GetModuleHandle</a:t>
            </a:r>
            <a:r>
              <a:rPr lang="en-US" sz="1200" dirty="0" smtClean="0"/>
              <a:t>("kernel32.dll"), "</a:t>
            </a:r>
            <a:r>
              <a:rPr lang="en-US" sz="1200" dirty="0" err="1" smtClean="0"/>
              <a:t>LoadLibraryA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// Allocate space in remote process for DLL name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err="1" smtClean="0"/>
              <a:t>pvString</a:t>
            </a:r>
            <a:r>
              <a:rPr lang="en-US" sz="1200" dirty="0" smtClean="0"/>
              <a:t> </a:t>
            </a:r>
            <a:r>
              <a:rPr lang="en-US" sz="1200" b="1" dirty="0" smtClean="0"/>
              <a:t>= </a:t>
            </a:r>
            <a:r>
              <a:rPr lang="en-US" sz="1200" dirty="0" smtClean="0"/>
              <a:t>(LPVOID)</a:t>
            </a:r>
            <a:r>
              <a:rPr lang="en-US" sz="1200" b="1" dirty="0" err="1" smtClean="0"/>
              <a:t>VirtualAllocEx</a:t>
            </a:r>
            <a:r>
              <a:rPr lang="en-US" sz="1200" dirty="0" smtClean="0"/>
              <a:t>(</a:t>
            </a:r>
            <a:r>
              <a:rPr lang="en-US" sz="1200" dirty="0" err="1" smtClean="0"/>
              <a:t>hProcess</a:t>
            </a:r>
            <a:r>
              <a:rPr lang="en-US" sz="1200" dirty="0" smtClean="0"/>
              <a:t>, NULL, </a:t>
            </a:r>
            <a:r>
              <a:rPr lang="en-US" sz="1200" dirty="0" err="1" smtClean="0"/>
              <a:t>p_sDLLName.length</a:t>
            </a:r>
            <a:r>
              <a:rPr lang="en-US" sz="1200" dirty="0" smtClean="0"/>
              <a:t>(), MEM_RESERVE | MEM_COMMIT, PAGE_READWRITE);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// Write DLL name in allocated space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err="1" smtClean="0"/>
              <a:t>bResult</a:t>
            </a:r>
            <a:r>
              <a:rPr lang="en-US" sz="1200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err="1" smtClean="0"/>
              <a:t>WriteProcessMemory</a:t>
            </a:r>
            <a:r>
              <a:rPr lang="en-US" sz="1200" dirty="0" smtClean="0"/>
              <a:t>(</a:t>
            </a:r>
            <a:r>
              <a:rPr lang="en-US" sz="1200" dirty="0" err="1" smtClean="0"/>
              <a:t>hProcess</a:t>
            </a:r>
            <a:r>
              <a:rPr lang="en-US" sz="1200" dirty="0" smtClean="0"/>
              <a:t>, (LPVOID)</a:t>
            </a:r>
            <a:r>
              <a:rPr lang="en-US" sz="1200" dirty="0" err="1" smtClean="0"/>
              <a:t>pvString</a:t>
            </a:r>
            <a:r>
              <a:rPr lang="en-US" sz="1200" dirty="0" smtClean="0"/>
              <a:t>, </a:t>
            </a:r>
            <a:r>
              <a:rPr lang="en-US" sz="1200" dirty="0" err="1" smtClean="0"/>
              <a:t>p_sDLLName.c_str</a:t>
            </a:r>
            <a:r>
              <a:rPr lang="en-US" sz="1200" dirty="0" smtClean="0"/>
              <a:t>(), </a:t>
            </a:r>
            <a:r>
              <a:rPr lang="en-US" sz="1200" dirty="0" err="1" smtClean="0"/>
              <a:t>p_sDLLName.length</a:t>
            </a:r>
            <a:r>
              <a:rPr lang="en-US" sz="1200" dirty="0" smtClean="0"/>
              <a:t>(), &amp;written);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// Create Remote thread to call "</a:t>
            </a:r>
            <a:r>
              <a:rPr lang="en-US" sz="1200" dirty="0" err="1" smtClean="0">
                <a:solidFill>
                  <a:srgbClr val="00B050"/>
                </a:solidFill>
              </a:rPr>
              <a:t>LoadLibrary</a:t>
            </a:r>
            <a:r>
              <a:rPr lang="en-U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err="1" smtClean="0">
                <a:solidFill>
                  <a:srgbClr val="00B050"/>
                </a:solidFill>
              </a:rPr>
              <a:t>dll</a:t>
            </a:r>
            <a:r>
              <a:rPr lang="en-US" sz="1200" dirty="0" smtClean="0">
                <a:solidFill>
                  <a:srgbClr val="00B050"/>
                </a:solidFill>
              </a:rPr>
              <a:t>)"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err="1" smtClean="0"/>
              <a:t>hRemoteThread</a:t>
            </a:r>
            <a:r>
              <a:rPr lang="en-US" sz="1200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err="1" smtClean="0"/>
              <a:t>CreateRemoteThread</a:t>
            </a:r>
            <a:r>
              <a:rPr lang="en-US" sz="1200" dirty="0" smtClean="0"/>
              <a:t>(</a:t>
            </a:r>
            <a:r>
              <a:rPr lang="en-US" sz="1200" dirty="0" err="1" smtClean="0"/>
              <a:t>hProcess</a:t>
            </a:r>
            <a:r>
              <a:rPr lang="en-US" sz="1200" dirty="0" smtClean="0"/>
              <a:t>, NULL, 0, (LPTHREAD_START_ROUTINE) </a:t>
            </a:r>
            <a:r>
              <a:rPr lang="en-US" sz="1200" dirty="0" err="1" smtClean="0"/>
              <a:t>pvLoadLibrary</a:t>
            </a:r>
            <a:r>
              <a:rPr lang="en-US" sz="1200" dirty="0" smtClean="0"/>
              <a:t>, (LPVOID)</a:t>
            </a:r>
            <a:r>
              <a:rPr lang="en-US" sz="1200" dirty="0" err="1" smtClean="0"/>
              <a:t>pvString</a:t>
            </a:r>
            <a:r>
              <a:rPr lang="en-US" sz="1200" dirty="0" smtClean="0"/>
              <a:t>, 0, NULL);</a:t>
            </a:r>
            <a:r>
              <a:rPr lang="en-US" sz="1200" b="1" dirty="0" smtClean="0"/>
              <a:t> </a:t>
            </a:r>
          </a:p>
          <a:p>
            <a:endParaRPr lang="en-US" sz="1200" dirty="0"/>
          </a:p>
        </p:txBody>
      </p:sp>
      <p:pic>
        <p:nvPicPr>
          <p:cNvPr id="9" name="Picture 8" descr="logo Def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10" name="Picture 9" descr="kp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286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API Hooking #1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23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Parse module (</a:t>
            </a:r>
            <a:r>
              <a:rPr lang="ro-RO" sz="2400" dirty="0" smtClean="0"/>
              <a:t>eg. </a:t>
            </a:r>
            <a:r>
              <a:rPr lang="en-US" sz="2400" dirty="0" smtClean="0"/>
              <a:t>nss3.dll) – Exports table</a:t>
            </a:r>
            <a:endParaRPr lang="en-US" sz="2400" dirty="0"/>
          </a:p>
        </p:txBody>
      </p:sp>
      <p:pic>
        <p:nvPicPr>
          <p:cNvPr id="7" name="Picture 6" descr="Parse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84" y="1661865"/>
            <a:ext cx="8721175" cy="3824535"/>
          </a:xfrm>
          <a:prstGeom prst="rect">
            <a:avLst/>
          </a:prstGeom>
        </p:spPr>
      </p:pic>
      <p:pic>
        <p:nvPicPr>
          <p:cNvPr id="6" name="Picture 5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21159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/>
              <a:t>API Hooking #2</a:t>
            </a:r>
            <a:endParaRPr lang="en-US" sz="4400" dirty="0"/>
          </a:p>
        </p:txBody>
      </p:sp>
      <p:pic>
        <p:nvPicPr>
          <p:cNvPr id="5" name="Picture 4" descr="SetHoo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76400"/>
            <a:ext cx="6324600" cy="4280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2. Set hook: jump to our function</a:t>
            </a:r>
            <a:endParaRPr lang="en-US" sz="2400" dirty="0"/>
          </a:p>
        </p:txBody>
      </p:sp>
      <p:pic>
        <p:nvPicPr>
          <p:cNvPr id="7" name="Picture 6" descr="logo Def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6248400"/>
            <a:ext cx="2438400" cy="609600"/>
          </a:xfrm>
          <a:prstGeom prst="rect">
            <a:avLst/>
          </a:prstGeom>
        </p:spPr>
      </p:pic>
      <p:pic>
        <p:nvPicPr>
          <p:cNvPr id="8" name="Picture 7" descr="kp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4382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584</TotalTime>
  <Words>822</Words>
  <Application>Microsoft Office PowerPoint</Application>
  <PresentationFormat>On-screen Show (4:3)</PresentationFormat>
  <Paragraphs>205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Popescu</dc:creator>
  <cp:lastModifiedBy>Ionut Popescu</cp:lastModifiedBy>
  <cp:revision>123</cp:revision>
  <dcterms:created xsi:type="dcterms:W3CDTF">2013-11-28T12:39:14Z</dcterms:created>
  <dcterms:modified xsi:type="dcterms:W3CDTF">2013-11-30T12:18:09Z</dcterms:modified>
</cp:coreProperties>
</file>