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Oswald-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794fd29706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794fd29706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7952f0599e_5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952f0599e_5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794fd29706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794fd29706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794fd29706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794fd29706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b70a48f26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b70a48f26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7952f0599e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7952f0599e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952f0599e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952f0599e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b70a48f26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b70a48f26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7952f0599e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7952f0599e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b70a48f26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b70a48f26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1"/>
          <p:cNvGrpSpPr/>
          <p:nvPr/>
        </p:nvGrpSpPr>
        <p:grpSpPr>
          <a:xfrm flipH="1" rot="10800000">
            <a:off x="-77" y="-9"/>
            <a:ext cx="2423582" cy="1357541"/>
            <a:chOff x="-77" y="3784091"/>
            <a:chExt cx="2423582" cy="1357541"/>
          </a:xfrm>
        </p:grpSpPr>
        <p:sp>
          <p:nvSpPr>
            <p:cNvPr id="122" name="Google Shape;122;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28" name="Shape 128"/>
        <p:cNvGrpSpPr/>
        <p:nvPr/>
      </p:nvGrpSpPr>
      <p:grpSpPr>
        <a:xfrm>
          <a:off x="0" y="0"/>
          <a:ext cx="0" cy="0"/>
          <a:chOff x="0" y="0"/>
          <a:chExt cx="0" cy="0"/>
        </a:xfrm>
      </p:grpSpPr>
      <p:sp>
        <p:nvSpPr>
          <p:cNvPr id="129" name="Google Shape;129;p13"/>
          <p:cNvSpPr txBox="1"/>
          <p:nvPr>
            <p:ph type="title"/>
          </p:nvPr>
        </p:nvSpPr>
        <p:spPr>
          <a:xfrm>
            <a:off x="1902600" y="1512225"/>
            <a:ext cx="5338800" cy="187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9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0" name="Google Shape;130;p13"/>
          <p:cNvSpPr txBox="1"/>
          <p:nvPr>
            <p:ph idx="2" type="title"/>
          </p:nvPr>
        </p:nvSpPr>
        <p:spPr>
          <a:xfrm>
            <a:off x="1449150" y="3334700"/>
            <a:ext cx="6245700" cy="6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Raleway"/>
              <a:buNone/>
              <a:defRPr sz="20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3" name="Shape 143"/>
        <p:cNvGrpSpPr/>
        <p:nvPr/>
      </p:nvGrpSpPr>
      <p:grpSpPr>
        <a:xfrm>
          <a:off x="0" y="0"/>
          <a:ext cx="0" cy="0"/>
          <a:chOff x="0" y="0"/>
          <a:chExt cx="0" cy="0"/>
        </a:xfrm>
      </p:grpSpPr>
      <p:sp>
        <p:nvSpPr>
          <p:cNvPr id="144" name="Google Shape;144;p14"/>
          <p:cNvSpPr txBox="1"/>
          <p:nvPr>
            <p:ph type="title"/>
          </p:nvPr>
        </p:nvSpPr>
        <p:spPr>
          <a:xfrm>
            <a:off x="5238260"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6" name="Google Shape;146;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7" name="Google Shape;147;p14"/>
          <p:cNvSpPr txBox="1"/>
          <p:nvPr>
            <p:ph idx="3" type="title"/>
          </p:nvPr>
        </p:nvSpPr>
        <p:spPr>
          <a:xfrm>
            <a:off x="1760435"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68" name="Shape 168"/>
        <p:cNvGrpSpPr/>
        <p:nvPr/>
      </p:nvGrpSpPr>
      <p:grpSpPr>
        <a:xfrm>
          <a:off x="0" y="0"/>
          <a:ext cx="0" cy="0"/>
          <a:chOff x="0" y="0"/>
          <a:chExt cx="0" cy="0"/>
        </a:xfrm>
      </p:grpSpPr>
      <p:sp>
        <p:nvSpPr>
          <p:cNvPr id="169" name="Google Shape;169;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5"/>
          <p:cNvSpPr txBox="1"/>
          <p:nvPr>
            <p:ph hasCustomPrompt="1" idx="2" type="title"/>
          </p:nvPr>
        </p:nvSpPr>
        <p:spPr>
          <a:xfrm>
            <a:off x="12120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p:nvPr>
            <p:ph hasCustomPrompt="1" idx="3" type="title"/>
          </p:nvPr>
        </p:nvSpPr>
        <p:spPr>
          <a:xfrm>
            <a:off x="30957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p:nvPr>
            <p:ph hasCustomPrompt="1" idx="4" type="title"/>
          </p:nvPr>
        </p:nvSpPr>
        <p:spPr>
          <a:xfrm>
            <a:off x="50556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p:nvPr>
            <p:ph hasCustomPrompt="1" idx="5" type="title"/>
          </p:nvPr>
        </p:nvSpPr>
        <p:spPr>
          <a:xfrm>
            <a:off x="69393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p:nvPr>
            <p:ph idx="1" type="subTitle"/>
          </p:nvPr>
        </p:nvSpPr>
        <p:spPr>
          <a:xfrm>
            <a:off x="1147475"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5"/>
          <p:cNvSpPr txBox="1"/>
          <p:nvPr>
            <p:ph idx="6" type="subTitle"/>
          </p:nvPr>
        </p:nvSpPr>
        <p:spPr>
          <a:xfrm>
            <a:off x="30311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5"/>
          <p:cNvSpPr txBox="1"/>
          <p:nvPr>
            <p:ph idx="7" type="subTitle"/>
          </p:nvPr>
        </p:nvSpPr>
        <p:spPr>
          <a:xfrm>
            <a:off x="49910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5"/>
          <p:cNvSpPr txBox="1"/>
          <p:nvPr>
            <p:ph idx="8" type="subTitle"/>
          </p:nvPr>
        </p:nvSpPr>
        <p:spPr>
          <a:xfrm>
            <a:off x="68747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94" name="Shape 194"/>
        <p:cNvGrpSpPr/>
        <p:nvPr/>
      </p:nvGrpSpPr>
      <p:grpSpPr>
        <a:xfrm>
          <a:off x="0" y="0"/>
          <a:ext cx="0" cy="0"/>
          <a:chOff x="0" y="0"/>
          <a:chExt cx="0" cy="0"/>
        </a:xfrm>
      </p:grpSpPr>
      <p:sp>
        <p:nvSpPr>
          <p:cNvPr id="195" name="Google Shape;195;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Google Shape;196;p16"/>
          <p:cNvSpPr txBox="1"/>
          <p:nvPr>
            <p:ph idx="1" type="subTitle"/>
          </p:nvPr>
        </p:nvSpPr>
        <p:spPr>
          <a:xfrm>
            <a:off x="719700" y="2434925"/>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7" name="Google Shape;197;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16"/>
          <p:cNvSpPr txBox="1"/>
          <p:nvPr>
            <p:ph idx="3" type="subTitle"/>
          </p:nvPr>
        </p:nvSpPr>
        <p:spPr>
          <a:xfrm>
            <a:off x="3413619"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9" name="Google Shape;199;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16"/>
          <p:cNvSpPr txBox="1"/>
          <p:nvPr>
            <p:ph idx="5" type="subTitle"/>
          </p:nvPr>
        </p:nvSpPr>
        <p:spPr>
          <a:xfrm>
            <a:off x="6107075"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1" name="Google Shape;201;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2" name="Google Shape;202;p16"/>
          <p:cNvGrpSpPr/>
          <p:nvPr/>
        </p:nvGrpSpPr>
        <p:grpSpPr>
          <a:xfrm flipH="1" rot="5400000">
            <a:off x="-224875" y="4345871"/>
            <a:ext cx="1022509" cy="572747"/>
            <a:chOff x="-77" y="3784091"/>
            <a:chExt cx="2423582" cy="1357541"/>
          </a:xfrm>
        </p:grpSpPr>
        <p:sp>
          <p:nvSpPr>
            <p:cNvPr id="203" name="Google Shape;203;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6"/>
          <p:cNvGrpSpPr/>
          <p:nvPr/>
        </p:nvGrpSpPr>
        <p:grpSpPr>
          <a:xfrm flipH="1" rot="-5400000">
            <a:off x="8346375" y="224871"/>
            <a:ext cx="1022509" cy="572747"/>
            <a:chOff x="-77" y="3784091"/>
            <a:chExt cx="2423582" cy="1357541"/>
          </a:xfrm>
        </p:grpSpPr>
        <p:sp>
          <p:nvSpPr>
            <p:cNvPr id="209" name="Google Shape;209;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214" name="Shape 214"/>
        <p:cNvGrpSpPr/>
        <p:nvPr/>
      </p:nvGrpSpPr>
      <p:grpSpPr>
        <a:xfrm>
          <a:off x="0" y="0"/>
          <a:ext cx="0" cy="0"/>
          <a:chOff x="0" y="0"/>
          <a:chExt cx="0" cy="0"/>
        </a:xfrm>
      </p:grpSpPr>
      <p:sp>
        <p:nvSpPr>
          <p:cNvPr id="215" name="Google Shape;215;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17"/>
          <p:cNvSpPr txBox="1"/>
          <p:nvPr>
            <p:ph idx="4" type="subTitle"/>
          </p:nvPr>
        </p:nvSpPr>
        <p:spPr>
          <a:xfrm>
            <a:off x="719975" y="2904163"/>
            <a:ext cx="1282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20" name="Google Shape;220;p17"/>
          <p:cNvSpPr txBox="1"/>
          <p:nvPr>
            <p:ph idx="5" type="subTitle"/>
          </p:nvPr>
        </p:nvSpPr>
        <p:spPr>
          <a:xfrm>
            <a:off x="7141825" y="2904163"/>
            <a:ext cx="1282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17"/>
          <p:cNvSpPr txBox="1"/>
          <p:nvPr>
            <p:ph idx="6" type="subTitle"/>
          </p:nvPr>
        </p:nvSpPr>
        <p:spPr>
          <a:xfrm>
            <a:off x="3964163" y="2904163"/>
            <a:ext cx="1282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222" name="Google Shape;222;p17"/>
          <p:cNvGrpSpPr/>
          <p:nvPr/>
        </p:nvGrpSpPr>
        <p:grpSpPr>
          <a:xfrm flipH="1" rot="-5400000">
            <a:off x="8346375" y="224871"/>
            <a:ext cx="1022509" cy="572747"/>
            <a:chOff x="-77" y="3784091"/>
            <a:chExt cx="2423582" cy="1357541"/>
          </a:xfrm>
        </p:grpSpPr>
        <p:sp>
          <p:nvSpPr>
            <p:cNvPr id="223" name="Google Shape;223;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7"/>
          <p:cNvGrpSpPr/>
          <p:nvPr/>
        </p:nvGrpSpPr>
        <p:grpSpPr>
          <a:xfrm flipH="1" rot="5400000">
            <a:off x="-224875" y="4345871"/>
            <a:ext cx="1022509" cy="572747"/>
            <a:chOff x="-77" y="3784091"/>
            <a:chExt cx="2423582" cy="1357541"/>
          </a:xfrm>
        </p:grpSpPr>
        <p:sp>
          <p:nvSpPr>
            <p:cNvPr id="229" name="Google Shape;229;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34" name="Shape 234"/>
        <p:cNvGrpSpPr/>
        <p:nvPr/>
      </p:nvGrpSpPr>
      <p:grpSpPr>
        <a:xfrm>
          <a:off x="0" y="0"/>
          <a:ext cx="0" cy="0"/>
          <a:chOff x="0" y="0"/>
          <a:chExt cx="0" cy="0"/>
        </a:xfrm>
      </p:grpSpPr>
      <p:sp>
        <p:nvSpPr>
          <p:cNvPr id="235" name="Google Shape;235;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7" name="Google Shape;237;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9" name="Google Shape;239;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1" name="Google Shape;241;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3" name="Google Shape;243;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4" name="Google Shape;244;p18"/>
          <p:cNvGrpSpPr/>
          <p:nvPr/>
        </p:nvGrpSpPr>
        <p:grpSpPr>
          <a:xfrm flipH="1" rot="-5400000">
            <a:off x="8346375" y="224871"/>
            <a:ext cx="1022509" cy="572747"/>
            <a:chOff x="-77" y="3784091"/>
            <a:chExt cx="2423582" cy="1357541"/>
          </a:xfrm>
        </p:grpSpPr>
        <p:sp>
          <p:nvSpPr>
            <p:cNvPr id="245" name="Google Shape;245;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8"/>
          <p:cNvGrpSpPr/>
          <p:nvPr/>
        </p:nvGrpSpPr>
        <p:grpSpPr>
          <a:xfrm flipH="1" rot="5400000">
            <a:off x="-224875" y="4345871"/>
            <a:ext cx="1022509" cy="572747"/>
            <a:chOff x="-77" y="3784091"/>
            <a:chExt cx="2423582" cy="1357541"/>
          </a:xfrm>
        </p:grpSpPr>
        <p:sp>
          <p:nvSpPr>
            <p:cNvPr id="251" name="Google Shape;251;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56" name="Shape 256"/>
        <p:cNvGrpSpPr/>
        <p:nvPr/>
      </p:nvGrpSpPr>
      <p:grpSpPr>
        <a:xfrm>
          <a:off x="0" y="0"/>
          <a:ext cx="0" cy="0"/>
          <a:chOff x="0" y="0"/>
          <a:chExt cx="0" cy="0"/>
        </a:xfrm>
      </p:grpSpPr>
      <p:sp>
        <p:nvSpPr>
          <p:cNvPr id="257" name="Google Shape;257;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8" name="Google Shape;258;p19"/>
          <p:cNvSpPr txBox="1"/>
          <p:nvPr>
            <p:ph idx="1" type="subTitle"/>
          </p:nvPr>
        </p:nvSpPr>
        <p:spPr>
          <a:xfrm>
            <a:off x="4211675" y="1429885"/>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9" name="Google Shape;259;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19"/>
          <p:cNvSpPr txBox="1"/>
          <p:nvPr>
            <p:ph idx="4" type="subTitle"/>
          </p:nvPr>
        </p:nvSpPr>
        <p:spPr>
          <a:xfrm>
            <a:off x="4211675" y="2521206"/>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2" name="Google Shape;262;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19"/>
          <p:cNvSpPr txBox="1"/>
          <p:nvPr>
            <p:ph idx="7" type="subTitle"/>
          </p:nvPr>
        </p:nvSpPr>
        <p:spPr>
          <a:xfrm>
            <a:off x="4211825" y="361252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5" name="Google Shape;265;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79" name="Shape 279"/>
        <p:cNvGrpSpPr/>
        <p:nvPr/>
      </p:nvGrpSpPr>
      <p:grpSpPr>
        <a:xfrm>
          <a:off x="0" y="0"/>
          <a:ext cx="0" cy="0"/>
          <a:chOff x="0" y="0"/>
          <a:chExt cx="0" cy="0"/>
        </a:xfrm>
      </p:grpSpPr>
      <p:sp>
        <p:nvSpPr>
          <p:cNvPr id="280" name="Google Shape;280;p20"/>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1" name="Google Shape;281;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2" name="Google Shape;282;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20"/>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0"/>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0"/>
          <p:cNvSpPr txBox="1"/>
          <p:nvPr>
            <p:ph idx="13" type="subTitle"/>
          </p:nvPr>
        </p:nvSpPr>
        <p:spPr>
          <a:xfrm>
            <a:off x="7196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1" name="Google Shape;291;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0"/>
          <p:cNvSpPr txBox="1"/>
          <p:nvPr>
            <p:ph idx="16" type="subTitle"/>
          </p:nvPr>
        </p:nvSpPr>
        <p:spPr>
          <a:xfrm>
            <a:off x="34134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0"/>
          <p:cNvSpPr txBox="1"/>
          <p:nvPr>
            <p:ph idx="19" type="subTitle"/>
          </p:nvPr>
        </p:nvSpPr>
        <p:spPr>
          <a:xfrm>
            <a:off x="6107050" y="339547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311" name="Shape 311"/>
        <p:cNvGrpSpPr/>
        <p:nvPr/>
      </p:nvGrpSpPr>
      <p:grpSpPr>
        <a:xfrm>
          <a:off x="0" y="0"/>
          <a:ext cx="0" cy="0"/>
          <a:chOff x="0" y="0"/>
          <a:chExt cx="0" cy="0"/>
        </a:xfrm>
      </p:grpSpPr>
      <p:sp>
        <p:nvSpPr>
          <p:cNvPr id="312" name="Google Shape;312;p21"/>
          <p:cNvSpPr txBox="1"/>
          <p:nvPr>
            <p:ph idx="1" type="subTitle"/>
          </p:nvPr>
        </p:nvSpPr>
        <p:spPr>
          <a:xfrm>
            <a:off x="1410963" y="1423411"/>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3" name="Google Shape;313;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4" name="Google Shape;314;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21"/>
          <p:cNvSpPr txBox="1"/>
          <p:nvPr>
            <p:ph idx="3" type="subTitle"/>
          </p:nvPr>
        </p:nvSpPr>
        <p:spPr>
          <a:xfrm>
            <a:off x="1410988" y="2450149"/>
            <a:ext cx="23169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6" name="Google Shape;316;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21"/>
          <p:cNvSpPr txBox="1"/>
          <p:nvPr>
            <p:ph idx="5" type="subTitle"/>
          </p:nvPr>
        </p:nvSpPr>
        <p:spPr>
          <a:xfrm>
            <a:off x="5415963" y="1423411"/>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8" name="Google Shape;318;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21"/>
          <p:cNvSpPr txBox="1"/>
          <p:nvPr>
            <p:ph idx="7" type="subTitle"/>
          </p:nvPr>
        </p:nvSpPr>
        <p:spPr>
          <a:xfrm>
            <a:off x="1410963" y="3476889"/>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0" name="Google Shape;320;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21"/>
          <p:cNvSpPr txBox="1"/>
          <p:nvPr>
            <p:ph idx="9" type="subTitle"/>
          </p:nvPr>
        </p:nvSpPr>
        <p:spPr>
          <a:xfrm>
            <a:off x="5415788" y="2450151"/>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2" name="Google Shape;322;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21"/>
          <p:cNvSpPr txBox="1"/>
          <p:nvPr>
            <p:ph idx="14" type="subTitle"/>
          </p:nvPr>
        </p:nvSpPr>
        <p:spPr>
          <a:xfrm>
            <a:off x="5415963" y="347688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4" name="Google Shape;324;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44"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2"/>
          <p:cNvSpPr txBox="1"/>
          <p:nvPr>
            <p:ph type="ctrTitle"/>
          </p:nvPr>
        </p:nvSpPr>
        <p:spPr>
          <a:xfrm>
            <a:off x="1887750" y="611725"/>
            <a:ext cx="5368500" cy="8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4" name="Google Shape;464;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5" name="Google Shape;465;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66"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3"/>
          <p:cNvGrpSpPr/>
          <p:nvPr/>
        </p:nvGrpSpPr>
        <p:grpSpPr>
          <a:xfrm flipH="1" rot="10800000">
            <a:off x="0" y="846"/>
            <a:ext cx="1022509" cy="572747"/>
            <a:chOff x="-77" y="3784091"/>
            <a:chExt cx="2423582" cy="1357541"/>
          </a:xfrm>
        </p:grpSpPr>
        <p:sp>
          <p:nvSpPr>
            <p:cNvPr id="486" name="Google Shape;486;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91" name="Shape 491"/>
        <p:cNvGrpSpPr/>
        <p:nvPr/>
      </p:nvGrpSpPr>
      <p:grpSpPr>
        <a:xfrm>
          <a:off x="0" y="0"/>
          <a:ext cx="0" cy="0"/>
          <a:chOff x="0" y="0"/>
          <a:chExt cx="0" cy="0"/>
        </a:xfrm>
      </p:grpSpPr>
      <p:grpSp>
        <p:nvGrpSpPr>
          <p:cNvPr id="492" name="Google Shape;492;p24"/>
          <p:cNvGrpSpPr/>
          <p:nvPr/>
        </p:nvGrpSpPr>
        <p:grpSpPr>
          <a:xfrm flipH="1" rot="5400000">
            <a:off x="-533027" y="3252941"/>
            <a:ext cx="2423582" cy="1357541"/>
            <a:chOff x="-77" y="3784091"/>
            <a:chExt cx="2423582" cy="1357541"/>
          </a:xfrm>
        </p:grpSpPr>
        <p:sp>
          <p:nvSpPr>
            <p:cNvPr id="493" name="Google Shape;493;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4"/>
          <p:cNvGrpSpPr/>
          <p:nvPr/>
        </p:nvGrpSpPr>
        <p:grpSpPr>
          <a:xfrm flipH="1" rot="-5400000">
            <a:off x="7253448" y="533016"/>
            <a:ext cx="2423582" cy="1357541"/>
            <a:chOff x="-77" y="3784091"/>
            <a:chExt cx="2423582" cy="1357541"/>
          </a:xfrm>
        </p:grpSpPr>
        <p:sp>
          <p:nvSpPr>
            <p:cNvPr id="499" name="Google Shape;499;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5162060" y="2286734"/>
            <a:ext cx="2145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5"/>
          <p:cNvSpPr txBox="1"/>
          <p:nvPr>
            <p:ph idx="3" type="title"/>
          </p:nvPr>
        </p:nvSpPr>
        <p:spPr>
          <a:xfrm>
            <a:off x="1836635" y="2286734"/>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7" name="Google Shape;77;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9"/>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1" name="Google Shape;101;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Nyu10/KeyLogger-Virus-Working-.g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07" name="Shape 507"/>
        <p:cNvGrpSpPr/>
        <p:nvPr/>
      </p:nvGrpSpPr>
      <p:grpSpPr>
        <a:xfrm>
          <a:off x="0" y="0"/>
          <a:ext cx="0" cy="0"/>
          <a:chOff x="0" y="0"/>
          <a:chExt cx="0" cy="0"/>
        </a:xfrm>
      </p:grpSpPr>
      <p:sp>
        <p:nvSpPr>
          <p:cNvPr id="508" name="Google Shape;508;p25"/>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Keyloggers</a:t>
            </a:r>
            <a:endParaRPr/>
          </a:p>
        </p:txBody>
      </p:sp>
      <p:sp>
        <p:nvSpPr>
          <p:cNvPr id="509" name="Google Shape;509;p25"/>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 Wong &amp; Nehemiah Yu</a:t>
            </a:r>
            <a:endParaRPr/>
          </a:p>
        </p:txBody>
      </p:sp>
      <p:sp>
        <p:nvSpPr>
          <p:cNvPr id="510" name="Google Shape;510;p25"/>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34"/>
          <p:cNvSpPr txBox="1"/>
          <p:nvPr>
            <p:ph type="title"/>
          </p:nvPr>
        </p:nvSpPr>
        <p:spPr>
          <a:xfrm>
            <a:off x="720000" y="1962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Closing Remarks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4" name="Google Shape;754;p34"/>
          <p:cNvSpPr txBox="1"/>
          <p:nvPr>
            <p:ph idx="1" type="body"/>
          </p:nvPr>
        </p:nvSpPr>
        <p:spPr>
          <a:xfrm>
            <a:off x="659975" y="835350"/>
            <a:ext cx="8216100" cy="39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Read our README.md (it’s pretty comprehensive)</a:t>
            </a:r>
            <a:endParaRPr sz="1800"/>
          </a:p>
          <a:p>
            <a:pPr indent="0" lvl="0" marL="0" rtl="0" algn="l">
              <a:spcBef>
                <a:spcPts val="1600"/>
              </a:spcBef>
              <a:spcAft>
                <a:spcPts val="0"/>
              </a:spcAft>
              <a:buNone/>
            </a:pPr>
            <a:r>
              <a:rPr lang="en" sz="1800"/>
              <a:t>This project was for Educational purposes. </a:t>
            </a:r>
            <a:endParaRPr sz="1800"/>
          </a:p>
          <a:p>
            <a:pPr indent="0" lvl="0" marL="0" rtl="0" algn="l">
              <a:spcBef>
                <a:spcPts val="1600"/>
              </a:spcBef>
              <a:spcAft>
                <a:spcPts val="0"/>
              </a:spcAft>
              <a:buNone/>
            </a:pPr>
            <a:r>
              <a:rPr lang="en" sz="1800"/>
              <a:t>DO NOT TRY TO USE OUR KEYLOGGER AS A LEGITIMATE VIRUS BECAUSE IT IS A FEDERAL CRIME IN MOST CASES AND FINES, ARRESTS, AND JAIL TIME COULD BE WARRANTED </a:t>
            </a:r>
            <a:endParaRPr sz="1800"/>
          </a:p>
          <a:p>
            <a:pPr indent="0" lvl="0" marL="0" rtl="0" algn="l">
              <a:spcBef>
                <a:spcPts val="1600"/>
              </a:spcBef>
              <a:spcAft>
                <a:spcPts val="0"/>
              </a:spcAft>
              <a:buNone/>
            </a:pPr>
            <a:r>
              <a:rPr lang="en" sz="1800"/>
              <a:t>“Unauthorized access of another person's information on a computer is illegal.”</a:t>
            </a:r>
            <a:endParaRPr sz="1800"/>
          </a:p>
          <a:p>
            <a:pPr indent="0" lvl="0" marL="0" rtl="0" algn="l">
              <a:spcBef>
                <a:spcPts val="1600"/>
              </a:spcBef>
              <a:spcAft>
                <a:spcPts val="0"/>
              </a:spcAft>
              <a:buNone/>
            </a:pPr>
            <a:r>
              <a:rPr lang="en" sz="1800"/>
              <a:t>Hope you guys enjoyed! </a:t>
            </a:r>
            <a:endParaRPr sz="1800"/>
          </a:p>
          <a:p>
            <a:pPr indent="457200" lvl="0" marL="0" rtl="0" algn="l">
              <a:spcBef>
                <a:spcPts val="1600"/>
              </a:spcBef>
              <a:spcAft>
                <a:spcPts val="1600"/>
              </a:spcAft>
              <a:buNone/>
            </a:pPr>
            <a:r>
              <a:t/>
            </a:r>
            <a:endParaRPr sz="1800"/>
          </a:p>
        </p:txBody>
      </p:sp>
      <p:pic>
        <p:nvPicPr>
          <p:cNvPr descr="Coding GIFs - Get the best GIF on GIPHY" id="755" name="Google Shape;755;p34"/>
          <p:cNvPicPr preferRelativeResize="0"/>
          <p:nvPr/>
        </p:nvPicPr>
        <p:blipFill>
          <a:blip r:embed="rId3">
            <a:alphaModFix/>
          </a:blip>
          <a:stretch>
            <a:fillRect/>
          </a:stretch>
        </p:blipFill>
        <p:spPr>
          <a:xfrm>
            <a:off x="5738900" y="3224950"/>
            <a:ext cx="1798200" cy="179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2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Keylogger</a:t>
            </a:r>
            <a:endParaRPr/>
          </a:p>
        </p:txBody>
      </p:sp>
      <p:sp>
        <p:nvSpPr>
          <p:cNvPr id="698" name="Google Shape;698;p26"/>
          <p:cNvSpPr txBox="1"/>
          <p:nvPr>
            <p:ph idx="1" type="body"/>
          </p:nvPr>
        </p:nvSpPr>
        <p:spPr>
          <a:xfrm>
            <a:off x="3730300" y="961363"/>
            <a:ext cx="5301000" cy="360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Keystroke logging (keylogging) refers to the action of recording the keys struct on a keyboard typically covertly without the knowledge of the person using the computer.</a:t>
            </a:r>
            <a:endParaRPr sz="1800"/>
          </a:p>
          <a:p>
            <a:pPr indent="-342900" lvl="0" marL="457200" rtl="0" algn="l">
              <a:spcBef>
                <a:spcPts val="0"/>
              </a:spcBef>
              <a:spcAft>
                <a:spcPts val="0"/>
              </a:spcAft>
              <a:buSzPts val="1800"/>
              <a:buChar char="●"/>
            </a:pPr>
            <a:r>
              <a:rPr lang="en" sz="1800"/>
              <a:t>It doesn’t necessarily have to be a software, it can also be an external device</a:t>
            </a:r>
            <a:endParaRPr sz="1800"/>
          </a:p>
          <a:p>
            <a:pPr indent="-342900" lvl="0" marL="457200" rtl="0" algn="l">
              <a:spcBef>
                <a:spcPts val="0"/>
              </a:spcBef>
              <a:spcAft>
                <a:spcPts val="0"/>
              </a:spcAft>
              <a:buSzPts val="1800"/>
              <a:buChar char="●"/>
            </a:pPr>
            <a:r>
              <a:rPr lang="en" sz="1800"/>
              <a:t>Legitimate</a:t>
            </a:r>
            <a:r>
              <a:rPr lang="en" sz="1800"/>
              <a:t> programs may have keylogging functions which can be used to call certain program </a:t>
            </a:r>
            <a:r>
              <a:rPr lang="en" sz="1800"/>
              <a:t>functions</a:t>
            </a:r>
            <a:r>
              <a:rPr lang="en" sz="1800"/>
              <a:t> using “hotkeys” or to toggle between keyboard layouts.</a:t>
            </a:r>
            <a:endParaRPr sz="1800"/>
          </a:p>
          <a:p>
            <a:pPr indent="-342900" lvl="0" marL="457200" rtl="0" algn="l">
              <a:spcBef>
                <a:spcPts val="0"/>
              </a:spcBef>
              <a:spcAft>
                <a:spcPts val="0"/>
              </a:spcAft>
              <a:buSzPts val="1800"/>
              <a:buChar char="●"/>
            </a:pPr>
            <a:r>
              <a:rPr lang="en" sz="1800"/>
              <a:t>Although keyloggers are </a:t>
            </a:r>
            <a:r>
              <a:rPr lang="en" sz="1800"/>
              <a:t>generally</a:t>
            </a:r>
            <a:r>
              <a:rPr lang="en" sz="1800"/>
              <a:t> </a:t>
            </a:r>
            <a:r>
              <a:rPr lang="en" sz="1800"/>
              <a:t>perceived</a:t>
            </a:r>
            <a:r>
              <a:rPr lang="en" sz="1800"/>
              <a:t> as illegal there are many instances in which it would be legal including: parental control, company security, law enforcement, etc.</a:t>
            </a:r>
            <a:endParaRPr sz="1800"/>
          </a:p>
        </p:txBody>
      </p:sp>
      <p:pic>
        <p:nvPicPr>
          <p:cNvPr descr="Keylogger discovered installed by default in HP laptops - Panda Security" id="699" name="Google Shape;699;p26"/>
          <p:cNvPicPr preferRelativeResize="0"/>
          <p:nvPr/>
        </p:nvPicPr>
        <p:blipFill>
          <a:blip r:embed="rId3">
            <a:alphaModFix/>
          </a:blip>
          <a:stretch>
            <a:fillRect/>
          </a:stretch>
        </p:blipFill>
        <p:spPr>
          <a:xfrm>
            <a:off x="436550" y="1062475"/>
            <a:ext cx="3112025" cy="2077250"/>
          </a:xfrm>
          <a:prstGeom prst="rect">
            <a:avLst/>
          </a:prstGeom>
          <a:noFill/>
          <a:ln>
            <a:noFill/>
          </a:ln>
        </p:spPr>
      </p:pic>
      <p:pic>
        <p:nvPicPr>
          <p:cNvPr descr="Hardware keylogger - Wikipedia" id="700" name="Google Shape;700;p26"/>
          <p:cNvPicPr preferRelativeResize="0"/>
          <p:nvPr/>
        </p:nvPicPr>
        <p:blipFill>
          <a:blip r:embed="rId4">
            <a:alphaModFix/>
          </a:blip>
          <a:stretch>
            <a:fillRect/>
          </a:stretch>
        </p:blipFill>
        <p:spPr>
          <a:xfrm>
            <a:off x="943500" y="3217149"/>
            <a:ext cx="2098125" cy="187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2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it matters</a:t>
            </a:r>
            <a:endParaRPr/>
          </a:p>
        </p:txBody>
      </p:sp>
      <p:sp>
        <p:nvSpPr>
          <p:cNvPr id="706" name="Google Shape;706;p27"/>
          <p:cNvSpPr txBox="1"/>
          <p:nvPr>
            <p:ph idx="1" type="body"/>
          </p:nvPr>
        </p:nvSpPr>
        <p:spPr>
          <a:xfrm>
            <a:off x="720000" y="1104850"/>
            <a:ext cx="7840500" cy="291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Unlike other types of malicious programs, keylogger generally present no threat to the system but rather can pose a threat to the user themselves.</a:t>
            </a:r>
            <a:endParaRPr sz="1800"/>
          </a:p>
          <a:p>
            <a:pPr indent="-342900" lvl="0" marL="457200" rtl="0" algn="l">
              <a:spcBef>
                <a:spcPts val="0"/>
              </a:spcBef>
              <a:spcAft>
                <a:spcPts val="0"/>
              </a:spcAft>
              <a:buSzPts val="1800"/>
              <a:buChar char="●"/>
            </a:pPr>
            <a:r>
              <a:rPr lang="en" sz="1800"/>
              <a:t>People get a hold PIN codes, passwords, and personal information that can lead to compromised information.</a:t>
            </a:r>
            <a:endParaRPr sz="1800"/>
          </a:p>
          <a:p>
            <a:pPr indent="-342900" lvl="0" marL="457200" rtl="0" algn="l">
              <a:spcBef>
                <a:spcPts val="0"/>
              </a:spcBef>
              <a:spcAft>
                <a:spcPts val="0"/>
              </a:spcAft>
              <a:buSzPts val="1800"/>
              <a:buChar char="●"/>
            </a:pPr>
            <a:r>
              <a:rPr lang="en" sz="1800"/>
              <a:t>Keyloggers are currently </a:t>
            </a:r>
            <a:r>
              <a:rPr lang="en" sz="1800"/>
              <a:t>one of</a:t>
            </a:r>
            <a:r>
              <a:rPr lang="en" sz="1800"/>
              <a:t> the main methods of cyber fraud as they can run </a:t>
            </a:r>
            <a:r>
              <a:rPr lang="en" sz="1800"/>
              <a:t>undetected</a:t>
            </a:r>
            <a:r>
              <a:rPr lang="en" sz="1800"/>
              <a:t> and cost the person </a:t>
            </a:r>
            <a:r>
              <a:rPr lang="en" sz="1800"/>
              <a:t>possibly</a:t>
            </a:r>
            <a:r>
              <a:rPr lang="en" sz="1800"/>
              <a:t> much of their savings or information.</a:t>
            </a:r>
            <a:endParaRPr sz="1800"/>
          </a:p>
        </p:txBody>
      </p:sp>
      <p:pic>
        <p:nvPicPr>
          <p:cNvPr descr="What Are Keyloggers And How Can You Protect Yourself?" id="707" name="Google Shape;707;p27"/>
          <p:cNvPicPr preferRelativeResize="0"/>
          <p:nvPr/>
        </p:nvPicPr>
        <p:blipFill>
          <a:blip r:embed="rId3">
            <a:alphaModFix/>
          </a:blip>
          <a:stretch>
            <a:fillRect/>
          </a:stretch>
        </p:blipFill>
        <p:spPr>
          <a:xfrm>
            <a:off x="5150625" y="3184900"/>
            <a:ext cx="3917174" cy="1958600"/>
          </a:xfrm>
          <a:prstGeom prst="rect">
            <a:avLst/>
          </a:prstGeom>
          <a:noFill/>
          <a:ln>
            <a:noFill/>
          </a:ln>
        </p:spPr>
      </p:pic>
      <p:pic>
        <p:nvPicPr>
          <p:cNvPr descr="Why Cybersecurity Is Important in The Banking Sector | APN Consulting" id="708" name="Google Shape;708;p27"/>
          <p:cNvPicPr preferRelativeResize="0"/>
          <p:nvPr/>
        </p:nvPicPr>
        <p:blipFill>
          <a:blip r:embed="rId4">
            <a:alphaModFix/>
          </a:blip>
          <a:stretch>
            <a:fillRect/>
          </a:stretch>
        </p:blipFill>
        <p:spPr>
          <a:xfrm>
            <a:off x="1432050" y="3451125"/>
            <a:ext cx="2533475" cy="1692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2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used</a:t>
            </a:r>
            <a:endParaRPr/>
          </a:p>
        </p:txBody>
      </p:sp>
      <p:sp>
        <p:nvSpPr>
          <p:cNvPr id="714" name="Google Shape;714;p28"/>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Pynput is a python library that allows you to control and monitor input devices including mouse and keyboard</a:t>
            </a:r>
            <a:endParaRPr sz="2300"/>
          </a:p>
          <a:p>
            <a:pPr indent="-374650" lvl="0" marL="457200" rtl="0" algn="l">
              <a:spcBef>
                <a:spcPts val="0"/>
              </a:spcBef>
              <a:spcAft>
                <a:spcPts val="0"/>
              </a:spcAft>
              <a:buSzPts val="2300"/>
              <a:buChar char="●"/>
            </a:pPr>
            <a:r>
              <a:rPr lang="en" sz="2300"/>
              <a:t>Smtplib is python’s built in library to send basic emails using a Simple Mail Transfer Protocol(SMTP) server</a:t>
            </a:r>
            <a:endParaRPr sz="2300"/>
          </a:p>
          <a:p>
            <a:pPr indent="-374650" lvl="0" marL="457200" rtl="0" algn="l">
              <a:spcBef>
                <a:spcPts val="0"/>
              </a:spcBef>
              <a:spcAft>
                <a:spcPts val="0"/>
              </a:spcAft>
              <a:buSzPts val="2300"/>
              <a:buChar char="●"/>
            </a:pPr>
            <a:r>
              <a:rPr lang="en" sz="2300"/>
              <a:t>Auto-py-to-exe is a program that compresses python(.py) scripts into an                                 executable                                                   (.exe) file.</a:t>
            </a:r>
            <a:endParaRPr sz="2300"/>
          </a:p>
        </p:txBody>
      </p:sp>
      <p:pic>
        <p:nvPicPr>
          <p:cNvPr descr="Sending and receiving emails automatically in Python | Alexander V. Leonov" id="715" name="Google Shape;715;p28"/>
          <p:cNvPicPr preferRelativeResize="0"/>
          <p:nvPr/>
        </p:nvPicPr>
        <p:blipFill>
          <a:blip r:embed="rId3">
            <a:alphaModFix/>
          </a:blip>
          <a:stretch>
            <a:fillRect/>
          </a:stretch>
        </p:blipFill>
        <p:spPr>
          <a:xfrm>
            <a:off x="5023325" y="2940801"/>
            <a:ext cx="3739675" cy="220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2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Overlook of Files</a:t>
            </a:r>
            <a:endParaRPr/>
          </a:p>
        </p:txBody>
      </p:sp>
      <p:sp>
        <p:nvSpPr>
          <p:cNvPr id="721" name="Google Shape;721;p29"/>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800"/>
              <a:t>Git clone </a:t>
            </a:r>
            <a:r>
              <a:rPr b="1" lang="en" sz="1800" u="sng">
                <a:solidFill>
                  <a:schemeClr val="hlink"/>
                </a:solidFill>
                <a:hlinkClick r:id="rId3"/>
              </a:rPr>
              <a:t>https://github.com/Nyu10/KeyLogger-Virus-Working-.git</a:t>
            </a:r>
            <a:r>
              <a:rPr b="1" lang="en" sz="1800"/>
              <a:t> to follow along our demonstration</a:t>
            </a:r>
            <a:endParaRPr b="1" sz="1800"/>
          </a:p>
          <a:p>
            <a:pPr indent="0" lvl="0" marL="0" rtl="0" algn="l">
              <a:lnSpc>
                <a:spcPct val="125000"/>
              </a:lnSpc>
              <a:spcBef>
                <a:spcPts val="1800"/>
              </a:spcBef>
              <a:spcAft>
                <a:spcPts val="0"/>
              </a:spcAft>
              <a:buNone/>
            </a:pPr>
            <a:r>
              <a:rPr b="1" lang="en" sz="1800"/>
              <a:t>(Three Versions of Keylogger)</a:t>
            </a:r>
            <a:endParaRPr b="1" sz="1800"/>
          </a:p>
          <a:p>
            <a:pPr indent="-342900" lvl="0" marL="457200" rtl="0" algn="l">
              <a:lnSpc>
                <a:spcPct val="115000"/>
              </a:lnSpc>
              <a:spcBef>
                <a:spcPts val="1200"/>
              </a:spcBef>
              <a:spcAft>
                <a:spcPts val="0"/>
              </a:spcAft>
              <a:buClr>
                <a:schemeClr val="dk1"/>
              </a:buClr>
              <a:buSzPts val="1800"/>
              <a:buFont typeface="Roboto"/>
              <a:buChar char="●"/>
            </a:pPr>
            <a:r>
              <a:rPr lang="en" sz="1800"/>
              <a:t>keylogger.py - saves your keyboard log files into a text.txt</a:t>
            </a:r>
            <a:endParaRPr sz="1800"/>
          </a:p>
          <a:p>
            <a:pPr indent="-342900" lvl="0" marL="457200" rtl="0" algn="l">
              <a:lnSpc>
                <a:spcPct val="115000"/>
              </a:lnSpc>
              <a:spcBef>
                <a:spcPts val="0"/>
              </a:spcBef>
              <a:spcAft>
                <a:spcPts val="0"/>
              </a:spcAft>
              <a:buClr>
                <a:schemeClr val="dk1"/>
              </a:buClr>
              <a:buSzPts val="1800"/>
              <a:buFont typeface="Roboto"/>
              <a:buChar char="●"/>
            </a:pPr>
            <a:r>
              <a:rPr lang="en" sz="1800"/>
              <a:t>keylogger2.py - sends your keyboard log files to my email</a:t>
            </a:r>
            <a:endParaRPr sz="1800"/>
          </a:p>
          <a:p>
            <a:pPr indent="-342900" lvl="0" marL="457200" rtl="0" algn="l">
              <a:lnSpc>
                <a:spcPct val="115000"/>
              </a:lnSpc>
              <a:spcBef>
                <a:spcPts val="0"/>
              </a:spcBef>
              <a:spcAft>
                <a:spcPts val="0"/>
              </a:spcAft>
              <a:buClr>
                <a:schemeClr val="dk1"/>
              </a:buClr>
              <a:buSzPts val="1800"/>
              <a:buFont typeface="Roboto"/>
              <a:buChar char="●"/>
            </a:pPr>
            <a:r>
              <a:rPr lang="en" sz="1800"/>
              <a:t>Valorant.exe - sends your keyboard log files to my email, but it is an Windows Application Executable </a:t>
            </a:r>
            <a:r>
              <a:rPr lang="en" sz="1800"/>
              <a:t>disguised</a:t>
            </a:r>
            <a:r>
              <a:rPr lang="en" sz="1800"/>
              <a:t> as the popular game, VALORANT</a:t>
            </a:r>
            <a:endParaRPr sz="1800"/>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3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created our keylogger</a:t>
            </a:r>
            <a:endParaRPr/>
          </a:p>
        </p:txBody>
      </p:sp>
      <p:sp>
        <p:nvSpPr>
          <p:cNvPr id="727" name="Google Shape;727;p30"/>
          <p:cNvSpPr txBox="1"/>
          <p:nvPr>
            <p:ph idx="1" type="body"/>
          </p:nvPr>
        </p:nvSpPr>
        <p:spPr>
          <a:xfrm>
            <a:off x="720000" y="1112700"/>
            <a:ext cx="7890600" cy="37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Basic Keylogger that Writes to File (keylogger.py writes to text.txt)</a:t>
            </a:r>
            <a:endParaRPr sz="1800"/>
          </a:p>
          <a:p>
            <a:pPr indent="0" lvl="0" marL="0" rtl="0" algn="l">
              <a:spcBef>
                <a:spcPts val="1600"/>
              </a:spcBef>
              <a:spcAft>
                <a:spcPts val="0"/>
              </a:spcAft>
              <a:buNone/>
            </a:pPr>
            <a:r>
              <a:rPr lang="en" sz="1800"/>
              <a:t>Using pynput </a:t>
            </a:r>
            <a:r>
              <a:rPr lang="en" sz="1800"/>
              <a:t>we had created a python script </a:t>
            </a:r>
            <a:r>
              <a:rPr lang="en" sz="1800"/>
              <a:t>that logged keyboard strokes and transcribed the key onto a text file</a:t>
            </a:r>
            <a:endParaRPr sz="1800"/>
          </a:p>
          <a:p>
            <a:pPr indent="0" lvl="0" marL="0" rtl="0" algn="l">
              <a:spcBef>
                <a:spcPts val="1600"/>
              </a:spcBef>
              <a:spcAft>
                <a:spcPts val="0"/>
              </a:spcAft>
              <a:buNone/>
            </a:pPr>
            <a:r>
              <a:rPr lang="en" sz="1800"/>
              <a:t>To Start: python keylogger.py</a:t>
            </a:r>
            <a:endParaRPr sz="1800"/>
          </a:p>
          <a:p>
            <a:pPr indent="0" lvl="0" marL="0" rtl="0" algn="l">
              <a:spcBef>
                <a:spcPts val="1600"/>
              </a:spcBef>
              <a:spcAft>
                <a:spcPts val="0"/>
              </a:spcAft>
              <a:buNone/>
            </a:pPr>
            <a:r>
              <a:rPr lang="en" sz="1800"/>
              <a:t>Key Features</a:t>
            </a:r>
            <a:endParaRPr sz="1800"/>
          </a:p>
          <a:p>
            <a:pPr indent="-342900" lvl="0" marL="457200" rtl="0" algn="l">
              <a:spcBef>
                <a:spcPts val="1600"/>
              </a:spcBef>
              <a:spcAft>
                <a:spcPts val="0"/>
              </a:spcAft>
              <a:buSzPts val="1800"/>
              <a:buChar char="●"/>
            </a:pPr>
            <a:r>
              <a:rPr lang="en" sz="1800"/>
              <a:t>Automatic Installation of Pynput v1.6.8</a:t>
            </a:r>
            <a:endParaRPr sz="1800"/>
          </a:p>
          <a:p>
            <a:pPr indent="-342900" lvl="0" marL="457200" rtl="0" algn="l">
              <a:spcBef>
                <a:spcPts val="0"/>
              </a:spcBef>
              <a:spcAft>
                <a:spcPts val="0"/>
              </a:spcAft>
              <a:buSzPts val="1800"/>
              <a:buChar char="●"/>
            </a:pPr>
            <a:r>
              <a:rPr lang="en" sz="1800"/>
              <a:t>Every 8 words creates a new line in text.txt (this can be easily edited)</a:t>
            </a:r>
            <a:endParaRPr sz="1800"/>
          </a:p>
          <a:p>
            <a:pPr indent="-342900" lvl="0" marL="457200" rtl="0" algn="l">
              <a:spcBef>
                <a:spcPts val="0"/>
              </a:spcBef>
              <a:spcAft>
                <a:spcPts val="0"/>
              </a:spcAft>
              <a:buSzPts val="1800"/>
              <a:buChar char="●"/>
            </a:pPr>
            <a:r>
              <a:rPr lang="en" sz="1800"/>
              <a:t>Click ESC key to exit program</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3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Code Review/Live Demonstration of Keylogger2.py</a:t>
            </a:r>
            <a:endParaRPr/>
          </a:p>
          <a:p>
            <a:pPr indent="0" lvl="0" marL="0" rtl="0" algn="l">
              <a:spcBef>
                <a:spcPts val="0"/>
              </a:spcBef>
              <a:spcAft>
                <a:spcPts val="0"/>
              </a:spcAft>
              <a:buNone/>
            </a:pPr>
            <a:r>
              <a:t/>
            </a:r>
            <a:endParaRPr/>
          </a:p>
        </p:txBody>
      </p:sp>
      <p:sp>
        <p:nvSpPr>
          <p:cNvPr id="733" name="Google Shape;733;p31"/>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Summary: Sends your keylog files to my email (email is editable) using Smtplib (simple mail transfer protocol python module)</a:t>
            </a:r>
            <a:endParaRPr sz="1800"/>
          </a:p>
          <a:p>
            <a:pPr indent="0" lvl="0" marL="0" rtl="0" algn="l">
              <a:spcBef>
                <a:spcPts val="1600"/>
              </a:spcBef>
              <a:spcAft>
                <a:spcPts val="1600"/>
              </a:spcAft>
              <a:buNone/>
            </a:pPr>
            <a:r>
              <a:rPr lang="en" sz="1800"/>
              <a:t>Sends an email every 10 words</a:t>
            </a:r>
            <a:endParaRPr sz="1800"/>
          </a:p>
        </p:txBody>
      </p:sp>
      <p:pic>
        <p:nvPicPr>
          <p:cNvPr id="734" name="Google Shape;734;p31"/>
          <p:cNvPicPr preferRelativeResize="0"/>
          <p:nvPr/>
        </p:nvPicPr>
        <p:blipFill rotWithShape="1">
          <a:blip r:embed="rId3">
            <a:alphaModFix/>
          </a:blip>
          <a:srcRect b="32382" l="0" r="0" t="0"/>
          <a:stretch/>
        </p:blipFill>
        <p:spPr>
          <a:xfrm>
            <a:off x="791300" y="2915175"/>
            <a:ext cx="7408352" cy="2125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3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Valorant.exe</a:t>
            </a:r>
            <a:endParaRPr/>
          </a:p>
          <a:p>
            <a:pPr indent="0" lvl="0" marL="0" rtl="0" algn="l">
              <a:spcBef>
                <a:spcPts val="0"/>
              </a:spcBef>
              <a:spcAft>
                <a:spcPts val="0"/>
              </a:spcAft>
              <a:buNone/>
            </a:pPr>
            <a:r>
              <a:t/>
            </a:r>
            <a:endParaRPr/>
          </a:p>
        </p:txBody>
      </p:sp>
      <p:sp>
        <p:nvSpPr>
          <p:cNvPr id="740" name="Google Shape;740;p32"/>
          <p:cNvSpPr txBox="1"/>
          <p:nvPr>
            <p:ph idx="1" type="body"/>
          </p:nvPr>
        </p:nvSpPr>
        <p:spPr>
          <a:xfrm>
            <a:off x="131700" y="1112700"/>
            <a:ext cx="5028600" cy="39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Used auto-py-to-exe to convert python file to executable (.exe does not work on Macs)</a:t>
            </a:r>
            <a:endParaRPr sz="1800"/>
          </a:p>
          <a:p>
            <a:pPr indent="0" lvl="0" marL="0" rtl="0" algn="l">
              <a:spcBef>
                <a:spcPts val="1600"/>
              </a:spcBef>
              <a:spcAft>
                <a:spcPts val="0"/>
              </a:spcAft>
              <a:buNone/>
            </a:pPr>
            <a:r>
              <a:rPr lang="en" sz="1800"/>
              <a:t>Added Valorant Icon to .Exe file</a:t>
            </a:r>
            <a:endParaRPr sz="1800"/>
          </a:p>
          <a:p>
            <a:pPr indent="0" lvl="0" marL="0" rtl="0" algn="l">
              <a:spcBef>
                <a:spcPts val="1600"/>
              </a:spcBef>
              <a:spcAft>
                <a:spcPts val="0"/>
              </a:spcAft>
              <a:buNone/>
            </a:pPr>
            <a:r>
              <a:rPr lang="en" sz="1800"/>
              <a:t>Figured out there was an error with the newest version of pynput, had to downgrade it to from version 1.7.2 to version 1.6.8 (We added code to automate pynput install so virus is automated)</a:t>
            </a:r>
            <a:endParaRPr sz="1800"/>
          </a:p>
          <a:p>
            <a:pPr indent="0" lvl="0" marL="0" rtl="0" algn="l">
              <a:spcBef>
                <a:spcPts val="1600"/>
              </a:spcBef>
              <a:spcAft>
                <a:spcPts val="0"/>
              </a:spcAft>
              <a:buNone/>
            </a:pPr>
            <a:r>
              <a:rPr lang="en" sz="1800"/>
              <a:t>Valorant.exe will get flagged as a Virus</a:t>
            </a:r>
            <a:endParaRPr sz="1800"/>
          </a:p>
          <a:p>
            <a:pPr indent="457200" lvl="0" marL="0" rtl="0" algn="l">
              <a:spcBef>
                <a:spcPts val="1600"/>
              </a:spcBef>
              <a:spcAft>
                <a:spcPts val="1600"/>
              </a:spcAft>
              <a:buNone/>
            </a:pPr>
            <a:r>
              <a:t/>
            </a:r>
            <a:endParaRPr sz="1800"/>
          </a:p>
        </p:txBody>
      </p:sp>
      <p:pic>
        <p:nvPicPr>
          <p:cNvPr id="741" name="Google Shape;741;p32"/>
          <p:cNvPicPr preferRelativeResize="0"/>
          <p:nvPr/>
        </p:nvPicPr>
        <p:blipFill>
          <a:blip r:embed="rId3">
            <a:alphaModFix/>
          </a:blip>
          <a:stretch>
            <a:fillRect/>
          </a:stretch>
        </p:blipFill>
        <p:spPr>
          <a:xfrm>
            <a:off x="5774513" y="2734350"/>
            <a:ext cx="2449259" cy="2464049"/>
          </a:xfrm>
          <a:prstGeom prst="rect">
            <a:avLst/>
          </a:prstGeom>
          <a:noFill/>
          <a:ln>
            <a:noFill/>
          </a:ln>
        </p:spPr>
      </p:pic>
      <p:pic>
        <p:nvPicPr>
          <p:cNvPr id="742" name="Google Shape;742;p32"/>
          <p:cNvPicPr preferRelativeResize="0"/>
          <p:nvPr/>
        </p:nvPicPr>
        <p:blipFill>
          <a:blip r:embed="rId4">
            <a:alphaModFix/>
          </a:blip>
          <a:stretch>
            <a:fillRect/>
          </a:stretch>
        </p:blipFill>
        <p:spPr>
          <a:xfrm>
            <a:off x="5160300" y="42600"/>
            <a:ext cx="3677678" cy="2758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3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Known Issues</a:t>
            </a:r>
            <a:endParaRPr/>
          </a:p>
        </p:txBody>
      </p:sp>
      <p:sp>
        <p:nvSpPr>
          <p:cNvPr id="748" name="Google Shape;748;p33"/>
          <p:cNvSpPr txBox="1"/>
          <p:nvPr/>
        </p:nvSpPr>
        <p:spPr>
          <a:xfrm>
            <a:off x="138750" y="1112700"/>
            <a:ext cx="8866500" cy="4075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Antivirus programs (such as Avast Free Antivirus and Microsoft Defender) will flag Valorant.exe as a virus</a:t>
            </a:r>
            <a:endParaRPr sz="1600">
              <a:solidFill>
                <a:schemeClr val="dk1"/>
              </a:solidFill>
              <a:latin typeface="Roboto"/>
              <a:ea typeface="Roboto"/>
              <a:cs typeface="Roboto"/>
              <a:sym typeface="Roboto"/>
            </a:endParaRPr>
          </a:p>
          <a:p>
            <a:pPr indent="0" lvl="0" marL="0" rtl="0" algn="l">
              <a:spcBef>
                <a:spcPts val="1200"/>
              </a:spcBef>
              <a:spcAft>
                <a:spcPts val="0"/>
              </a:spcAft>
              <a:buNone/>
            </a:pPr>
            <a:r>
              <a:rPr lang="en" sz="1600">
                <a:solidFill>
                  <a:schemeClr val="dk1"/>
                </a:solidFill>
                <a:latin typeface="Roboto"/>
                <a:ea typeface="Roboto"/>
                <a:cs typeface="Roboto"/>
                <a:sym typeface="Roboto"/>
              </a:rPr>
              <a:t>Solution: Tell your antivirus application that the files are good, such as "restore" and "retrieve" "not a threat"</a:t>
            </a:r>
            <a:endParaRPr sz="1600">
              <a:solidFill>
                <a:schemeClr val="dk1"/>
              </a:solidFill>
              <a:latin typeface="Roboto"/>
              <a:ea typeface="Roboto"/>
              <a:cs typeface="Roboto"/>
              <a:sym typeface="Roboto"/>
            </a:endParaRPr>
          </a:p>
          <a:p>
            <a:pPr indent="0" lvl="0" marL="152400" marR="152400" rtl="0" algn="l">
              <a:lnSpc>
                <a:spcPct val="145000"/>
              </a:lnSpc>
              <a:spcBef>
                <a:spcPts val="0"/>
              </a:spcBef>
              <a:spcAft>
                <a:spcPts val="0"/>
              </a:spcAft>
              <a:buNone/>
            </a:pPr>
            <a:r>
              <a:t/>
            </a:r>
            <a:endParaRPr sz="1600">
              <a:solidFill>
                <a:schemeClr val="dk1"/>
              </a:solidFill>
              <a:latin typeface="Roboto"/>
              <a:ea typeface="Roboto"/>
              <a:cs typeface="Roboto"/>
              <a:sym typeface="Roboto"/>
            </a:endParaRPr>
          </a:p>
          <a:p>
            <a:pPr indent="-330200" lvl="0" marL="457200" rtl="0" algn="l">
              <a:lnSpc>
                <a:spcPct val="115000"/>
              </a:lnSpc>
              <a:spcBef>
                <a:spcPts val="120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ASCII Art (the "YOU HAVE BEEN HACKED") causes an error on my GitBash, but no error on my VSCODE Git Terminal. </a:t>
            </a:r>
            <a:endParaRPr sz="1600">
              <a:solidFill>
                <a:schemeClr val="dk1"/>
              </a:solidFill>
              <a:latin typeface="Roboto"/>
              <a:ea typeface="Roboto"/>
              <a:cs typeface="Roboto"/>
              <a:sym typeface="Roboto"/>
            </a:endParaRPr>
          </a:p>
          <a:p>
            <a:pPr indent="0" lvl="0" marL="457200" rtl="0" algn="l">
              <a:lnSpc>
                <a:spcPct val="115000"/>
              </a:lnSpc>
              <a:spcBef>
                <a:spcPts val="1200"/>
              </a:spcBef>
              <a:spcAft>
                <a:spcPts val="0"/>
              </a:spcAft>
              <a:buNone/>
            </a:pPr>
            <a:r>
              <a:rPr i="1" lang="en" sz="1600">
                <a:solidFill>
                  <a:schemeClr val="dk1"/>
                </a:solidFill>
                <a:latin typeface="Roboto"/>
                <a:ea typeface="Roboto"/>
                <a:cs typeface="Roboto"/>
                <a:sym typeface="Roboto"/>
              </a:rPr>
              <a:t>UnicodeEncodeError: 'charmap' codec can't encode characters in position 4-6: character maps to </a:t>
            </a:r>
            <a:endParaRPr sz="1600">
              <a:solidFill>
                <a:schemeClr val="dk1"/>
              </a:solidFill>
              <a:latin typeface="Roboto"/>
              <a:ea typeface="Roboto"/>
              <a:cs typeface="Roboto"/>
              <a:sym typeface="Roboto"/>
            </a:endParaRPr>
          </a:p>
          <a:p>
            <a:pPr indent="0" lvl="0" marL="0" marR="152400" rtl="0" algn="l">
              <a:lnSpc>
                <a:spcPct val="145000"/>
              </a:lnSpc>
              <a:spcBef>
                <a:spcPts val="1200"/>
              </a:spcBef>
              <a:spcAft>
                <a:spcPts val="0"/>
              </a:spcAft>
              <a:buNone/>
            </a:pPr>
            <a:r>
              <a:rPr lang="en" sz="1600">
                <a:solidFill>
                  <a:schemeClr val="dk1"/>
                </a:solidFill>
                <a:latin typeface="Roboto"/>
                <a:ea typeface="Roboto"/>
                <a:cs typeface="Roboto"/>
                <a:sym typeface="Roboto"/>
              </a:rPr>
              <a:t>Solution: simply delete the YOU HAVE BEEN HACKED print statement from the code.</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