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17"/>
    <p:restoredTop sz="94720"/>
  </p:normalViewPr>
  <p:slideViewPr>
    <p:cSldViewPr snapToGrid="0">
      <p:cViewPr varScale="1">
        <p:scale>
          <a:sx n="105" d="100"/>
          <a:sy n="105" d="100"/>
        </p:scale>
        <p:origin x="6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12BED07-6713-92AA-40AF-AE58F4F83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8406" y="4512376"/>
            <a:ext cx="8639776" cy="900190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9EF77-BF49-E4C1-0FC7-563354777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8/20/25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D5853-25AA-1C3D-EAD2-496674792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F0DAD-5850-CAAE-CD25-4D6DDDFF3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4851B1-0B20-9549-0D70-886AA9D04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8406" y="1720884"/>
            <a:ext cx="8639775" cy="2734693"/>
          </a:xfrm>
          <a:noFill/>
        </p:spPr>
        <p:txBody>
          <a:bodyPr anchor="b">
            <a:normAutofit/>
          </a:bodyPr>
          <a:lstStyle>
            <a:lvl1pPr algn="l">
              <a:defRPr sz="3200" spc="53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48430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2C3AB-851A-0D2F-B3AE-5B161CFFC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4338" y="1255172"/>
            <a:ext cx="9297346" cy="1050707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89FD6B-3621-3904-7878-A2825C692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24338" y="2419468"/>
            <a:ext cx="9297346" cy="32543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08AE9-D8ED-ED5D-D7B0-A43811777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8/20/25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EF98B-AC81-D122-3D05-9C4E2FE42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FB543-B138-6627-3714-12105D172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736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3DE16D-F1A0-DDB5-A98C-A9055C93D9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26961" y="1414196"/>
            <a:ext cx="1817441" cy="410060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8A548F-8DA7-C53C-1BFE-7C720CB20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346042" y="1414196"/>
            <a:ext cx="7780919" cy="410060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EA2C8-1C90-25D0-8B0A-30B73CFD3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8/20/25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FF1A4-0404-DA2D-1EA4-828091C0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57155-0F4A-F7B7-C4A8-755572E98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634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48F26-B5E3-8A90-51FC-8520D1D73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A4D95-10F3-6212-8302-5610C43E3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81BE7-A53D-441E-0393-0E59412C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8/20/25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F10F0-B23F-BF4B-DB66-9BCF734DB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5DDEC-13A7-D988-D082-03076F80F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191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80CFA-45ED-71B0-EE3E-CCE6D5C19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2474" y="2413788"/>
            <a:ext cx="8085116" cy="2737521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7BECA-A01D-7D7A-F2A6-891EC9D22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2474" y="1351721"/>
            <a:ext cx="8085118" cy="99391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16478-6FAF-D420-0B87-6EABB81E8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8/20/25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4289B-CB0D-8AFC-7C02-F755C0DCC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971E4-8A9E-2A30-D7FE-B3505124B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121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7F941-C3A7-545F-8046-C7A9AC803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5817" y="1272209"/>
            <a:ext cx="9164725" cy="1033670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D4277-CFAE-EEF6-3346-61F06D5A3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15817" y="2425148"/>
            <a:ext cx="4188635" cy="316064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543384-699D-84FC-C8B5-7BDE49BB4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1355" y="2425148"/>
            <a:ext cx="4188635" cy="316064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49386-AFC8-03DA-4563-07B0A0119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8/20/25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ED60A-7704-31D9-7D4D-65C635EDF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927DA-3B5E-13B8-0BA8-5DCFF001E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181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B55A-280B-BDCB-F966-8578DDE74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442" y="600817"/>
            <a:ext cx="10079497" cy="1168706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6EA03-7008-14AB-547B-E66EA4EC9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7442" y="1798488"/>
            <a:ext cx="4599587" cy="668492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29F56-D2C8-71FE-FA59-002819D51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17442" y="2777279"/>
            <a:ext cx="4599587" cy="327693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2524D2-CA8D-75F3-D089-C2F0E20D47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97352" y="1798488"/>
            <a:ext cx="4599588" cy="668492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99B0E3-5AE5-0516-27BF-9F246137FE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97352" y="2777279"/>
            <a:ext cx="4599588" cy="327693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B319A7-6048-4735-B2AC-6D6043F1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8/20/25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15F875-F23E-D0D2-9115-CD494FDA0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B4F88F-F488-D9D5-CF99-AA1750AA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5094593-EFC2-EEEF-74CD-BD00F4132A94}"/>
              </a:ext>
            </a:extLst>
          </p:cNvPr>
          <p:cNvCxnSpPr>
            <a:cxnSpLocks/>
          </p:cNvCxnSpPr>
          <p:nvPr/>
        </p:nvCxnSpPr>
        <p:spPr>
          <a:xfrm>
            <a:off x="6571185" y="2593591"/>
            <a:ext cx="4525755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F851F6D-436C-FA47-8CD1-2C10E735764A}"/>
              </a:ext>
            </a:extLst>
          </p:cNvPr>
          <p:cNvCxnSpPr>
            <a:cxnSpLocks/>
          </p:cNvCxnSpPr>
          <p:nvPr/>
        </p:nvCxnSpPr>
        <p:spPr>
          <a:xfrm>
            <a:off x="1107503" y="2593591"/>
            <a:ext cx="4509526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6448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91B86-9261-4E82-EF65-30F78154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3A5E84-E43B-20AE-E80D-47CB0B07B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8/20/25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FF5797-14F1-9FEB-247C-0E325AF74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B5D7AF-1489-8F93-4828-0AE784B8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789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6CAF1C-8901-AE05-E52C-D5B959410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8/20/25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CD4F90-2973-4FE2-6C2C-5C2AC5C5A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0414B-A7EC-0C14-EFD2-29C5582CC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644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378C7-A764-C5E4-A6A4-DC5B1B353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121" y="1391478"/>
            <a:ext cx="3288432" cy="1951414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FE178-4B5D-413B-6583-AB81E8D04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3235" y="920080"/>
            <a:ext cx="5312467" cy="502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92F6D-71AB-9630-9DBE-46041C50C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0121" y="3566727"/>
            <a:ext cx="3288432" cy="1766325"/>
          </a:xfrm>
        </p:spPr>
        <p:txBody>
          <a:bodyPr anchor="b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EAAD1-C919-6E2E-32D2-E199025F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8/20/25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8B5D8-E15B-BE38-2A89-BD0F02E1A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ECC26-B78C-4CBD-6883-97E80D3E5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AAC029-BE5C-900C-E7D2-DE6E31789D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4305523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626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04EAA-30F7-390A-C77C-2E5BD8218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120" y="1391478"/>
            <a:ext cx="3322510" cy="2037522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 useBgFill="1">
        <p:nvSpPr>
          <p:cNvPr id="3" name="Picture Placeholder 2">
            <a:extLst>
              <a:ext uri="{FF2B5EF4-FFF2-40B4-BE49-F238E27FC236}">
                <a16:creationId xmlns:a16="http://schemas.microsoft.com/office/drawing/2014/main" id="{513A1C34-81AC-D534-67B1-427212289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907143" y="931857"/>
            <a:ext cx="5351659" cy="499630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1012D-3524-26C6-64C1-8CE6E7A9A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0120" y="3742792"/>
            <a:ext cx="3322510" cy="1590261"/>
          </a:xfrm>
        </p:spPr>
        <p:txBody>
          <a:bodyPr anchor="b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FA6D7-1BE0-F14D-A2F7-4836180BC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8/20/25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6B5AC-3F20-FDC1-D579-7C4C6B4ED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74ACA-1D54-81FA-70B1-31AB3011B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D8EE65-D4F9-418A-1628-F5DFD3DBA2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4305523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104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792104-6F24-CD50-F55E-22A55084D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442" y="1233199"/>
            <a:ext cx="8977511" cy="10738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059CB-D00E-398D-E4D9-59792FC40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0444" y="2419639"/>
            <a:ext cx="8977509" cy="3141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FBC38-D897-7CBE-AC89-A95A2222D7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7726" y="61991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fld id="{E7736193-EDE3-4BB5-AE5F-E6E5472AB8BE}" type="datetimeFigureOut">
              <a:rPr lang="en-US" smtClean="0"/>
              <a:t>8/20/25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28008-2A03-D518-4A75-30816EB0D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86625" y="6199188"/>
            <a:ext cx="34099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91D49-2BD8-1C36-B43A-CF2F917776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96577" y="6199188"/>
            <a:ext cx="6191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E2A49E-0BD9-321C-F602-AFA2FCF9B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10326946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982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5" r:id="rId6"/>
    <p:sldLayoutId id="2147483840" r:id="rId7"/>
    <p:sldLayoutId id="2147483841" r:id="rId8"/>
    <p:sldLayoutId id="2147483842" r:id="rId9"/>
    <p:sldLayoutId id="2147483844" r:id="rId10"/>
    <p:sldLayoutId id="2147483843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5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7E26772-EAFC-10BB-4659-99BF2A8A15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olored pencils inside a pencil holder which is on top of a wood table">
            <a:extLst>
              <a:ext uri="{FF2B5EF4-FFF2-40B4-BE49-F238E27FC236}">
                <a16:creationId xmlns:a16="http://schemas.microsoft.com/office/drawing/2014/main" id="{56A986E8-96A1-71AF-62B2-11B5B62D0EE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9597" r="5161" b="-1"/>
          <a:stretch>
            <a:fillRect/>
          </a:stretch>
        </p:blipFill>
        <p:spPr>
          <a:xfrm>
            <a:off x="7543800" y="10"/>
            <a:ext cx="464820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4AEFA6A-E623-CF1A-3DDF-C38D3A7E2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5884" y="934542"/>
            <a:ext cx="10321575" cy="499093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A68E80-32D7-4C92-9C09-6938D313FB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0431" y="1628391"/>
            <a:ext cx="4805569" cy="2286001"/>
          </a:xfrm>
        </p:spPr>
        <p:txBody>
          <a:bodyPr anchor="b">
            <a:normAutofit/>
          </a:bodyPr>
          <a:lstStyle/>
          <a:p>
            <a:r>
              <a:rPr lang="en-US" dirty="0"/>
              <a:t>UX/UI Design Principles </a:t>
            </a:r>
            <a:endParaRPr lang="fi-FI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E89692-0932-203F-2BE9-E77BCEDD0A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0576" y="4328160"/>
            <a:ext cx="3846572" cy="939705"/>
          </a:xfrm>
        </p:spPr>
        <p:txBody>
          <a:bodyPr anchor="t">
            <a:normAutofit/>
          </a:bodyPr>
          <a:lstStyle/>
          <a:p>
            <a:r>
              <a:rPr lang="en-US" dirty="0"/>
              <a:t>My Learning Collection</a:t>
            </a:r>
          </a:p>
          <a:p>
            <a:r>
              <a:rPr lang="en-US" dirty="0"/>
              <a:t>Anna Shitikova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546797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AFDCCA3-5CE7-058C-1962-A071B764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BF24CF1-EE7F-86B3-94A8-3CD26A1AD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2436" y="936887"/>
            <a:ext cx="3733630" cy="4337163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D81DCE-AAC1-F82B-B242-CC4FBA7C0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699" y="128016"/>
            <a:ext cx="4735964" cy="1771535"/>
          </a:xfrm>
          <a:noFill/>
        </p:spPr>
        <p:txBody>
          <a:bodyPr>
            <a:normAutofit/>
          </a:bodyPr>
          <a:lstStyle/>
          <a:p>
            <a:r>
              <a:rPr lang="en-US" dirty="0"/>
              <a:t>1. Contrast 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8A6EE-A97A-301B-74A5-67BC713B3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698" y="2459224"/>
            <a:ext cx="4929773" cy="383910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fi-FI" dirty="0"/>
              <a:t>In </a:t>
            </a:r>
            <a:r>
              <a:rPr lang="fi-FI" dirty="0" err="1"/>
              <a:t>this</a:t>
            </a:r>
            <a:r>
              <a:rPr lang="fi-FI" dirty="0"/>
              <a:t> case,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contrast</a:t>
            </a:r>
            <a:r>
              <a:rPr lang="fi-FI" dirty="0"/>
              <a:t> is </a:t>
            </a:r>
            <a:r>
              <a:rPr lang="fi-FI" dirty="0" err="1"/>
              <a:t>created</a:t>
            </a:r>
            <a:r>
              <a:rPr lang="fi-FI" dirty="0"/>
              <a:t> </a:t>
            </a:r>
            <a:r>
              <a:rPr lang="fi-FI" dirty="0" err="1"/>
              <a:t>between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background</a:t>
            </a:r>
            <a:r>
              <a:rPr lang="fi-FI" dirty="0"/>
              <a:t> </a:t>
            </a:r>
            <a:r>
              <a:rPr lang="fi-FI" dirty="0" err="1"/>
              <a:t>color</a:t>
            </a:r>
            <a:r>
              <a:rPr lang="fi-FI" dirty="0"/>
              <a:t> and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font</a:t>
            </a:r>
            <a:r>
              <a:rPr lang="fi-FI" dirty="0"/>
              <a:t> </a:t>
            </a:r>
            <a:r>
              <a:rPr lang="fi-FI" dirty="0" err="1"/>
              <a:t>color</a:t>
            </a:r>
            <a:r>
              <a:rPr lang="fi-FI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i-FI" dirty="0" err="1"/>
              <a:t>rgb</a:t>
            </a:r>
            <a:r>
              <a:rPr lang="fi-FI" dirty="0"/>
              <a:t>(225, 220, 203)  and </a:t>
            </a:r>
            <a:r>
              <a:rPr lang="fi-FI" dirty="0" err="1"/>
              <a:t>rgb</a:t>
            </a:r>
            <a:r>
              <a:rPr lang="fi-FI" dirty="0"/>
              <a:t>(46, 136, 163)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i-FI" dirty="0" err="1"/>
              <a:t>This</a:t>
            </a:r>
            <a:r>
              <a:rPr lang="fi-FI" dirty="0"/>
              <a:t> </a:t>
            </a:r>
            <a:r>
              <a:rPr lang="fi-FI" dirty="0" err="1"/>
              <a:t>combination</a:t>
            </a:r>
            <a:r>
              <a:rPr lang="fi-FI" dirty="0"/>
              <a:t> </a:t>
            </a:r>
            <a:r>
              <a:rPr lang="fi-FI" dirty="0" err="1"/>
              <a:t>falls</a:t>
            </a:r>
            <a:r>
              <a:rPr lang="fi-FI" dirty="0"/>
              <a:t> </a:t>
            </a:r>
            <a:r>
              <a:rPr lang="fi-FI" dirty="0" err="1"/>
              <a:t>closest</a:t>
            </a:r>
            <a:r>
              <a:rPr lang="fi-FI" dirty="0"/>
              <a:t> to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scheme</a:t>
            </a:r>
            <a:r>
              <a:rPr lang="fi-FI" dirty="0"/>
              <a:t> “</a:t>
            </a:r>
            <a:r>
              <a:rPr lang="fi-FI" dirty="0" err="1"/>
              <a:t>accent</a:t>
            </a:r>
            <a:r>
              <a:rPr lang="fi-FI" dirty="0"/>
              <a:t> </a:t>
            </a:r>
            <a:r>
              <a:rPr lang="fi-FI" dirty="0" err="1"/>
              <a:t>color</a:t>
            </a:r>
            <a:r>
              <a:rPr lang="fi-FI" dirty="0"/>
              <a:t> + </a:t>
            </a:r>
            <a:r>
              <a:rPr lang="fi-FI" dirty="0" err="1"/>
              <a:t>neutral</a:t>
            </a:r>
            <a:r>
              <a:rPr lang="fi-FI" dirty="0"/>
              <a:t>”, </a:t>
            </a:r>
            <a:r>
              <a:rPr lang="fi-FI" dirty="0" err="1"/>
              <a:t>where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soft beige </a:t>
            </a:r>
            <a:r>
              <a:rPr lang="fi-FI" dirty="0" err="1"/>
              <a:t>provides</a:t>
            </a:r>
            <a:r>
              <a:rPr lang="fi-FI" dirty="0"/>
              <a:t> </a:t>
            </a:r>
            <a:r>
              <a:rPr lang="fi-FI" dirty="0" err="1"/>
              <a:t>balance</a:t>
            </a:r>
            <a:r>
              <a:rPr lang="fi-FI" dirty="0"/>
              <a:t> and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turquoise</a:t>
            </a:r>
            <a:r>
              <a:rPr lang="fi-FI" dirty="0"/>
              <a:t> </a:t>
            </a:r>
            <a:r>
              <a:rPr lang="fi-FI" dirty="0" err="1"/>
              <a:t>stands</a:t>
            </a:r>
            <a:r>
              <a:rPr lang="fi-FI" dirty="0"/>
              <a:t> out, </a:t>
            </a:r>
            <a:r>
              <a:rPr lang="fi-FI" dirty="0" err="1"/>
              <a:t>creating</a:t>
            </a:r>
            <a:r>
              <a:rPr lang="fi-FI" dirty="0"/>
              <a:t> </a:t>
            </a:r>
            <a:r>
              <a:rPr lang="fi-FI" dirty="0" err="1"/>
              <a:t>visual</a:t>
            </a:r>
            <a:r>
              <a:rPr lang="fi-FI" dirty="0"/>
              <a:t> </a:t>
            </a:r>
            <a:r>
              <a:rPr lang="fi-FI" dirty="0" err="1"/>
              <a:t>contrast</a:t>
            </a:r>
            <a:r>
              <a:rPr lang="fi-FI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fi-FI" dirty="0"/>
          </a:p>
          <a:p>
            <a:pPr>
              <a:lnSpc>
                <a:spcPct val="150000"/>
              </a:lnSpc>
            </a:pPr>
            <a:r>
              <a:rPr lang="fi-FI" dirty="0" err="1"/>
              <a:t>https</a:t>
            </a:r>
            <a:r>
              <a:rPr lang="fi-FI" dirty="0"/>
              <a:t>://portfolio-a8654.web.app/</a:t>
            </a:r>
            <a:r>
              <a:rPr lang="fi-FI" dirty="0" err="1"/>
              <a:t>index.html</a:t>
            </a:r>
            <a:endParaRPr lang="fi-FI" dirty="0"/>
          </a:p>
        </p:txBody>
      </p:sp>
      <p:pic>
        <p:nvPicPr>
          <p:cNvPr id="5" name="Picture 4" descr="A close-up of a logo&#10;&#10;AI-generated content may be incorrect.">
            <a:extLst>
              <a:ext uri="{FF2B5EF4-FFF2-40B4-BE49-F238E27FC236}">
                <a16:creationId xmlns:a16="http://schemas.microsoft.com/office/drawing/2014/main" id="{501529D3-4192-240D-A397-F27D02FF5CB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266" r="33228" b="-1"/>
          <a:stretch>
            <a:fillRect/>
          </a:stretch>
        </p:blipFill>
        <p:spPr>
          <a:xfrm>
            <a:off x="7958813" y="1583950"/>
            <a:ext cx="2832091" cy="325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261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FAFDCCA3-5CE7-058C-1962-A071B764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FD1387-E46E-4F26-98BD-093D85F7D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524" y="204946"/>
            <a:ext cx="4328163" cy="1771535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 cap="all" spc="5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 2.Emphasis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03463E-AD8A-A306-170E-127AB5C0E363}"/>
              </a:ext>
            </a:extLst>
          </p:cNvPr>
          <p:cNvSpPr txBox="1"/>
          <p:nvPr/>
        </p:nvSpPr>
        <p:spPr>
          <a:xfrm>
            <a:off x="914400" y="2890881"/>
            <a:ext cx="4328160" cy="30527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120000"/>
              </a:lnSpc>
              <a:spcAft>
                <a:spcPts val="600"/>
              </a:spcAft>
            </a:pPr>
            <a:r>
              <a:rPr lang="en-US" dirty="0"/>
              <a:t>Emphasis directs the user’s attention to the most important interface elements, such as a </a:t>
            </a:r>
            <a:r>
              <a:rPr lang="en-US" b="1" dirty="0"/>
              <a:t>call-to-action button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It is often achieved using </a:t>
            </a:r>
            <a:r>
              <a:rPr lang="en-US" b="1" dirty="0"/>
              <a:t>color contrast</a:t>
            </a:r>
            <a:r>
              <a:rPr lang="en-US" dirty="0"/>
              <a:t>, size, or typography to make the element stand out from the rest of the design.</a:t>
            </a: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https://portfolio-a8654.web.app/</a:t>
            </a:r>
            <a:r>
              <a:rPr lang="en-US" sz="1600" dirty="0" err="1"/>
              <a:t>index.html</a:t>
            </a:r>
            <a:endParaRPr lang="en-US" sz="16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BF24CF1-EE7F-86B3-94A8-3CD26A1AD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5243" y="936887"/>
            <a:ext cx="4490823" cy="4337163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ntact form&#10;&#10;AI-generated content may be incorrect.">
            <a:extLst>
              <a:ext uri="{FF2B5EF4-FFF2-40B4-BE49-F238E27FC236}">
                <a16:creationId xmlns:a16="http://schemas.microsoft.com/office/drawing/2014/main" id="{C23E76EA-D423-0E5F-D720-0F071D6BDB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2931" b="2"/>
          <a:stretch>
            <a:fillRect/>
          </a:stretch>
        </p:blipFill>
        <p:spPr>
          <a:xfrm>
            <a:off x="6985214" y="1179996"/>
            <a:ext cx="3987376" cy="3850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966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C0AEE-7183-BB44-7A69-55C9BC695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3. </a:t>
            </a:r>
            <a:r>
              <a:rPr lang="fi-FI" dirty="0" err="1"/>
              <a:t>Hierarchy</a:t>
            </a:r>
            <a:endParaRPr lang="fi-FI" dirty="0"/>
          </a:p>
        </p:txBody>
      </p:sp>
      <p:pic>
        <p:nvPicPr>
          <p:cNvPr id="5" name="Content Placeholder 4" descr="A close-up of a text&#10;&#10;AI-generated content may be incorrect.">
            <a:extLst>
              <a:ext uri="{FF2B5EF4-FFF2-40B4-BE49-F238E27FC236}">
                <a16:creationId xmlns:a16="http://schemas.microsoft.com/office/drawing/2014/main" id="{DC7E3378-3B82-BE3A-5B97-57F89EB2C3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3038" y="2307025"/>
            <a:ext cx="5374609" cy="206990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BC41E4F-AEDD-7C20-16D8-9405168ED714}"/>
              </a:ext>
            </a:extLst>
          </p:cNvPr>
          <p:cNvSpPr txBox="1"/>
          <p:nvPr/>
        </p:nvSpPr>
        <p:spPr>
          <a:xfrm>
            <a:off x="1104352" y="2670048"/>
            <a:ext cx="43576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Hierarchy helps users understand which elements are most important and which are secondary.</a:t>
            </a:r>
            <a:br>
              <a:rPr lang="en-US" dirty="0"/>
            </a:br>
            <a:r>
              <a:rPr lang="en-US" dirty="0"/>
              <a:t>It is achieved through </a:t>
            </a:r>
            <a:r>
              <a:rPr lang="en-US" b="1" dirty="0"/>
              <a:t>font sizes, placement, and visual grouping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For example here, </a:t>
            </a:r>
            <a:r>
              <a:rPr lang="en-US" b="1" dirty="0"/>
              <a:t>headings, and body text</a:t>
            </a:r>
            <a:r>
              <a:rPr lang="en-US" dirty="0"/>
              <a:t> guide users from the most important information to the least important.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 err="1"/>
              <a:t>https</a:t>
            </a:r>
            <a:r>
              <a:rPr lang="fi-FI" dirty="0"/>
              <a:t>://cv-</a:t>
            </a:r>
            <a:r>
              <a:rPr lang="fi-FI" dirty="0" err="1"/>
              <a:t>worker</a:t>
            </a:r>
            <a:r>
              <a:rPr lang="fi-FI" dirty="0"/>
              <a:t>-</a:t>
            </a:r>
            <a:r>
              <a:rPr lang="fi-FI" dirty="0" err="1"/>
              <a:t>portfolio.weblium.site</a:t>
            </a:r>
            <a:r>
              <a:rPr lang="fi-FI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507720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AFDCCA3-5CE7-058C-1962-A071B764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F24CF1-EE7F-86B3-94A8-3CD26A1AD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936887"/>
            <a:ext cx="5160067" cy="4968614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E0D616-B677-7E50-063A-C667CD416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7" y="-14089"/>
            <a:ext cx="3476578" cy="1801455"/>
          </a:xfrm>
          <a:noFill/>
        </p:spPr>
        <p:txBody>
          <a:bodyPr>
            <a:normAutofit/>
          </a:bodyPr>
          <a:lstStyle/>
          <a:p>
            <a:r>
              <a:rPr lang="fi-FI" dirty="0"/>
              <a:t>4. </a:t>
            </a:r>
            <a:r>
              <a:rPr lang="fi-FI" dirty="0" err="1"/>
              <a:t>Alignment</a:t>
            </a:r>
            <a:r>
              <a:rPr lang="fi-FI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13700-311A-CA43-4098-22074F4E0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7" y="2365247"/>
            <a:ext cx="4706115" cy="3540253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fi-FI" dirty="0" err="1"/>
              <a:t>creates</a:t>
            </a:r>
            <a:r>
              <a:rPr lang="fi-FI" dirty="0"/>
              <a:t> </a:t>
            </a:r>
            <a:r>
              <a:rPr lang="fi-FI" dirty="0" err="1"/>
              <a:t>order</a:t>
            </a:r>
            <a:r>
              <a:rPr lang="fi-FI" dirty="0"/>
              <a:t> and </a:t>
            </a:r>
            <a:r>
              <a:rPr lang="fi-FI" dirty="0" err="1"/>
              <a:t>neatness</a:t>
            </a:r>
            <a:r>
              <a:rPr lang="fi-FI" dirty="0"/>
              <a:t> in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interface</a:t>
            </a:r>
            <a:r>
              <a:rPr lang="fi-FI" dirty="0"/>
              <a:t>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fi-FI" dirty="0" err="1"/>
              <a:t>When</a:t>
            </a:r>
            <a:r>
              <a:rPr lang="fi-FI" dirty="0"/>
              <a:t> </a:t>
            </a:r>
            <a:r>
              <a:rPr lang="fi-FI" dirty="0" err="1"/>
              <a:t>elements</a:t>
            </a:r>
            <a:r>
              <a:rPr lang="fi-FI" dirty="0"/>
              <a:t> </a:t>
            </a:r>
            <a:r>
              <a:rPr lang="fi-FI" dirty="0" err="1"/>
              <a:t>are</a:t>
            </a:r>
            <a:r>
              <a:rPr lang="fi-FI" dirty="0"/>
              <a:t> </a:t>
            </a:r>
            <a:r>
              <a:rPr lang="fi-FI" dirty="0" err="1"/>
              <a:t>aligned</a:t>
            </a:r>
            <a:r>
              <a:rPr lang="fi-FI" dirty="0"/>
              <a:t> </a:t>
            </a:r>
            <a:r>
              <a:rPr lang="fi-FI" dirty="0" err="1"/>
              <a:t>according</a:t>
            </a:r>
            <a:r>
              <a:rPr lang="fi-FI" dirty="0"/>
              <a:t> to a </a:t>
            </a:r>
            <a:r>
              <a:rPr lang="fi-FI" dirty="0" err="1"/>
              <a:t>grid</a:t>
            </a:r>
            <a:r>
              <a:rPr lang="fi-FI" dirty="0"/>
              <a:t> </a:t>
            </a:r>
            <a:r>
              <a:rPr lang="fi-FI" dirty="0" err="1"/>
              <a:t>system</a:t>
            </a:r>
            <a:r>
              <a:rPr lang="fi-FI" dirty="0"/>
              <a:t>, </a:t>
            </a:r>
            <a:r>
              <a:rPr lang="fi-FI" dirty="0" err="1"/>
              <a:t>the</a:t>
            </a:r>
            <a:r>
              <a:rPr lang="fi-FI" dirty="0"/>
              <a:t> layout </a:t>
            </a:r>
            <a:r>
              <a:rPr lang="fi-FI" dirty="0" err="1"/>
              <a:t>feels</a:t>
            </a:r>
            <a:r>
              <a:rPr lang="fi-FI" dirty="0"/>
              <a:t> </a:t>
            </a:r>
            <a:r>
              <a:rPr lang="fi-FI" dirty="0" err="1"/>
              <a:t>organized</a:t>
            </a:r>
            <a:r>
              <a:rPr lang="fi-FI" dirty="0"/>
              <a:t> and </a:t>
            </a:r>
            <a:r>
              <a:rPr lang="fi-FI" dirty="0" err="1"/>
              <a:t>visually</a:t>
            </a:r>
            <a:r>
              <a:rPr lang="fi-FI" dirty="0"/>
              <a:t> </a:t>
            </a:r>
            <a:r>
              <a:rPr lang="fi-FI" dirty="0" err="1"/>
              <a:t>balanced</a:t>
            </a:r>
            <a:r>
              <a:rPr lang="fi-FI" dirty="0"/>
              <a:t>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fi-FI" dirty="0"/>
              <a:t>In </a:t>
            </a:r>
            <a:r>
              <a:rPr lang="fi-FI" dirty="0" err="1"/>
              <a:t>this</a:t>
            </a:r>
            <a:r>
              <a:rPr lang="fi-FI" dirty="0"/>
              <a:t> </a:t>
            </a:r>
            <a:r>
              <a:rPr lang="fi-FI" dirty="0" err="1"/>
              <a:t>example</a:t>
            </a:r>
            <a:r>
              <a:rPr lang="fi-FI" dirty="0"/>
              <a:t>, </a:t>
            </a:r>
            <a:r>
              <a:rPr lang="fi-FI" dirty="0" err="1"/>
              <a:t>grid</a:t>
            </a:r>
            <a:r>
              <a:rPr lang="fi-FI" dirty="0"/>
              <a:t> </a:t>
            </a:r>
            <a:r>
              <a:rPr lang="fi-FI" dirty="0" err="1"/>
              <a:t>systems</a:t>
            </a:r>
            <a:r>
              <a:rPr lang="fi-FI" dirty="0"/>
              <a:t> </a:t>
            </a:r>
            <a:r>
              <a:rPr lang="fi-FI" dirty="0" err="1"/>
              <a:t>are</a:t>
            </a:r>
            <a:r>
              <a:rPr lang="fi-FI" dirty="0"/>
              <a:t> </a:t>
            </a:r>
            <a:r>
              <a:rPr lang="fi-FI" dirty="0" err="1"/>
              <a:t>used</a:t>
            </a:r>
            <a:r>
              <a:rPr lang="fi-FI" dirty="0"/>
              <a:t> to </a:t>
            </a:r>
            <a:r>
              <a:rPr lang="fi-FI" dirty="0" err="1"/>
              <a:t>ensure</a:t>
            </a:r>
            <a:r>
              <a:rPr lang="fi-FI" dirty="0"/>
              <a:t> </a:t>
            </a:r>
            <a:r>
              <a:rPr lang="fi-FI" dirty="0" err="1"/>
              <a:t>consistent</a:t>
            </a:r>
            <a:r>
              <a:rPr lang="fi-FI" dirty="0"/>
              <a:t> </a:t>
            </a:r>
            <a:r>
              <a:rPr lang="fi-FI" dirty="0" err="1"/>
              <a:t>spacing</a:t>
            </a:r>
            <a:r>
              <a:rPr lang="fi-FI" dirty="0"/>
              <a:t> and </a:t>
            </a:r>
            <a:r>
              <a:rPr lang="fi-FI" dirty="0" err="1"/>
              <a:t>proper</a:t>
            </a:r>
            <a:r>
              <a:rPr lang="fi-FI" dirty="0"/>
              <a:t> </a:t>
            </a:r>
            <a:r>
              <a:rPr lang="fi-FI" dirty="0" err="1"/>
              <a:t>placement</a:t>
            </a:r>
            <a:r>
              <a:rPr lang="fi-FI" dirty="0"/>
              <a:t> of </a:t>
            </a:r>
            <a:r>
              <a:rPr lang="fi-FI" dirty="0" err="1"/>
              <a:t>elements</a:t>
            </a:r>
            <a:r>
              <a:rPr lang="fi-FI" dirty="0"/>
              <a:t>.</a:t>
            </a:r>
          </a:p>
          <a:p>
            <a:pPr marL="0" indent="0">
              <a:lnSpc>
                <a:spcPct val="110000"/>
              </a:lnSpc>
              <a:buNone/>
            </a:pPr>
            <a:endParaRPr lang="fi-FI" dirty="0"/>
          </a:p>
          <a:p>
            <a:pPr>
              <a:lnSpc>
                <a:spcPct val="110000"/>
              </a:lnSpc>
            </a:pPr>
            <a:r>
              <a:rPr lang="fi-FI" dirty="0" err="1"/>
              <a:t>https</a:t>
            </a:r>
            <a:r>
              <a:rPr lang="fi-FI" dirty="0"/>
              <a:t>://portfolio-a8654.web.app/</a:t>
            </a:r>
            <a:r>
              <a:rPr lang="fi-FI" dirty="0" err="1"/>
              <a:t>index.html</a:t>
            </a:r>
            <a:endParaRPr lang="fi-FI" dirty="0"/>
          </a:p>
        </p:txBody>
      </p:sp>
      <p:pic>
        <p:nvPicPr>
          <p:cNvPr id="5" name="Picture 4" descr="A group of images of the moon&#10;&#10;AI-generated content may be incorrect.">
            <a:extLst>
              <a:ext uri="{FF2B5EF4-FFF2-40B4-BE49-F238E27FC236}">
                <a16:creationId xmlns:a16="http://schemas.microsoft.com/office/drawing/2014/main" id="{25488463-A5F3-E347-AEF0-32E9B53DB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7039" y="2145793"/>
            <a:ext cx="4391331" cy="2393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931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78DC1FE-8814-4858-2D62-947BC80445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A6B968A-A417-B33C-613C-7B1B45542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198" y="931857"/>
            <a:ext cx="5670400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BAD800-AD29-ECB6-8899-4DC1217BB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86" y="981154"/>
            <a:ext cx="5313582" cy="1150329"/>
          </a:xfrm>
        </p:spPr>
        <p:txBody>
          <a:bodyPr>
            <a:normAutofit/>
          </a:bodyPr>
          <a:lstStyle/>
          <a:p>
            <a:r>
              <a:rPr lang="fi-FI" dirty="0"/>
              <a:t>5. </a:t>
            </a:r>
            <a:r>
              <a:rPr lang="fi-FI" dirty="0" err="1"/>
              <a:t>Repetition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1455C-226D-EBE8-9866-617481A6B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8756" y="2180780"/>
            <a:ext cx="4706244" cy="2633866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fi-FI" dirty="0" err="1"/>
              <a:t>enhances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recognizability</a:t>
            </a:r>
            <a:r>
              <a:rPr lang="fi-FI" dirty="0"/>
              <a:t> and </a:t>
            </a:r>
            <a:r>
              <a:rPr lang="fi-FI" dirty="0" err="1"/>
              <a:t>consistency</a:t>
            </a:r>
            <a:r>
              <a:rPr lang="fi-FI" dirty="0"/>
              <a:t> of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interface</a:t>
            </a:r>
            <a:r>
              <a:rPr lang="fi-FI" dirty="0"/>
              <a:t>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fi-FI" dirty="0" err="1"/>
              <a:t>This</a:t>
            </a:r>
            <a:r>
              <a:rPr lang="fi-FI" dirty="0"/>
              <a:t> </a:t>
            </a:r>
            <a:r>
              <a:rPr lang="fi-FI" dirty="0" err="1"/>
              <a:t>can</a:t>
            </a:r>
            <a:r>
              <a:rPr lang="fi-FI" dirty="0"/>
              <a:t> </a:t>
            </a:r>
            <a:r>
              <a:rPr lang="fi-FI" dirty="0" err="1"/>
              <a:t>include</a:t>
            </a:r>
            <a:r>
              <a:rPr lang="fi-FI" dirty="0"/>
              <a:t> a </a:t>
            </a:r>
            <a:r>
              <a:rPr lang="fi-FI" dirty="0" err="1"/>
              <a:t>repeating</a:t>
            </a:r>
            <a:r>
              <a:rPr lang="fi-FI" dirty="0"/>
              <a:t> </a:t>
            </a:r>
            <a:r>
              <a:rPr lang="fi-FI" dirty="0" err="1"/>
              <a:t>color</a:t>
            </a:r>
            <a:r>
              <a:rPr lang="fi-FI" dirty="0"/>
              <a:t> </a:t>
            </a:r>
            <a:r>
              <a:rPr lang="fi-FI" dirty="0" err="1"/>
              <a:t>scheme</a:t>
            </a:r>
            <a:r>
              <a:rPr lang="fi-FI" dirty="0"/>
              <a:t>, </a:t>
            </a:r>
            <a:r>
              <a:rPr lang="fi-FI" dirty="0" err="1"/>
              <a:t>consistent</a:t>
            </a:r>
            <a:r>
              <a:rPr lang="fi-FI" dirty="0"/>
              <a:t> </a:t>
            </a:r>
            <a:r>
              <a:rPr lang="fi-FI" dirty="0" err="1"/>
              <a:t>button</a:t>
            </a:r>
            <a:r>
              <a:rPr lang="fi-FI" dirty="0"/>
              <a:t> </a:t>
            </a:r>
            <a:r>
              <a:rPr lang="fi-FI" dirty="0" err="1"/>
              <a:t>styles</a:t>
            </a:r>
            <a:r>
              <a:rPr lang="fi-FI" dirty="0"/>
              <a:t>, </a:t>
            </a:r>
            <a:r>
              <a:rPr lang="fi-FI" dirty="0" err="1"/>
              <a:t>or</a:t>
            </a:r>
            <a:r>
              <a:rPr lang="fi-FI" dirty="0"/>
              <a:t> </a:t>
            </a:r>
            <a:r>
              <a:rPr lang="fi-FI" dirty="0" err="1"/>
              <a:t>uniform</a:t>
            </a:r>
            <a:r>
              <a:rPr lang="fi-FI" dirty="0"/>
              <a:t> </a:t>
            </a:r>
            <a:r>
              <a:rPr lang="fi-FI" dirty="0" err="1"/>
              <a:t>icons</a:t>
            </a:r>
            <a:r>
              <a:rPr lang="fi-FI" dirty="0"/>
              <a:t>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fi-FI" dirty="0"/>
              <a:t>In </a:t>
            </a:r>
            <a:r>
              <a:rPr lang="fi-FI" dirty="0" err="1"/>
              <a:t>this</a:t>
            </a:r>
            <a:r>
              <a:rPr lang="fi-FI" dirty="0"/>
              <a:t> </a:t>
            </a:r>
            <a:r>
              <a:rPr lang="fi-FI" dirty="0" err="1"/>
              <a:t>example</a:t>
            </a:r>
            <a:r>
              <a:rPr lang="fi-FI" dirty="0"/>
              <a:t>,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same</a:t>
            </a:r>
            <a:r>
              <a:rPr lang="fi-FI" dirty="0"/>
              <a:t> </a:t>
            </a:r>
            <a:r>
              <a:rPr lang="fi-FI" dirty="0" err="1"/>
              <a:t>color</a:t>
            </a:r>
            <a:r>
              <a:rPr lang="fi-FI" dirty="0"/>
              <a:t> </a:t>
            </a:r>
            <a:r>
              <a:rPr lang="fi-FI" dirty="0" err="1"/>
              <a:t>scheme</a:t>
            </a:r>
            <a:r>
              <a:rPr lang="fi-FI" dirty="0"/>
              <a:t> is </a:t>
            </a:r>
            <a:r>
              <a:rPr lang="fi-FI" dirty="0" err="1"/>
              <a:t>applied</a:t>
            </a:r>
            <a:r>
              <a:rPr lang="fi-FI" dirty="0"/>
              <a:t> </a:t>
            </a:r>
            <a:r>
              <a:rPr lang="fi-FI" dirty="0" err="1"/>
              <a:t>across</a:t>
            </a:r>
            <a:r>
              <a:rPr lang="fi-FI" dirty="0"/>
              <a:t> </a:t>
            </a:r>
            <a:r>
              <a:rPr lang="fi-FI" dirty="0" err="1"/>
              <a:t>different</a:t>
            </a:r>
            <a:r>
              <a:rPr lang="fi-FI" dirty="0"/>
              <a:t> </a:t>
            </a:r>
            <a:r>
              <a:rPr lang="fi-FI" dirty="0" err="1"/>
              <a:t>pages</a:t>
            </a:r>
            <a:r>
              <a:rPr lang="fi-FI" dirty="0"/>
              <a:t>, </a:t>
            </a:r>
            <a:r>
              <a:rPr lang="fi-FI" dirty="0" err="1"/>
              <a:t>creating</a:t>
            </a:r>
            <a:r>
              <a:rPr lang="fi-FI" dirty="0"/>
              <a:t> a </a:t>
            </a:r>
            <a:r>
              <a:rPr lang="fi-FI" dirty="0" err="1"/>
              <a:t>cohesive</a:t>
            </a:r>
            <a:r>
              <a:rPr lang="fi-FI" dirty="0"/>
              <a:t> </a:t>
            </a:r>
            <a:r>
              <a:rPr lang="fi-FI" dirty="0" err="1"/>
              <a:t>visual</a:t>
            </a:r>
            <a:r>
              <a:rPr lang="fi-FI" dirty="0"/>
              <a:t> </a:t>
            </a:r>
            <a:r>
              <a:rPr lang="fi-FI" dirty="0" err="1"/>
              <a:t>experience</a:t>
            </a:r>
            <a:r>
              <a:rPr lang="fi-FI" dirty="0"/>
              <a:t>.</a:t>
            </a:r>
          </a:p>
          <a:p>
            <a:pPr marL="0" indent="0">
              <a:lnSpc>
                <a:spcPct val="110000"/>
              </a:lnSpc>
              <a:buNone/>
            </a:pPr>
            <a:endParaRPr lang="fi-FI" dirty="0"/>
          </a:p>
          <a:p>
            <a:pPr>
              <a:lnSpc>
                <a:spcPct val="110000"/>
              </a:lnSpc>
            </a:pPr>
            <a:r>
              <a:rPr lang="fi-FI" dirty="0" err="1"/>
              <a:t>https</a:t>
            </a:r>
            <a:r>
              <a:rPr lang="fi-FI" dirty="0"/>
              <a:t>://portfolio-a8654.web.app/</a:t>
            </a:r>
            <a:r>
              <a:rPr lang="fi-FI" dirty="0" err="1"/>
              <a:t>index.html</a:t>
            </a:r>
            <a:endParaRPr lang="fi-FI" dirty="0"/>
          </a:p>
        </p:txBody>
      </p:sp>
      <p:pic>
        <p:nvPicPr>
          <p:cNvPr id="5" name="Picture 4" descr="A close-up of a logo&#10;&#10;AI-generated content may be incorrect.">
            <a:extLst>
              <a:ext uri="{FF2B5EF4-FFF2-40B4-BE49-F238E27FC236}">
                <a16:creationId xmlns:a16="http://schemas.microsoft.com/office/drawing/2014/main" id="{11C74DFF-48A4-430C-7286-256B6360E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2576" y="4000740"/>
            <a:ext cx="3739896" cy="1524007"/>
          </a:xfrm>
          <a:prstGeom prst="rect">
            <a:avLst/>
          </a:prstGeom>
        </p:spPr>
      </p:pic>
      <p:pic>
        <p:nvPicPr>
          <p:cNvPr id="7" name="Picture 6" descr="A full moon with text overlay&#10;&#10;AI-generated content may be incorrect.">
            <a:extLst>
              <a:ext uri="{FF2B5EF4-FFF2-40B4-BE49-F238E27FC236}">
                <a16:creationId xmlns:a16="http://schemas.microsoft.com/office/drawing/2014/main" id="{F446E41C-58B9-AF73-1075-15E68CEE6C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7704" y="914400"/>
            <a:ext cx="2941592" cy="2434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367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78DC1FE-8814-4858-2D62-947BC80445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A6B968A-A417-B33C-613C-7B1B45542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198" y="930849"/>
            <a:ext cx="10344402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D2757A-910D-87BE-EE36-AA842099A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611" y="807448"/>
            <a:ext cx="5313583" cy="115032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 cap="all" spc="5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6. Balance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3098B0-85FC-EF3F-4333-CE20CEAC4106}"/>
              </a:ext>
            </a:extLst>
          </p:cNvPr>
          <p:cNvSpPr txBox="1"/>
          <p:nvPr/>
        </p:nvSpPr>
        <p:spPr>
          <a:xfrm>
            <a:off x="1121611" y="2584704"/>
            <a:ext cx="4596384" cy="28912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defTabSz="914400">
              <a:lnSpc>
                <a:spcPct val="120000"/>
              </a:lnSpc>
              <a:spcAft>
                <a:spcPts val="600"/>
              </a:spcAft>
            </a:pPr>
            <a:r>
              <a:rPr lang="en-US" dirty="0"/>
              <a:t>is the even distribution of objects, colors, textures, and space within a design.</a:t>
            </a:r>
          </a:p>
          <a:p>
            <a:pPr defTabSz="914400">
              <a:lnSpc>
                <a:spcPct val="120000"/>
              </a:lnSpc>
              <a:spcAft>
                <a:spcPts val="600"/>
              </a:spcAft>
            </a:pPr>
            <a:r>
              <a:rPr lang="en-US" dirty="0"/>
              <a:t>It creates stability, harmony, and structure.</a:t>
            </a:r>
          </a:p>
          <a:p>
            <a:pPr defTabSz="914400">
              <a:lnSpc>
                <a:spcPct val="120000"/>
              </a:lnSpc>
              <a:spcAft>
                <a:spcPts val="600"/>
              </a:spcAft>
            </a:pPr>
            <a:r>
              <a:rPr lang="en-US" dirty="0"/>
              <a:t>In this example, the text on the page follows the Golden Ratio and is divided into two parts according to this principle, achieving a visually balanced layout.</a:t>
            </a:r>
          </a:p>
          <a:p>
            <a:pPr defTabSz="914400">
              <a:lnSpc>
                <a:spcPct val="120000"/>
              </a:lnSpc>
              <a:spcAft>
                <a:spcPts val="600"/>
              </a:spcAft>
            </a:pPr>
            <a:endParaRPr lang="en-US" dirty="0"/>
          </a:p>
          <a:p>
            <a:pPr marL="285750" indent="-285750" defTabSz="9144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https://cv-worker-</a:t>
            </a:r>
            <a:r>
              <a:rPr lang="en-US" dirty="0" err="1"/>
              <a:t>portfolio.weblium.site</a:t>
            </a:r>
            <a:r>
              <a:rPr lang="en-US" dirty="0"/>
              <a:t>/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16F4A4-3480-C51B-9A66-FD4D088567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47743" y="1834328"/>
            <a:ext cx="5022646" cy="277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5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F42B8-9D38-D23C-360F-60D42F0E9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8. </a:t>
            </a:r>
            <a:r>
              <a:rPr lang="fi-FI" dirty="0" err="1"/>
              <a:t>Proximity</a:t>
            </a:r>
            <a:endParaRPr lang="fi-FI" dirty="0"/>
          </a:p>
        </p:txBody>
      </p:sp>
      <p:pic>
        <p:nvPicPr>
          <p:cNvPr id="5" name="Content Placeholder 4" descr="A screenshot of a web page&#10;&#10;AI-generated content may be incorrect.">
            <a:extLst>
              <a:ext uri="{FF2B5EF4-FFF2-40B4-BE49-F238E27FC236}">
                <a16:creationId xmlns:a16="http://schemas.microsoft.com/office/drawing/2014/main" id="{74617C7C-760A-1E9D-E433-8094EF0E54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05927" y="2307024"/>
            <a:ext cx="4838057" cy="275262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8FEB7F5-B205-9B5F-E123-041844507AE4}"/>
              </a:ext>
            </a:extLst>
          </p:cNvPr>
          <p:cNvSpPr txBox="1"/>
          <p:nvPr/>
        </p:nvSpPr>
        <p:spPr>
          <a:xfrm>
            <a:off x="1316736" y="2806172"/>
            <a:ext cx="421843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that elements belonging to the same group should be placed close to each other.</a:t>
            </a:r>
            <a:br>
              <a:rPr lang="en-US" dirty="0"/>
            </a:br>
            <a:r>
              <a:rPr lang="en-US" dirty="0"/>
              <a:t>This helps users logically combine information and find what they need faster.</a:t>
            </a:r>
            <a:br>
              <a:rPr lang="en-US" dirty="0"/>
            </a:br>
            <a:r>
              <a:rPr lang="en-US" dirty="0"/>
              <a:t>In this example, groups of elements are connected logically, making the interface easier to understand.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 err="1"/>
              <a:t>https</a:t>
            </a:r>
            <a:r>
              <a:rPr lang="fi-FI" dirty="0"/>
              <a:t>://</a:t>
            </a:r>
            <a:r>
              <a:rPr lang="fi-FI" dirty="0" err="1"/>
              <a:t>developer-cv.weblium.site</a:t>
            </a:r>
            <a:r>
              <a:rPr lang="fi-FI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322902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AFDCCA3-5CE7-058C-1962-A071B764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BF24CF1-EE7F-86B3-94A8-3CD26A1AD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8233" y="936887"/>
            <a:ext cx="5947834" cy="4337163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93DBAD-3B78-7021-4B05-428F245E8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6" y="-633930"/>
            <a:ext cx="3184637" cy="1801455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 cap="all" spc="5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9. White Space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544282-F4E8-D9CA-A9C5-DEF3269B9576}"/>
              </a:ext>
            </a:extLst>
          </p:cNvPr>
          <p:cNvSpPr txBox="1"/>
          <p:nvPr/>
        </p:nvSpPr>
        <p:spPr>
          <a:xfrm>
            <a:off x="935933" y="1606437"/>
            <a:ext cx="3436367" cy="30527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defTabSz="914400">
              <a:lnSpc>
                <a:spcPct val="110000"/>
              </a:lnSpc>
              <a:spcAft>
                <a:spcPts val="600"/>
              </a:spcAft>
            </a:pPr>
            <a:r>
              <a:rPr lang="en-US" dirty="0"/>
              <a:t>White space creates “breathing room” between elements, making the design clean and organized. It helps guide the user’s attention to the most important parts of the interface.</a:t>
            </a:r>
          </a:p>
          <a:p>
            <a:pPr defTabSz="914400">
              <a:lnSpc>
                <a:spcPct val="110000"/>
              </a:lnSpc>
              <a:spcAft>
                <a:spcPts val="600"/>
              </a:spcAft>
            </a:pPr>
            <a:r>
              <a:rPr lang="en-US" dirty="0"/>
              <a:t>In this case, the designer focuses attention on key text by keeping the design simple—using only font and background without unnecessary clutter.</a:t>
            </a:r>
          </a:p>
          <a:p>
            <a:pPr defTabSz="914400">
              <a:lnSpc>
                <a:spcPct val="110000"/>
              </a:lnSpc>
              <a:spcAft>
                <a:spcPts val="600"/>
              </a:spcAft>
            </a:pPr>
            <a:endParaRPr lang="en-US" dirty="0"/>
          </a:p>
          <a:p>
            <a:pPr defTabSz="914400">
              <a:lnSpc>
                <a:spcPct val="110000"/>
              </a:lnSpc>
              <a:spcAft>
                <a:spcPts val="600"/>
              </a:spcAft>
            </a:pPr>
            <a:r>
              <a:rPr lang="en-US" dirty="0"/>
              <a:t>https://</a:t>
            </a:r>
            <a:r>
              <a:rPr lang="en-US" dirty="0" err="1"/>
              <a:t>kylecraven.design</a:t>
            </a:r>
            <a:r>
              <a:rPr lang="en-US" dirty="0"/>
              <a:t>/</a:t>
            </a:r>
          </a:p>
        </p:txBody>
      </p:sp>
      <p:pic>
        <p:nvPicPr>
          <p:cNvPr id="5" name="Content Placeholder 4" descr="A close-up of a logo&#10;&#10;AI-generated content may be incorrect.">
            <a:extLst>
              <a:ext uri="{FF2B5EF4-FFF2-40B4-BE49-F238E27FC236}">
                <a16:creationId xmlns:a16="http://schemas.microsoft.com/office/drawing/2014/main" id="{42DB002E-2CB9-D893-9C7E-7980E945AC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48200" y="1606437"/>
            <a:ext cx="5947834" cy="3182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249574"/>
      </p:ext>
    </p:extLst>
  </p:cSld>
  <p:clrMapOvr>
    <a:masterClrMapping/>
  </p:clrMapOvr>
</p:sld>
</file>

<file path=ppt/theme/theme1.xml><?xml version="1.0" encoding="utf-8"?>
<a:theme xmlns:a="http://schemas.openxmlformats.org/drawingml/2006/main" name="LimelightVTI">
  <a:themeElements>
    <a:clrScheme name="Limelight">
      <a:dk1>
        <a:sysClr val="windowText" lastClr="000000"/>
      </a:dk1>
      <a:lt1>
        <a:sysClr val="window" lastClr="FFFFFF"/>
      </a:lt1>
      <a:dk2>
        <a:srgbClr val="23353B"/>
      </a:dk2>
      <a:lt2>
        <a:srgbClr val="E0DDD8"/>
      </a:lt2>
      <a:accent1>
        <a:srgbClr val="90A208"/>
      </a:accent1>
      <a:accent2>
        <a:srgbClr val="6A8755"/>
      </a:accent2>
      <a:accent3>
        <a:srgbClr val="49716B"/>
      </a:accent3>
      <a:accent4>
        <a:srgbClr val="A16F7C"/>
      </a:accent4>
      <a:accent5>
        <a:srgbClr val="B16455"/>
      </a:accent5>
      <a:accent6>
        <a:srgbClr val="E08350"/>
      </a:accent6>
      <a:hlink>
        <a:srgbClr val="5F864B"/>
      </a:hlink>
      <a:folHlink>
        <a:srgbClr val="3F877D"/>
      </a:folHlink>
    </a:clrScheme>
    <a:fontScheme name="Trade Gothic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imelightVTI" id="{7936DCFD-B587-41FD-9126-64F2709ED40B}" vid="{74F41540-78F1-4C56-9EAA-6FA6E9F1D77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72</TotalTime>
  <Words>518</Words>
  <Application>Microsoft Macintosh PowerPoint</Application>
  <PresentationFormat>Widescreen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Trade Gothic Next Cond</vt:lpstr>
      <vt:lpstr>Trade Gothic Next Light</vt:lpstr>
      <vt:lpstr>LimelightVTI</vt:lpstr>
      <vt:lpstr>UX/UI Design Principles </vt:lpstr>
      <vt:lpstr>1. Contrast </vt:lpstr>
      <vt:lpstr>   2.Emphasis</vt:lpstr>
      <vt:lpstr>3. Hierarchy</vt:lpstr>
      <vt:lpstr>4. Alignment </vt:lpstr>
      <vt:lpstr>5. Repetition</vt:lpstr>
      <vt:lpstr>6. Balance</vt:lpstr>
      <vt:lpstr>8. Proximity</vt:lpstr>
      <vt:lpstr>9. White Space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Shitikova Anna</dc:creator>
  <cp:lastModifiedBy>Shitikova Anna</cp:lastModifiedBy>
  <cp:revision>3</cp:revision>
  <dcterms:created xsi:type="dcterms:W3CDTF">2025-08-20T07:03:36Z</dcterms:created>
  <dcterms:modified xsi:type="dcterms:W3CDTF">2025-08-20T10:09:04Z</dcterms:modified>
</cp:coreProperties>
</file>