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4"/>
    <p:restoredTop sz="94680"/>
  </p:normalViewPr>
  <p:slideViewPr>
    <p:cSldViewPr snapToGrid="0">
      <p:cViewPr varScale="1">
        <p:scale>
          <a:sx n="144" d="100"/>
          <a:sy n="144" d="100"/>
        </p:scale>
        <p:origin x="20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D0A3F2-9903-41F6-97D0-AD2BA29D8C71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B05AB2A-884A-44DD-8A93-FB86D1E0D4B8}">
      <dgm:prSet/>
      <dgm:spPr/>
      <dgm:t>
        <a:bodyPr/>
        <a:lstStyle/>
        <a:p>
          <a:r>
            <a:rPr lang="fr-FR"/>
            <a:t>En matière économique : </a:t>
          </a:r>
          <a:endParaRPr lang="en-US"/>
        </a:p>
      </dgm:t>
    </dgm:pt>
    <dgm:pt modelId="{3411F6B8-0DFA-4A5E-8ED0-689E8BE7378E}" type="parTrans" cxnId="{C13EFFFB-3C18-4E6C-B5F6-B87BE6E41C7A}">
      <dgm:prSet/>
      <dgm:spPr/>
      <dgm:t>
        <a:bodyPr/>
        <a:lstStyle/>
        <a:p>
          <a:endParaRPr lang="en-US"/>
        </a:p>
      </dgm:t>
    </dgm:pt>
    <dgm:pt modelId="{A0A4BAFD-49B8-4A10-926F-9A3B332023F8}" type="sibTrans" cxnId="{C13EFFFB-3C18-4E6C-B5F6-B87BE6E41C7A}">
      <dgm:prSet/>
      <dgm:spPr/>
      <dgm:t>
        <a:bodyPr/>
        <a:lstStyle/>
        <a:p>
          <a:endParaRPr lang="en-US"/>
        </a:p>
      </dgm:t>
    </dgm:pt>
    <dgm:pt modelId="{969D0269-24D3-45EB-8220-55A3156C0612}">
      <dgm:prSet/>
      <dgm:spPr/>
      <dgm:t>
        <a:bodyPr/>
        <a:lstStyle/>
        <a:p>
          <a:r>
            <a:rPr lang="fr-FR"/>
            <a:t>Augmentation de la valeur de production des échanges transfrontaliers </a:t>
          </a:r>
          <a:endParaRPr lang="en-US"/>
        </a:p>
      </dgm:t>
    </dgm:pt>
    <dgm:pt modelId="{F980A4E7-0621-4B43-9E37-664504CC7FB0}" type="parTrans" cxnId="{2F45F8A1-86E7-42DC-8B1B-2674FF9D3758}">
      <dgm:prSet/>
      <dgm:spPr/>
      <dgm:t>
        <a:bodyPr/>
        <a:lstStyle/>
        <a:p>
          <a:endParaRPr lang="en-US"/>
        </a:p>
      </dgm:t>
    </dgm:pt>
    <dgm:pt modelId="{E8D80D07-42FF-4C22-92CF-164CD04FFE62}" type="sibTrans" cxnId="{2F45F8A1-86E7-42DC-8B1B-2674FF9D3758}">
      <dgm:prSet/>
      <dgm:spPr/>
      <dgm:t>
        <a:bodyPr/>
        <a:lstStyle/>
        <a:p>
          <a:endParaRPr lang="en-US"/>
        </a:p>
      </dgm:t>
    </dgm:pt>
    <dgm:pt modelId="{E4FEB97D-EB88-481C-BC14-A6D67E8A27EB}">
      <dgm:prSet/>
      <dgm:spPr/>
      <dgm:t>
        <a:bodyPr/>
        <a:lstStyle/>
        <a:p>
          <a:r>
            <a:rPr lang="fr-FR"/>
            <a:t>Amélioration des conditions de planification financière des TPE/PME</a:t>
          </a:r>
          <a:endParaRPr lang="en-US"/>
        </a:p>
      </dgm:t>
    </dgm:pt>
    <dgm:pt modelId="{8B5F8B88-D4EF-4167-8E0F-AA48007503A7}" type="parTrans" cxnId="{5CE59A76-B9E8-40E9-900D-84F09E8F24EA}">
      <dgm:prSet/>
      <dgm:spPr/>
      <dgm:t>
        <a:bodyPr/>
        <a:lstStyle/>
        <a:p>
          <a:endParaRPr lang="en-US"/>
        </a:p>
      </dgm:t>
    </dgm:pt>
    <dgm:pt modelId="{C17A5001-48CD-4753-823F-96DCCA8043EA}" type="sibTrans" cxnId="{5CE59A76-B9E8-40E9-900D-84F09E8F24EA}">
      <dgm:prSet/>
      <dgm:spPr/>
      <dgm:t>
        <a:bodyPr/>
        <a:lstStyle/>
        <a:p>
          <a:endParaRPr lang="en-US"/>
        </a:p>
      </dgm:t>
    </dgm:pt>
    <dgm:pt modelId="{33988926-7866-42D9-A47B-B65316924263}">
      <dgm:prSet/>
      <dgm:spPr/>
      <dgm:t>
        <a:bodyPr/>
        <a:lstStyle/>
        <a:p>
          <a:r>
            <a:rPr lang="fr-FR"/>
            <a:t>Augmentation de la valeur du marché de l’IA</a:t>
          </a:r>
          <a:endParaRPr lang="en-US"/>
        </a:p>
      </dgm:t>
    </dgm:pt>
    <dgm:pt modelId="{9EFC15FF-9FF4-40C8-84A9-87A643FFA765}" type="parTrans" cxnId="{8728194C-7134-4E6D-A232-2CAF156E88B6}">
      <dgm:prSet/>
      <dgm:spPr/>
      <dgm:t>
        <a:bodyPr/>
        <a:lstStyle/>
        <a:p>
          <a:endParaRPr lang="en-US"/>
        </a:p>
      </dgm:t>
    </dgm:pt>
    <dgm:pt modelId="{467AAE17-C272-4F1C-8FAF-00CC03E01586}" type="sibTrans" cxnId="{8728194C-7134-4E6D-A232-2CAF156E88B6}">
      <dgm:prSet/>
      <dgm:spPr/>
      <dgm:t>
        <a:bodyPr/>
        <a:lstStyle/>
        <a:p>
          <a:endParaRPr lang="en-US"/>
        </a:p>
      </dgm:t>
    </dgm:pt>
    <dgm:pt modelId="{FBD2C300-7560-4832-B793-5AC64C62E0F9}">
      <dgm:prSet/>
      <dgm:spPr/>
      <dgm:t>
        <a:bodyPr/>
        <a:lstStyle/>
        <a:p>
          <a:r>
            <a:rPr lang="fr-FR"/>
            <a:t>En matière social : </a:t>
          </a:r>
          <a:endParaRPr lang="en-US"/>
        </a:p>
      </dgm:t>
    </dgm:pt>
    <dgm:pt modelId="{9B6A4046-5EC0-4EA2-93B9-BB919D82A929}" type="parTrans" cxnId="{048CDF17-E840-42BE-9108-3487AAE84915}">
      <dgm:prSet/>
      <dgm:spPr/>
      <dgm:t>
        <a:bodyPr/>
        <a:lstStyle/>
        <a:p>
          <a:endParaRPr lang="en-US"/>
        </a:p>
      </dgm:t>
    </dgm:pt>
    <dgm:pt modelId="{DC7D8546-E9A1-4165-BC98-44DE538BCBC1}" type="sibTrans" cxnId="{048CDF17-E840-42BE-9108-3487AAE84915}">
      <dgm:prSet/>
      <dgm:spPr/>
      <dgm:t>
        <a:bodyPr/>
        <a:lstStyle/>
        <a:p>
          <a:endParaRPr lang="en-US"/>
        </a:p>
      </dgm:t>
    </dgm:pt>
    <dgm:pt modelId="{CD855034-F237-4F8B-984A-D3019C6ACB73}">
      <dgm:prSet/>
      <dgm:spPr/>
      <dgm:t>
        <a:bodyPr/>
        <a:lstStyle/>
        <a:p>
          <a:r>
            <a:rPr lang="fr-FR"/>
            <a:t>Augmentation de la confiance des résidents européens dans les systèmes d’IA</a:t>
          </a:r>
          <a:endParaRPr lang="en-US"/>
        </a:p>
      </dgm:t>
    </dgm:pt>
    <dgm:pt modelId="{66D06286-A44A-4BE6-82E9-678218186983}" type="parTrans" cxnId="{9584D779-C1C3-4A02-9D17-765F3CC9B431}">
      <dgm:prSet/>
      <dgm:spPr/>
      <dgm:t>
        <a:bodyPr/>
        <a:lstStyle/>
        <a:p>
          <a:endParaRPr lang="en-US"/>
        </a:p>
      </dgm:t>
    </dgm:pt>
    <dgm:pt modelId="{457C1F5B-55B9-43E6-88EE-48F7FA331A38}" type="sibTrans" cxnId="{9584D779-C1C3-4A02-9D17-765F3CC9B431}">
      <dgm:prSet/>
      <dgm:spPr/>
      <dgm:t>
        <a:bodyPr/>
        <a:lstStyle/>
        <a:p>
          <a:endParaRPr lang="en-US"/>
        </a:p>
      </dgm:t>
    </dgm:pt>
    <dgm:pt modelId="{1F863700-1C9F-4D3A-9E8E-01F9B089E463}">
      <dgm:prSet/>
      <dgm:spPr/>
      <dgm:t>
        <a:bodyPr/>
        <a:lstStyle/>
        <a:p>
          <a:r>
            <a:rPr lang="fr-FR"/>
            <a:t>En matière environnementale :</a:t>
          </a:r>
          <a:endParaRPr lang="en-US"/>
        </a:p>
      </dgm:t>
    </dgm:pt>
    <dgm:pt modelId="{36394B78-210C-4F51-AE87-50C3E6A9AE82}" type="parTrans" cxnId="{5FB20DB5-0803-4492-B29C-4B2E134126F1}">
      <dgm:prSet/>
      <dgm:spPr/>
      <dgm:t>
        <a:bodyPr/>
        <a:lstStyle/>
        <a:p>
          <a:endParaRPr lang="en-US"/>
        </a:p>
      </dgm:t>
    </dgm:pt>
    <dgm:pt modelId="{F22E6953-E00F-46E9-9473-D318DE16C24C}" type="sibTrans" cxnId="{5FB20DB5-0803-4492-B29C-4B2E134126F1}">
      <dgm:prSet/>
      <dgm:spPr/>
      <dgm:t>
        <a:bodyPr/>
        <a:lstStyle/>
        <a:p>
          <a:endParaRPr lang="en-US"/>
        </a:p>
      </dgm:t>
    </dgm:pt>
    <dgm:pt modelId="{1EE3073D-B4AC-4F82-9EAA-8D4B0B83AB24}">
      <dgm:prSet/>
      <dgm:spPr/>
      <dgm:t>
        <a:bodyPr/>
        <a:lstStyle/>
        <a:p>
          <a:r>
            <a:rPr lang="fr-FR"/>
            <a:t>Mise au service des systèmes d’IA pour répondre aux enjeux environnementaux, du fait des obligations de transparence et de responsabilité</a:t>
          </a:r>
          <a:endParaRPr lang="en-US"/>
        </a:p>
      </dgm:t>
    </dgm:pt>
    <dgm:pt modelId="{8D27EF6C-A0C2-4EDE-9ED9-77C772A70973}" type="parTrans" cxnId="{AE7BE8BA-E124-48FE-8923-427844F2C31C}">
      <dgm:prSet/>
      <dgm:spPr/>
      <dgm:t>
        <a:bodyPr/>
        <a:lstStyle/>
        <a:p>
          <a:endParaRPr lang="en-US"/>
        </a:p>
      </dgm:t>
    </dgm:pt>
    <dgm:pt modelId="{CA5136C6-8A7C-4FD2-BD78-AA9E8442B5C1}" type="sibTrans" cxnId="{AE7BE8BA-E124-48FE-8923-427844F2C31C}">
      <dgm:prSet/>
      <dgm:spPr/>
      <dgm:t>
        <a:bodyPr/>
        <a:lstStyle/>
        <a:p>
          <a:endParaRPr lang="en-US"/>
        </a:p>
      </dgm:t>
    </dgm:pt>
    <dgm:pt modelId="{626999C0-093E-1741-8393-2213D9ECE2EA}" type="pres">
      <dgm:prSet presAssocID="{BCD0A3F2-9903-41F6-97D0-AD2BA29D8C71}" presName="linear" presStyleCnt="0">
        <dgm:presLayoutVars>
          <dgm:dir/>
          <dgm:animLvl val="lvl"/>
          <dgm:resizeHandles val="exact"/>
        </dgm:presLayoutVars>
      </dgm:prSet>
      <dgm:spPr/>
    </dgm:pt>
    <dgm:pt modelId="{5CEFC789-4617-FA44-B34F-887FF39578C0}" type="pres">
      <dgm:prSet presAssocID="{AB05AB2A-884A-44DD-8A93-FB86D1E0D4B8}" presName="parentLin" presStyleCnt="0"/>
      <dgm:spPr/>
    </dgm:pt>
    <dgm:pt modelId="{A563BEDB-6562-7D4C-BBC7-DE6189F2F2AA}" type="pres">
      <dgm:prSet presAssocID="{AB05AB2A-884A-44DD-8A93-FB86D1E0D4B8}" presName="parentLeftMargin" presStyleLbl="node1" presStyleIdx="0" presStyleCnt="3"/>
      <dgm:spPr/>
    </dgm:pt>
    <dgm:pt modelId="{997FF48E-415D-084A-A43B-5D129378909E}" type="pres">
      <dgm:prSet presAssocID="{AB05AB2A-884A-44DD-8A93-FB86D1E0D4B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BF46006-6C16-3745-AFDE-E3DA1574F94B}" type="pres">
      <dgm:prSet presAssocID="{AB05AB2A-884A-44DD-8A93-FB86D1E0D4B8}" presName="negativeSpace" presStyleCnt="0"/>
      <dgm:spPr/>
    </dgm:pt>
    <dgm:pt modelId="{E97858BA-7BF5-C542-AB65-6998E017EA59}" type="pres">
      <dgm:prSet presAssocID="{AB05AB2A-884A-44DD-8A93-FB86D1E0D4B8}" presName="childText" presStyleLbl="conFgAcc1" presStyleIdx="0" presStyleCnt="3">
        <dgm:presLayoutVars>
          <dgm:bulletEnabled val="1"/>
        </dgm:presLayoutVars>
      </dgm:prSet>
      <dgm:spPr/>
    </dgm:pt>
    <dgm:pt modelId="{DC84FDE4-6C6E-1840-8647-BC311BB6CFFE}" type="pres">
      <dgm:prSet presAssocID="{A0A4BAFD-49B8-4A10-926F-9A3B332023F8}" presName="spaceBetweenRectangles" presStyleCnt="0"/>
      <dgm:spPr/>
    </dgm:pt>
    <dgm:pt modelId="{5998EE86-6F32-A144-8C01-2FFF3D24F3B0}" type="pres">
      <dgm:prSet presAssocID="{FBD2C300-7560-4832-B793-5AC64C62E0F9}" presName="parentLin" presStyleCnt="0"/>
      <dgm:spPr/>
    </dgm:pt>
    <dgm:pt modelId="{09AD586C-7036-184A-89F6-5BFBD9665365}" type="pres">
      <dgm:prSet presAssocID="{FBD2C300-7560-4832-B793-5AC64C62E0F9}" presName="parentLeftMargin" presStyleLbl="node1" presStyleIdx="0" presStyleCnt="3"/>
      <dgm:spPr/>
    </dgm:pt>
    <dgm:pt modelId="{A55F9283-B485-E34A-8501-546EC33323FE}" type="pres">
      <dgm:prSet presAssocID="{FBD2C300-7560-4832-B793-5AC64C62E0F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249E77B-917F-B149-9E73-F54A91154EE9}" type="pres">
      <dgm:prSet presAssocID="{FBD2C300-7560-4832-B793-5AC64C62E0F9}" presName="negativeSpace" presStyleCnt="0"/>
      <dgm:spPr/>
    </dgm:pt>
    <dgm:pt modelId="{0699EED5-EB25-9E48-BAD1-0BED62123348}" type="pres">
      <dgm:prSet presAssocID="{FBD2C300-7560-4832-B793-5AC64C62E0F9}" presName="childText" presStyleLbl="conFgAcc1" presStyleIdx="1" presStyleCnt="3">
        <dgm:presLayoutVars>
          <dgm:bulletEnabled val="1"/>
        </dgm:presLayoutVars>
      </dgm:prSet>
      <dgm:spPr/>
    </dgm:pt>
    <dgm:pt modelId="{287892A4-2F81-4E46-B563-57CD376F394B}" type="pres">
      <dgm:prSet presAssocID="{DC7D8546-E9A1-4165-BC98-44DE538BCBC1}" presName="spaceBetweenRectangles" presStyleCnt="0"/>
      <dgm:spPr/>
    </dgm:pt>
    <dgm:pt modelId="{CB416FB6-8E4E-524A-BC9C-4C247F5058F8}" type="pres">
      <dgm:prSet presAssocID="{1F863700-1C9F-4D3A-9E8E-01F9B089E463}" presName="parentLin" presStyleCnt="0"/>
      <dgm:spPr/>
    </dgm:pt>
    <dgm:pt modelId="{A07BC1E1-35F7-DD4C-89AD-A3665AA4CCD9}" type="pres">
      <dgm:prSet presAssocID="{1F863700-1C9F-4D3A-9E8E-01F9B089E463}" presName="parentLeftMargin" presStyleLbl="node1" presStyleIdx="1" presStyleCnt="3"/>
      <dgm:spPr/>
    </dgm:pt>
    <dgm:pt modelId="{D529FCD7-D51A-8247-8F61-D1355B692D30}" type="pres">
      <dgm:prSet presAssocID="{1F863700-1C9F-4D3A-9E8E-01F9B089E46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11E11C8-18C9-2341-AEA9-D257313DFD4C}" type="pres">
      <dgm:prSet presAssocID="{1F863700-1C9F-4D3A-9E8E-01F9B089E463}" presName="negativeSpace" presStyleCnt="0"/>
      <dgm:spPr/>
    </dgm:pt>
    <dgm:pt modelId="{E4799693-C54A-BE4B-8200-29658555824A}" type="pres">
      <dgm:prSet presAssocID="{1F863700-1C9F-4D3A-9E8E-01F9B089E46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48CDF17-E840-42BE-9108-3487AAE84915}" srcId="{BCD0A3F2-9903-41F6-97D0-AD2BA29D8C71}" destId="{FBD2C300-7560-4832-B793-5AC64C62E0F9}" srcOrd="1" destOrd="0" parTransId="{9B6A4046-5EC0-4EA2-93B9-BB919D82A929}" sibTransId="{DC7D8546-E9A1-4165-BC98-44DE538BCBC1}"/>
    <dgm:cxn modelId="{D554AA25-D657-9942-BEA3-D372E6892C78}" type="presOf" srcId="{AB05AB2A-884A-44DD-8A93-FB86D1E0D4B8}" destId="{A563BEDB-6562-7D4C-BBC7-DE6189F2F2AA}" srcOrd="0" destOrd="0" presId="urn:microsoft.com/office/officeart/2005/8/layout/list1"/>
    <dgm:cxn modelId="{3AF25E30-9A1E-BF40-83FB-71BF29EC8D9F}" type="presOf" srcId="{1EE3073D-B4AC-4F82-9EAA-8D4B0B83AB24}" destId="{E4799693-C54A-BE4B-8200-29658555824A}" srcOrd="0" destOrd="0" presId="urn:microsoft.com/office/officeart/2005/8/layout/list1"/>
    <dgm:cxn modelId="{B2E53D39-5807-BD43-B18F-DAB7F11A2487}" type="presOf" srcId="{CD855034-F237-4F8B-984A-D3019C6ACB73}" destId="{0699EED5-EB25-9E48-BAD1-0BED62123348}" srcOrd="0" destOrd="0" presId="urn:microsoft.com/office/officeart/2005/8/layout/list1"/>
    <dgm:cxn modelId="{40CD6349-5632-634E-918D-9C8F833B3AA7}" type="presOf" srcId="{BCD0A3F2-9903-41F6-97D0-AD2BA29D8C71}" destId="{626999C0-093E-1741-8393-2213D9ECE2EA}" srcOrd="0" destOrd="0" presId="urn:microsoft.com/office/officeart/2005/8/layout/list1"/>
    <dgm:cxn modelId="{8728194C-7134-4E6D-A232-2CAF156E88B6}" srcId="{AB05AB2A-884A-44DD-8A93-FB86D1E0D4B8}" destId="{33988926-7866-42D9-A47B-B65316924263}" srcOrd="2" destOrd="0" parTransId="{9EFC15FF-9FF4-40C8-84A9-87A643FFA765}" sibTransId="{467AAE17-C272-4F1C-8FAF-00CC03E01586}"/>
    <dgm:cxn modelId="{568E9F62-3BF1-6849-8265-D2D671A5D6BF}" type="presOf" srcId="{33988926-7866-42D9-A47B-B65316924263}" destId="{E97858BA-7BF5-C542-AB65-6998E017EA59}" srcOrd="0" destOrd="2" presId="urn:microsoft.com/office/officeart/2005/8/layout/list1"/>
    <dgm:cxn modelId="{F472B665-873D-F64B-9B69-CF11862DCCAD}" type="presOf" srcId="{1F863700-1C9F-4D3A-9E8E-01F9B089E463}" destId="{A07BC1E1-35F7-DD4C-89AD-A3665AA4CCD9}" srcOrd="0" destOrd="0" presId="urn:microsoft.com/office/officeart/2005/8/layout/list1"/>
    <dgm:cxn modelId="{5CE59A76-B9E8-40E9-900D-84F09E8F24EA}" srcId="{AB05AB2A-884A-44DD-8A93-FB86D1E0D4B8}" destId="{E4FEB97D-EB88-481C-BC14-A6D67E8A27EB}" srcOrd="1" destOrd="0" parTransId="{8B5F8B88-D4EF-4167-8E0F-AA48007503A7}" sibTransId="{C17A5001-48CD-4753-823F-96DCCA8043EA}"/>
    <dgm:cxn modelId="{9584D779-C1C3-4A02-9D17-765F3CC9B431}" srcId="{FBD2C300-7560-4832-B793-5AC64C62E0F9}" destId="{CD855034-F237-4F8B-984A-D3019C6ACB73}" srcOrd="0" destOrd="0" parTransId="{66D06286-A44A-4BE6-82E9-678218186983}" sibTransId="{457C1F5B-55B9-43E6-88EE-48F7FA331A38}"/>
    <dgm:cxn modelId="{4D7DD48B-858B-9844-816E-FE3B1AAC1134}" type="presOf" srcId="{FBD2C300-7560-4832-B793-5AC64C62E0F9}" destId="{A55F9283-B485-E34A-8501-546EC33323FE}" srcOrd="1" destOrd="0" presId="urn:microsoft.com/office/officeart/2005/8/layout/list1"/>
    <dgm:cxn modelId="{7FAC9990-C388-2D47-B0B4-6C0DF5A1CD89}" type="presOf" srcId="{FBD2C300-7560-4832-B793-5AC64C62E0F9}" destId="{09AD586C-7036-184A-89F6-5BFBD9665365}" srcOrd="0" destOrd="0" presId="urn:microsoft.com/office/officeart/2005/8/layout/list1"/>
    <dgm:cxn modelId="{CDAF7C93-8F53-784C-9FDB-549A70329999}" type="presOf" srcId="{1F863700-1C9F-4D3A-9E8E-01F9B089E463}" destId="{D529FCD7-D51A-8247-8F61-D1355B692D30}" srcOrd="1" destOrd="0" presId="urn:microsoft.com/office/officeart/2005/8/layout/list1"/>
    <dgm:cxn modelId="{2F45F8A1-86E7-42DC-8B1B-2674FF9D3758}" srcId="{AB05AB2A-884A-44DD-8A93-FB86D1E0D4B8}" destId="{969D0269-24D3-45EB-8220-55A3156C0612}" srcOrd="0" destOrd="0" parTransId="{F980A4E7-0621-4B43-9E37-664504CC7FB0}" sibTransId="{E8D80D07-42FF-4C22-92CF-164CD04FFE62}"/>
    <dgm:cxn modelId="{5FB20DB5-0803-4492-B29C-4B2E134126F1}" srcId="{BCD0A3F2-9903-41F6-97D0-AD2BA29D8C71}" destId="{1F863700-1C9F-4D3A-9E8E-01F9B089E463}" srcOrd="2" destOrd="0" parTransId="{36394B78-210C-4F51-AE87-50C3E6A9AE82}" sibTransId="{F22E6953-E00F-46E9-9473-D318DE16C24C}"/>
    <dgm:cxn modelId="{D8500EB5-C404-A342-9A8B-CFFF3CE08AB3}" type="presOf" srcId="{AB05AB2A-884A-44DD-8A93-FB86D1E0D4B8}" destId="{997FF48E-415D-084A-A43B-5D129378909E}" srcOrd="1" destOrd="0" presId="urn:microsoft.com/office/officeart/2005/8/layout/list1"/>
    <dgm:cxn modelId="{AE7BE8BA-E124-48FE-8923-427844F2C31C}" srcId="{1F863700-1C9F-4D3A-9E8E-01F9B089E463}" destId="{1EE3073D-B4AC-4F82-9EAA-8D4B0B83AB24}" srcOrd="0" destOrd="0" parTransId="{8D27EF6C-A0C2-4EDE-9ED9-77C772A70973}" sibTransId="{CA5136C6-8A7C-4FD2-BD78-AA9E8442B5C1}"/>
    <dgm:cxn modelId="{F9C467C8-FA0A-594F-AFD8-200FD6216C8E}" type="presOf" srcId="{E4FEB97D-EB88-481C-BC14-A6D67E8A27EB}" destId="{E97858BA-7BF5-C542-AB65-6998E017EA59}" srcOrd="0" destOrd="1" presId="urn:microsoft.com/office/officeart/2005/8/layout/list1"/>
    <dgm:cxn modelId="{384300F3-6700-C248-B708-2935F57D77F3}" type="presOf" srcId="{969D0269-24D3-45EB-8220-55A3156C0612}" destId="{E97858BA-7BF5-C542-AB65-6998E017EA59}" srcOrd="0" destOrd="0" presId="urn:microsoft.com/office/officeart/2005/8/layout/list1"/>
    <dgm:cxn modelId="{C13EFFFB-3C18-4E6C-B5F6-B87BE6E41C7A}" srcId="{BCD0A3F2-9903-41F6-97D0-AD2BA29D8C71}" destId="{AB05AB2A-884A-44DD-8A93-FB86D1E0D4B8}" srcOrd="0" destOrd="0" parTransId="{3411F6B8-0DFA-4A5E-8ED0-689E8BE7378E}" sibTransId="{A0A4BAFD-49B8-4A10-926F-9A3B332023F8}"/>
    <dgm:cxn modelId="{C7B22D19-C08D-D74C-928C-DB76197C79DB}" type="presParOf" srcId="{626999C0-093E-1741-8393-2213D9ECE2EA}" destId="{5CEFC789-4617-FA44-B34F-887FF39578C0}" srcOrd="0" destOrd="0" presId="urn:microsoft.com/office/officeart/2005/8/layout/list1"/>
    <dgm:cxn modelId="{82897BF0-D610-234C-B1CD-6769293C79A0}" type="presParOf" srcId="{5CEFC789-4617-FA44-B34F-887FF39578C0}" destId="{A563BEDB-6562-7D4C-BBC7-DE6189F2F2AA}" srcOrd="0" destOrd="0" presId="urn:microsoft.com/office/officeart/2005/8/layout/list1"/>
    <dgm:cxn modelId="{F4BB6D80-CBF7-8549-A59A-586A03A3030A}" type="presParOf" srcId="{5CEFC789-4617-FA44-B34F-887FF39578C0}" destId="{997FF48E-415D-084A-A43B-5D129378909E}" srcOrd="1" destOrd="0" presId="urn:microsoft.com/office/officeart/2005/8/layout/list1"/>
    <dgm:cxn modelId="{09C6151C-F8B2-EC44-97DC-32A394C8A66A}" type="presParOf" srcId="{626999C0-093E-1741-8393-2213D9ECE2EA}" destId="{9BF46006-6C16-3745-AFDE-E3DA1574F94B}" srcOrd="1" destOrd="0" presId="urn:microsoft.com/office/officeart/2005/8/layout/list1"/>
    <dgm:cxn modelId="{45D527F8-36E6-2047-82C1-055264F30D0E}" type="presParOf" srcId="{626999C0-093E-1741-8393-2213D9ECE2EA}" destId="{E97858BA-7BF5-C542-AB65-6998E017EA59}" srcOrd="2" destOrd="0" presId="urn:microsoft.com/office/officeart/2005/8/layout/list1"/>
    <dgm:cxn modelId="{C96EEEEA-E79A-CC4C-BBB6-C6C1A2E660B7}" type="presParOf" srcId="{626999C0-093E-1741-8393-2213D9ECE2EA}" destId="{DC84FDE4-6C6E-1840-8647-BC311BB6CFFE}" srcOrd="3" destOrd="0" presId="urn:microsoft.com/office/officeart/2005/8/layout/list1"/>
    <dgm:cxn modelId="{E7AA44C2-110A-D94A-B253-033F0F2C1E65}" type="presParOf" srcId="{626999C0-093E-1741-8393-2213D9ECE2EA}" destId="{5998EE86-6F32-A144-8C01-2FFF3D24F3B0}" srcOrd="4" destOrd="0" presId="urn:microsoft.com/office/officeart/2005/8/layout/list1"/>
    <dgm:cxn modelId="{F3DE7EED-776A-C440-BC96-1D4F1FF1A518}" type="presParOf" srcId="{5998EE86-6F32-A144-8C01-2FFF3D24F3B0}" destId="{09AD586C-7036-184A-89F6-5BFBD9665365}" srcOrd="0" destOrd="0" presId="urn:microsoft.com/office/officeart/2005/8/layout/list1"/>
    <dgm:cxn modelId="{CF0A7485-A325-3B4D-8C0D-AA835B0CAFA2}" type="presParOf" srcId="{5998EE86-6F32-A144-8C01-2FFF3D24F3B0}" destId="{A55F9283-B485-E34A-8501-546EC33323FE}" srcOrd="1" destOrd="0" presId="urn:microsoft.com/office/officeart/2005/8/layout/list1"/>
    <dgm:cxn modelId="{42B90E95-C7D7-C147-B33E-80DE9D5D4CE7}" type="presParOf" srcId="{626999C0-093E-1741-8393-2213D9ECE2EA}" destId="{0249E77B-917F-B149-9E73-F54A91154EE9}" srcOrd="5" destOrd="0" presId="urn:microsoft.com/office/officeart/2005/8/layout/list1"/>
    <dgm:cxn modelId="{0E0620CC-D2EB-EE43-B399-330319EF8471}" type="presParOf" srcId="{626999C0-093E-1741-8393-2213D9ECE2EA}" destId="{0699EED5-EB25-9E48-BAD1-0BED62123348}" srcOrd="6" destOrd="0" presId="urn:microsoft.com/office/officeart/2005/8/layout/list1"/>
    <dgm:cxn modelId="{7CC3D89C-84BB-114A-8DF3-3A38CF0A60A5}" type="presParOf" srcId="{626999C0-093E-1741-8393-2213D9ECE2EA}" destId="{287892A4-2F81-4E46-B563-57CD376F394B}" srcOrd="7" destOrd="0" presId="urn:microsoft.com/office/officeart/2005/8/layout/list1"/>
    <dgm:cxn modelId="{2C568E03-0B2C-F346-B18C-657DD6A2F2C5}" type="presParOf" srcId="{626999C0-093E-1741-8393-2213D9ECE2EA}" destId="{CB416FB6-8E4E-524A-BC9C-4C247F5058F8}" srcOrd="8" destOrd="0" presId="urn:microsoft.com/office/officeart/2005/8/layout/list1"/>
    <dgm:cxn modelId="{5C0099DD-AE93-A849-9C75-CB5A1BB65AF9}" type="presParOf" srcId="{CB416FB6-8E4E-524A-BC9C-4C247F5058F8}" destId="{A07BC1E1-35F7-DD4C-89AD-A3665AA4CCD9}" srcOrd="0" destOrd="0" presId="urn:microsoft.com/office/officeart/2005/8/layout/list1"/>
    <dgm:cxn modelId="{5020E31D-6C20-4C47-AB65-BFE497920CB5}" type="presParOf" srcId="{CB416FB6-8E4E-524A-BC9C-4C247F5058F8}" destId="{D529FCD7-D51A-8247-8F61-D1355B692D30}" srcOrd="1" destOrd="0" presId="urn:microsoft.com/office/officeart/2005/8/layout/list1"/>
    <dgm:cxn modelId="{36E37F55-9437-6845-893F-16013D9CB632}" type="presParOf" srcId="{626999C0-093E-1741-8393-2213D9ECE2EA}" destId="{B11E11C8-18C9-2341-AEA9-D257313DFD4C}" srcOrd="9" destOrd="0" presId="urn:microsoft.com/office/officeart/2005/8/layout/list1"/>
    <dgm:cxn modelId="{36EC713C-65B1-1347-B2F8-F86DC3B3E100}" type="presParOf" srcId="{626999C0-093E-1741-8393-2213D9ECE2EA}" destId="{E4799693-C54A-BE4B-8200-29658555824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4321A3-7AE0-4102-9D3F-E1439E9EECFF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ACD23CE-C0E9-4E9A-B62E-184E5778C2BA}">
      <dgm:prSet/>
      <dgm:spPr/>
      <dgm:t>
        <a:bodyPr/>
        <a:lstStyle/>
        <a:p>
          <a:r>
            <a:rPr lang="fr-FR" b="1" u="sng" dirty="0"/>
            <a:t>Législation sur la cyber-résilience :</a:t>
          </a:r>
          <a:r>
            <a:rPr lang="fr-FR" b="1" dirty="0"/>
            <a:t> </a:t>
          </a:r>
          <a:r>
            <a:rPr lang="fr-FR" dirty="0"/>
            <a:t>les deux directives se complètent pour améliorer la confiance des citoyens européens dans les systèmes d’IA</a:t>
          </a:r>
          <a:endParaRPr lang="en-US" dirty="0"/>
        </a:p>
      </dgm:t>
    </dgm:pt>
    <dgm:pt modelId="{F72BF13B-56DE-433B-9218-E41AB5FA4EEB}" type="parTrans" cxnId="{C9305E7C-67EB-4020-BFEB-30B39E5DDAC6}">
      <dgm:prSet/>
      <dgm:spPr/>
      <dgm:t>
        <a:bodyPr/>
        <a:lstStyle/>
        <a:p>
          <a:endParaRPr lang="en-US"/>
        </a:p>
      </dgm:t>
    </dgm:pt>
    <dgm:pt modelId="{FD9BB437-8CF2-4454-8407-5AE2110AE1D7}" type="sibTrans" cxnId="{C9305E7C-67EB-4020-BFEB-30B39E5DDAC6}">
      <dgm:prSet/>
      <dgm:spPr/>
      <dgm:t>
        <a:bodyPr/>
        <a:lstStyle/>
        <a:p>
          <a:endParaRPr lang="en-US"/>
        </a:p>
      </dgm:t>
    </dgm:pt>
    <dgm:pt modelId="{38C35817-4696-45B5-8083-7188F5FA3EB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 u="sng" dirty="0"/>
            <a:t>Législation sur les services numériques :</a:t>
          </a:r>
          <a:r>
            <a:rPr lang="fr-FR" b="1" dirty="0"/>
            <a:t> </a:t>
          </a:r>
          <a:r>
            <a:rPr lang="fr-FR" dirty="0"/>
            <a:t>pas d’ingérence car ont un champ d’application différent</a:t>
          </a:r>
          <a:endParaRPr lang="en-US" dirty="0"/>
        </a:p>
      </dgm:t>
    </dgm:pt>
    <dgm:pt modelId="{360BB204-08DE-49E3-AA73-7259F35B4D38}" type="parTrans" cxnId="{C1E0FCE0-291B-4542-B4B6-E7F634D09ABB}">
      <dgm:prSet/>
      <dgm:spPr/>
      <dgm:t>
        <a:bodyPr/>
        <a:lstStyle/>
        <a:p>
          <a:endParaRPr lang="en-US"/>
        </a:p>
      </dgm:t>
    </dgm:pt>
    <dgm:pt modelId="{94062F4C-BAC7-4ACB-846F-D05D87753142}" type="sibTrans" cxnId="{C1E0FCE0-291B-4542-B4B6-E7F634D09ABB}">
      <dgm:prSet/>
      <dgm:spPr/>
      <dgm:t>
        <a:bodyPr/>
        <a:lstStyle/>
        <a:p>
          <a:endParaRPr lang="en-US"/>
        </a:p>
      </dgm:t>
    </dgm:pt>
    <dgm:pt modelId="{324B1172-90EB-422A-87C4-E73F385C5F6D}">
      <dgm:prSet/>
      <dgm:spPr/>
      <dgm:t>
        <a:bodyPr/>
        <a:lstStyle/>
        <a:p>
          <a:r>
            <a:rPr lang="fr-FR" b="1" u="sng" dirty="0"/>
            <a:t>Pacte Vert sur l’Europe :</a:t>
          </a:r>
          <a:r>
            <a:rPr lang="fr-FR" b="1" dirty="0"/>
            <a:t> </a:t>
          </a:r>
          <a:r>
            <a:rPr lang="fr-FR" dirty="0"/>
            <a:t>possible mise en place de la responsabilité pour faute du système d’IA s’il cause un préjudice écologique, permettant d’acter pour la transition écologique</a:t>
          </a:r>
          <a:endParaRPr lang="en-US" dirty="0"/>
        </a:p>
      </dgm:t>
    </dgm:pt>
    <dgm:pt modelId="{E63A1380-79DE-431C-B850-2963D3B25F60}" type="parTrans" cxnId="{8FFE2E48-F9CA-4583-A9A9-D52FA222A9C7}">
      <dgm:prSet/>
      <dgm:spPr/>
      <dgm:t>
        <a:bodyPr/>
        <a:lstStyle/>
        <a:p>
          <a:endParaRPr lang="en-US"/>
        </a:p>
      </dgm:t>
    </dgm:pt>
    <dgm:pt modelId="{29F786AA-5B60-4EAD-A8AE-517DDE86D83A}" type="sibTrans" cxnId="{8FFE2E48-F9CA-4583-A9A9-D52FA222A9C7}">
      <dgm:prSet/>
      <dgm:spPr/>
      <dgm:t>
        <a:bodyPr/>
        <a:lstStyle/>
        <a:p>
          <a:endParaRPr lang="en-US"/>
        </a:p>
      </dgm:t>
    </dgm:pt>
    <dgm:pt modelId="{76FEB273-7393-7440-9086-F4B1F74DC0FD}" type="pres">
      <dgm:prSet presAssocID="{A34321A3-7AE0-4102-9D3F-E1439E9EECFF}" presName="linear" presStyleCnt="0">
        <dgm:presLayoutVars>
          <dgm:animLvl val="lvl"/>
          <dgm:resizeHandles val="exact"/>
        </dgm:presLayoutVars>
      </dgm:prSet>
      <dgm:spPr/>
    </dgm:pt>
    <dgm:pt modelId="{41A9F81C-0FD7-7745-AC6E-450912D03BFF}" type="pres">
      <dgm:prSet presAssocID="{8ACD23CE-C0E9-4E9A-B62E-184E5778C2B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8AF944A-10D7-5746-A2E6-CC6BCDC04EF9}" type="pres">
      <dgm:prSet presAssocID="{FD9BB437-8CF2-4454-8407-5AE2110AE1D7}" presName="spacer" presStyleCnt="0"/>
      <dgm:spPr/>
    </dgm:pt>
    <dgm:pt modelId="{33B71070-B881-0740-AC4E-04648BA1DC5E}" type="pres">
      <dgm:prSet presAssocID="{38C35817-4696-45B5-8083-7188F5FA3EB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EE3A56F-8A57-AF4C-ADBE-212D8C63E430}" type="pres">
      <dgm:prSet presAssocID="{94062F4C-BAC7-4ACB-846F-D05D87753142}" presName="spacer" presStyleCnt="0"/>
      <dgm:spPr/>
    </dgm:pt>
    <dgm:pt modelId="{57E43C78-EEDB-2B4C-8E9F-E2085683FCBE}" type="pres">
      <dgm:prSet presAssocID="{324B1172-90EB-422A-87C4-E73F385C5F6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0D96318-9D3A-704B-9420-9C35C6410462}" type="presOf" srcId="{A34321A3-7AE0-4102-9D3F-E1439E9EECFF}" destId="{76FEB273-7393-7440-9086-F4B1F74DC0FD}" srcOrd="0" destOrd="0" presId="urn:microsoft.com/office/officeart/2005/8/layout/vList2"/>
    <dgm:cxn modelId="{91270D19-BFE3-224C-B7DD-0429A22DF94A}" type="presOf" srcId="{38C35817-4696-45B5-8083-7188F5FA3EB9}" destId="{33B71070-B881-0740-AC4E-04648BA1DC5E}" srcOrd="0" destOrd="0" presId="urn:microsoft.com/office/officeart/2005/8/layout/vList2"/>
    <dgm:cxn modelId="{AE60B92C-97CD-BB44-B244-1FAD7C6C442F}" type="presOf" srcId="{324B1172-90EB-422A-87C4-E73F385C5F6D}" destId="{57E43C78-EEDB-2B4C-8E9F-E2085683FCBE}" srcOrd="0" destOrd="0" presId="urn:microsoft.com/office/officeart/2005/8/layout/vList2"/>
    <dgm:cxn modelId="{8FFE2E48-F9CA-4583-A9A9-D52FA222A9C7}" srcId="{A34321A3-7AE0-4102-9D3F-E1439E9EECFF}" destId="{324B1172-90EB-422A-87C4-E73F385C5F6D}" srcOrd="2" destOrd="0" parTransId="{E63A1380-79DE-431C-B850-2963D3B25F60}" sibTransId="{29F786AA-5B60-4EAD-A8AE-517DDE86D83A}"/>
    <dgm:cxn modelId="{B459DD48-BB60-5448-8653-048E60ECFA84}" type="presOf" srcId="{8ACD23CE-C0E9-4E9A-B62E-184E5778C2BA}" destId="{41A9F81C-0FD7-7745-AC6E-450912D03BFF}" srcOrd="0" destOrd="0" presId="urn:microsoft.com/office/officeart/2005/8/layout/vList2"/>
    <dgm:cxn modelId="{C9305E7C-67EB-4020-BFEB-30B39E5DDAC6}" srcId="{A34321A3-7AE0-4102-9D3F-E1439E9EECFF}" destId="{8ACD23CE-C0E9-4E9A-B62E-184E5778C2BA}" srcOrd="0" destOrd="0" parTransId="{F72BF13B-56DE-433B-9218-E41AB5FA4EEB}" sibTransId="{FD9BB437-8CF2-4454-8407-5AE2110AE1D7}"/>
    <dgm:cxn modelId="{C1E0FCE0-291B-4542-B4B6-E7F634D09ABB}" srcId="{A34321A3-7AE0-4102-9D3F-E1439E9EECFF}" destId="{38C35817-4696-45B5-8083-7188F5FA3EB9}" srcOrd="1" destOrd="0" parTransId="{360BB204-08DE-49E3-AA73-7259F35B4D38}" sibTransId="{94062F4C-BAC7-4ACB-846F-D05D87753142}"/>
    <dgm:cxn modelId="{92DD0E6D-52CA-444A-A8F8-2DA702C6E3ED}" type="presParOf" srcId="{76FEB273-7393-7440-9086-F4B1F74DC0FD}" destId="{41A9F81C-0FD7-7745-AC6E-450912D03BFF}" srcOrd="0" destOrd="0" presId="urn:microsoft.com/office/officeart/2005/8/layout/vList2"/>
    <dgm:cxn modelId="{B35AF2A5-AE7B-AA44-8FE8-5BE90B6FFAA5}" type="presParOf" srcId="{76FEB273-7393-7440-9086-F4B1F74DC0FD}" destId="{A8AF944A-10D7-5746-A2E6-CC6BCDC04EF9}" srcOrd="1" destOrd="0" presId="urn:microsoft.com/office/officeart/2005/8/layout/vList2"/>
    <dgm:cxn modelId="{1F06CA91-0448-2D49-AC25-38B1B8B6FB6F}" type="presParOf" srcId="{76FEB273-7393-7440-9086-F4B1F74DC0FD}" destId="{33B71070-B881-0740-AC4E-04648BA1DC5E}" srcOrd="2" destOrd="0" presId="urn:microsoft.com/office/officeart/2005/8/layout/vList2"/>
    <dgm:cxn modelId="{F3ECD3B0-D058-5547-9F9B-C66B01F5A613}" type="presParOf" srcId="{76FEB273-7393-7440-9086-F4B1F74DC0FD}" destId="{EEE3A56F-8A57-AF4C-ADBE-212D8C63E430}" srcOrd="3" destOrd="0" presId="urn:microsoft.com/office/officeart/2005/8/layout/vList2"/>
    <dgm:cxn modelId="{4F6BDF65-22D7-C142-916F-D84B95CC65A2}" type="presParOf" srcId="{76FEB273-7393-7440-9086-F4B1F74DC0FD}" destId="{57E43C78-EEDB-2B4C-8E9F-E2085683FCB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7858BA-7BF5-C542-AB65-6998E017EA59}">
      <dsp:nvSpPr>
        <dsp:cNvPr id="0" name=""/>
        <dsp:cNvSpPr/>
      </dsp:nvSpPr>
      <dsp:spPr>
        <a:xfrm>
          <a:off x="0" y="284652"/>
          <a:ext cx="6666833" cy="1975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95732" rIns="517420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/>
            <a:t>Augmentation de la valeur de production des échanges transfrontaliers 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/>
            <a:t>Amélioration des conditions de planification financière des TPE/PME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/>
            <a:t>Augmentation de la valeur du marché de l’IA</a:t>
          </a:r>
          <a:endParaRPr lang="en-US" sz="1900" kern="1200"/>
        </a:p>
      </dsp:txBody>
      <dsp:txXfrm>
        <a:off x="0" y="284652"/>
        <a:ext cx="6666833" cy="1975050"/>
      </dsp:txXfrm>
    </dsp:sp>
    <dsp:sp modelId="{997FF48E-415D-084A-A43B-5D129378909E}">
      <dsp:nvSpPr>
        <dsp:cNvPr id="0" name=""/>
        <dsp:cNvSpPr/>
      </dsp:nvSpPr>
      <dsp:spPr>
        <a:xfrm>
          <a:off x="333341" y="4212"/>
          <a:ext cx="4666783" cy="56087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En matière économique : </a:t>
          </a:r>
          <a:endParaRPr lang="en-US" sz="1900" kern="1200"/>
        </a:p>
      </dsp:txBody>
      <dsp:txXfrm>
        <a:off x="360721" y="31592"/>
        <a:ext cx="4612023" cy="506119"/>
      </dsp:txXfrm>
    </dsp:sp>
    <dsp:sp modelId="{0699EED5-EB25-9E48-BAD1-0BED62123348}">
      <dsp:nvSpPr>
        <dsp:cNvPr id="0" name=""/>
        <dsp:cNvSpPr/>
      </dsp:nvSpPr>
      <dsp:spPr>
        <a:xfrm>
          <a:off x="0" y="2642742"/>
          <a:ext cx="6666833" cy="1077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95732" rIns="517420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/>
            <a:t>Augmentation de la confiance des résidents européens dans les systèmes d’IA</a:t>
          </a:r>
          <a:endParaRPr lang="en-US" sz="1900" kern="1200"/>
        </a:p>
      </dsp:txBody>
      <dsp:txXfrm>
        <a:off x="0" y="2642742"/>
        <a:ext cx="6666833" cy="1077300"/>
      </dsp:txXfrm>
    </dsp:sp>
    <dsp:sp modelId="{A55F9283-B485-E34A-8501-546EC33323FE}">
      <dsp:nvSpPr>
        <dsp:cNvPr id="0" name=""/>
        <dsp:cNvSpPr/>
      </dsp:nvSpPr>
      <dsp:spPr>
        <a:xfrm>
          <a:off x="333341" y="2362302"/>
          <a:ext cx="4666783" cy="560879"/>
        </a:xfrm>
        <a:prstGeom prst="round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En matière social : </a:t>
          </a:r>
          <a:endParaRPr lang="en-US" sz="1900" kern="1200"/>
        </a:p>
      </dsp:txBody>
      <dsp:txXfrm>
        <a:off x="360721" y="2389682"/>
        <a:ext cx="4612023" cy="506119"/>
      </dsp:txXfrm>
    </dsp:sp>
    <dsp:sp modelId="{E4799693-C54A-BE4B-8200-29658555824A}">
      <dsp:nvSpPr>
        <dsp:cNvPr id="0" name=""/>
        <dsp:cNvSpPr/>
      </dsp:nvSpPr>
      <dsp:spPr>
        <a:xfrm>
          <a:off x="0" y="4103082"/>
          <a:ext cx="6666833" cy="1346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95732" rIns="517420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900" kern="1200"/>
            <a:t>Mise au service des systèmes d’IA pour répondre aux enjeux environnementaux, du fait des obligations de transparence et de responsabilité</a:t>
          </a:r>
          <a:endParaRPr lang="en-US" sz="1900" kern="1200"/>
        </a:p>
      </dsp:txBody>
      <dsp:txXfrm>
        <a:off x="0" y="4103082"/>
        <a:ext cx="6666833" cy="1346625"/>
      </dsp:txXfrm>
    </dsp:sp>
    <dsp:sp modelId="{D529FCD7-D51A-8247-8F61-D1355B692D30}">
      <dsp:nvSpPr>
        <dsp:cNvPr id="0" name=""/>
        <dsp:cNvSpPr/>
      </dsp:nvSpPr>
      <dsp:spPr>
        <a:xfrm>
          <a:off x="333341" y="3822642"/>
          <a:ext cx="4666783" cy="560879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En matière environnementale :</a:t>
          </a:r>
          <a:endParaRPr lang="en-US" sz="1900" kern="1200"/>
        </a:p>
      </dsp:txBody>
      <dsp:txXfrm>
        <a:off x="360721" y="3850022"/>
        <a:ext cx="4612023" cy="5061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A9F81C-0FD7-7745-AC6E-450912D03BFF}">
      <dsp:nvSpPr>
        <dsp:cNvPr id="0" name=""/>
        <dsp:cNvSpPr/>
      </dsp:nvSpPr>
      <dsp:spPr>
        <a:xfrm>
          <a:off x="0" y="88520"/>
          <a:ext cx="6666833" cy="17128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u="sng" kern="1200" dirty="0"/>
            <a:t>Législation sur la cyber-résilience :</a:t>
          </a:r>
          <a:r>
            <a:rPr lang="fr-FR" sz="2400" b="1" kern="1200" dirty="0"/>
            <a:t> </a:t>
          </a:r>
          <a:r>
            <a:rPr lang="fr-FR" sz="2400" kern="1200" dirty="0"/>
            <a:t>les deux directives se complètent pour améliorer la confiance des citoyens européens dans les systèmes d’IA</a:t>
          </a:r>
          <a:endParaRPr lang="en-US" sz="2400" kern="1200" dirty="0"/>
        </a:p>
      </dsp:txBody>
      <dsp:txXfrm>
        <a:off x="83616" y="172136"/>
        <a:ext cx="6499601" cy="1545648"/>
      </dsp:txXfrm>
    </dsp:sp>
    <dsp:sp modelId="{33B71070-B881-0740-AC4E-04648BA1DC5E}">
      <dsp:nvSpPr>
        <dsp:cNvPr id="0" name=""/>
        <dsp:cNvSpPr/>
      </dsp:nvSpPr>
      <dsp:spPr>
        <a:xfrm>
          <a:off x="0" y="1870520"/>
          <a:ext cx="6666833" cy="1712880"/>
        </a:xfrm>
        <a:prstGeom prst="roundRect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u="sng" kern="1200" dirty="0"/>
            <a:t>Législation sur les services numériques :</a:t>
          </a:r>
          <a:r>
            <a:rPr lang="fr-FR" sz="2400" b="1" kern="1200" dirty="0"/>
            <a:t> </a:t>
          </a:r>
          <a:r>
            <a:rPr lang="fr-FR" sz="2400" kern="1200" dirty="0"/>
            <a:t>pas d’ingérence car ont un champ d’application différent</a:t>
          </a:r>
          <a:endParaRPr lang="en-US" sz="2400" kern="1200" dirty="0"/>
        </a:p>
      </dsp:txBody>
      <dsp:txXfrm>
        <a:off x="83616" y="1954136"/>
        <a:ext cx="6499601" cy="1545648"/>
      </dsp:txXfrm>
    </dsp:sp>
    <dsp:sp modelId="{57E43C78-EEDB-2B4C-8E9F-E2085683FCBE}">
      <dsp:nvSpPr>
        <dsp:cNvPr id="0" name=""/>
        <dsp:cNvSpPr/>
      </dsp:nvSpPr>
      <dsp:spPr>
        <a:xfrm>
          <a:off x="0" y="3652520"/>
          <a:ext cx="6666833" cy="1712880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u="sng" kern="1200" dirty="0"/>
            <a:t>Pacte Vert sur l’Europe :</a:t>
          </a:r>
          <a:r>
            <a:rPr lang="fr-FR" sz="2400" b="1" kern="1200" dirty="0"/>
            <a:t> </a:t>
          </a:r>
          <a:r>
            <a:rPr lang="fr-FR" sz="2400" kern="1200" dirty="0"/>
            <a:t>possible mise en place de la responsabilité pour faute du système d’IA s’il cause un préjudice écologique, permettant d’acter pour la transition écologique</a:t>
          </a:r>
          <a:endParaRPr lang="en-US" sz="2400" kern="1200" dirty="0"/>
        </a:p>
      </dsp:txBody>
      <dsp:txXfrm>
        <a:off x="83616" y="3736136"/>
        <a:ext cx="6499601" cy="1545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683CE1-3FA6-28B8-D1D2-D3E36B7303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1E08AAA-AEE7-C94C-19C5-C8C6C7484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49A595-0398-4482-0D73-1DADA6B99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0ADC-02A4-7440-8738-4844CF68864A}" type="datetimeFigureOut">
              <a:rPr lang="fr-FR" smtClean="0"/>
              <a:t>20/12/2024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6FA314-67BB-C367-68F6-C9CDDB9AB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A5CAA2-75AC-955B-CE71-8C71FE717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26263-15F2-D24E-B24E-B29731894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611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9CC6F9-2E93-41B3-5F82-B9A2061E4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2C93BEF-B142-41AC-E2ED-253D4B460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9399BF-61BF-24A9-1DB6-A12398F67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0ADC-02A4-7440-8738-4844CF68864A}" type="datetimeFigureOut">
              <a:rPr lang="fr-FR" smtClean="0"/>
              <a:t>20/12/2024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90167C-68D1-58AD-8D31-C8F08598C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5B32CE-C833-C959-E0E1-CFC7DBC52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26263-15F2-D24E-B24E-B29731894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3332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8A65693-ED00-0CA6-FCCE-C7A344BDDA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93FE42D-F742-FE03-F73E-0B420FF48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B1C8D7-D700-BE38-C0B6-71922D6BD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0ADC-02A4-7440-8738-4844CF68864A}" type="datetimeFigureOut">
              <a:rPr lang="fr-FR" smtClean="0"/>
              <a:t>20/12/2024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1EED79-5D75-FBBD-6A19-6FCEE069A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715A47-C961-09CB-8894-2B5E0C1B0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26263-15F2-D24E-B24E-B29731894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534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7150D8-2486-5657-66D7-449AF29F2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9AADBE-E7EC-8BAC-CA35-E2BDBE248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8C444E-B814-BC5C-8311-BB1227700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0ADC-02A4-7440-8738-4844CF68864A}" type="datetimeFigureOut">
              <a:rPr lang="fr-FR" smtClean="0"/>
              <a:t>20/12/2024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5A986F-8ACF-CBCD-B89C-0A0678CD1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4ADA24-CE9E-3DE1-DB80-D8B5BB770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26263-15F2-D24E-B24E-B29731894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5031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5D1FF6-33A4-3A7E-4C1A-004C0CB34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50924F-46C7-07A2-BB0D-09CA518B6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9C97EB-C319-E802-6B18-308C013D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0ADC-02A4-7440-8738-4844CF68864A}" type="datetimeFigureOut">
              <a:rPr lang="fr-FR" smtClean="0"/>
              <a:t>20/12/2024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DD5AF4-C00A-3C91-0B6B-BE71C3644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CC85EA-1DBB-C933-AE0A-25335528D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26263-15F2-D24E-B24E-B29731894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915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218BC0-DC7B-96BF-79BE-A88E05A08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DEC610-9F0B-9A0F-0545-1CF904C35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78A5494-858A-F3B3-0BB7-CDF0D1121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98FB4E0-79F2-0B96-2528-0AF2BE163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0ADC-02A4-7440-8738-4844CF68864A}" type="datetimeFigureOut">
              <a:rPr lang="fr-FR" smtClean="0"/>
              <a:t>20/12/2024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24473E-9087-2F44-816E-80112EC54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C81B0A-4F7F-5698-D8BA-37DF4DB44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26263-15F2-D24E-B24E-B29731894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7967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DBA060-9062-A805-CA24-A363B944E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6F951E-CC4E-98A1-B81A-A6C7F9537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B46C55E-C63C-BD13-CADC-CEAB800C6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2F61A97-7B17-C455-00E2-81571548E2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9A4E730-7BF1-413A-483B-D2D7C9385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3D94976-730C-480B-0A55-B09D7E0FB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0ADC-02A4-7440-8738-4844CF68864A}" type="datetimeFigureOut">
              <a:rPr lang="fr-FR" smtClean="0"/>
              <a:t>20/12/2024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6F2E997-1025-BE98-2BDF-FA2BCC1A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9FA1C6C-6A2F-3641-BF7B-555AB2DEF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26263-15F2-D24E-B24E-B29731894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0519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9966EF-D19E-4152-1D55-A88BA7054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AC83517-5121-5C81-DAA7-3B01ACDA1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0ADC-02A4-7440-8738-4844CF68864A}" type="datetimeFigureOut">
              <a:rPr lang="fr-FR" smtClean="0"/>
              <a:t>20/12/2024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5D35F7B-1C92-7084-11E2-F369B3980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31C73F3-038E-3EC8-D9B2-4A95CCF33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26263-15F2-D24E-B24E-B29731894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528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8B16231-65C1-BEE2-807C-8CC15AFA2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0ADC-02A4-7440-8738-4844CF68864A}" type="datetimeFigureOut">
              <a:rPr lang="fr-FR" smtClean="0"/>
              <a:t>20/12/2024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27FE745-82DA-13DC-887F-FC7EE2FDF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2F78087-6A27-9876-036A-BDF45EAD8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26263-15F2-D24E-B24E-B29731894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0060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DF5CBA-1924-A702-BAAF-208EC6931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1F0B66-1730-452F-7EEA-BED91CFE7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5E577A8-D9B3-FA29-A79C-B20A86CE7F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DCF527-19DC-D8FD-4871-450E56970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0ADC-02A4-7440-8738-4844CF68864A}" type="datetimeFigureOut">
              <a:rPr lang="fr-FR" smtClean="0"/>
              <a:t>20/12/2024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DFFFD3C-FF3A-8F4D-F183-AE2FABF24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B9C1AC1-FE29-65B1-7F45-7AAE9509D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26263-15F2-D24E-B24E-B29731894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5854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A46851-4843-E58F-F368-21A916DFF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215AC01-6585-8510-7DE9-DD1BEADD7D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A2030B-0F71-4318-2BE8-8F5087A6B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EB42B84-BC17-E598-5213-B6A20F328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80ADC-02A4-7440-8738-4844CF68864A}" type="datetimeFigureOut">
              <a:rPr lang="fr-FR" smtClean="0"/>
              <a:t>20/12/2024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1EB398D-20CA-4671-2AD3-3176098EE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D9C6AA-BDD7-13EA-1595-1C66F47E0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26263-15F2-D24E-B24E-B29731894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113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432A6D1-5647-62F9-FD9F-478F1AFB0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199111-E62C-8ADC-EC27-09E97D801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CFFC08-5051-D136-E4E4-5D723467FE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380ADC-02A4-7440-8738-4844CF68864A}" type="datetimeFigureOut">
              <a:rPr lang="fr-FR" smtClean="0"/>
              <a:t>20/12/2024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765C50-B675-ABAD-1C3F-3920897CEE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7DD34B-72AF-5B98-9947-8089748CB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726263-15F2-D24E-B24E-B29731894A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9413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F63B08-9E2F-0C83-EA93-8EACB2523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5248" y="751217"/>
            <a:ext cx="2654667" cy="2846070"/>
          </a:xfrm>
        </p:spPr>
        <p:txBody>
          <a:bodyPr anchor="ctr">
            <a:normAutofit/>
          </a:bodyPr>
          <a:lstStyle/>
          <a:p>
            <a:r>
              <a:rPr lang="fr-FR" sz="2000" b="1" dirty="0"/>
              <a:t>Présentation : </a:t>
            </a:r>
            <a:br>
              <a:rPr lang="fr-FR" sz="2000" dirty="0"/>
            </a:br>
            <a:br>
              <a:rPr lang="fr-FR" sz="2000" dirty="0"/>
            </a:br>
            <a:r>
              <a:rPr lang="fr-FR" sz="2000" dirty="0"/>
              <a:t>Proposition de Directive sur la responsabilité en matière d’IA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7AD1847-2437-41A6-89A6-7E2E4E4034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39348" y="5086350"/>
            <a:ext cx="2446465" cy="1178298"/>
          </a:xfrm>
        </p:spPr>
        <p:txBody>
          <a:bodyPr>
            <a:normAutofit/>
          </a:bodyPr>
          <a:lstStyle/>
          <a:p>
            <a:pPr algn="l"/>
            <a:r>
              <a:rPr lang="fr-FR" sz="1600" dirty="0"/>
              <a:t>Victoria ROGER</a:t>
            </a:r>
          </a:p>
          <a:p>
            <a:pPr algn="l"/>
            <a:r>
              <a:rPr lang="fr-FR" sz="1600" dirty="0"/>
              <a:t>Jeanne ALEXANDRE</a:t>
            </a:r>
          </a:p>
          <a:p>
            <a:pPr algn="l"/>
            <a:r>
              <a:rPr lang="fr-FR" sz="1600" dirty="0"/>
              <a:t>Antonin LACOUTURE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exte, capture d’écran, Police, conception&#10;&#10;Description générée automatiquement">
            <a:extLst>
              <a:ext uri="{FF2B5EF4-FFF2-40B4-BE49-F238E27FC236}">
                <a16:creationId xmlns:a16="http://schemas.microsoft.com/office/drawing/2014/main" id="{D2D115C2-CD8E-92E2-B8D1-05A9ABA01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38" y="925207"/>
            <a:ext cx="7608304" cy="507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835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3F2D84D-65A9-7647-0861-CAB4C980D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C66D96-021E-D62B-7F62-BE971EB01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4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MERCI POUR VOTRE ÉCOUTE !</a:t>
            </a:r>
            <a:br>
              <a:rPr lang="en-US" sz="4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4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4779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26580F-C509-0554-D289-1E788044A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fr-FR" sz="3400" b="1"/>
              <a:t>I. Un contexte favorable à la proposition de directive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B5A0D2-46D9-8103-81B1-B5F77A238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547" y="2443725"/>
            <a:ext cx="4646905" cy="4256553"/>
          </a:xfrm>
        </p:spPr>
        <p:txBody>
          <a:bodyPr anchor="ctr">
            <a:normAutofit fontScale="85000" lnSpcReduction="20000"/>
          </a:bodyPr>
          <a:lstStyle/>
          <a:p>
            <a:r>
              <a:rPr lang="fr-FR" sz="2400" dirty="0"/>
              <a:t>Contexte marqué par l’essor des technologies numériques</a:t>
            </a:r>
          </a:p>
          <a:p>
            <a:r>
              <a:rPr lang="fr-FR" sz="2400" dirty="0"/>
              <a:t>Difficulté pour les victimes de dommages de prouver la faute ou le lien de causalité</a:t>
            </a:r>
          </a:p>
          <a:p>
            <a:r>
              <a:rPr lang="fr-FR" sz="2400" dirty="0"/>
              <a:t>Lacunes des régimes de responsabilité + diversité des régimes nationaux constituent un obstacle majeur à l’adoption de l’IA en Europe</a:t>
            </a:r>
          </a:p>
          <a:p>
            <a:r>
              <a:rPr lang="fr-FR" sz="2400" dirty="0"/>
              <a:t>Directive répond à une double nécessité :</a:t>
            </a:r>
          </a:p>
          <a:p>
            <a:pPr lvl="1"/>
            <a:r>
              <a:rPr lang="fr-FR" dirty="0"/>
              <a:t>Garantir une réparation équitable pour les victimes des systèmes d’IA</a:t>
            </a:r>
          </a:p>
          <a:p>
            <a:pPr lvl="1"/>
            <a:r>
              <a:rPr lang="fr-FR" dirty="0"/>
              <a:t>Créer un cadre juridique harmonisé en UE</a:t>
            </a:r>
          </a:p>
          <a:p>
            <a:endParaRPr lang="fr-FR" sz="1600" dirty="0"/>
          </a:p>
        </p:txBody>
      </p:sp>
      <p:pic>
        <p:nvPicPr>
          <p:cNvPr id="5" name="Picture 4" descr="Chiffres du marché boursier sur écran digital">
            <a:extLst>
              <a:ext uri="{FF2B5EF4-FFF2-40B4-BE49-F238E27FC236}">
                <a16:creationId xmlns:a16="http://schemas.microsoft.com/office/drawing/2014/main" id="{9D33A7F2-9BE4-EBBD-70E3-C585D0C0C6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858" r="12306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604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EBAA198-C64B-3284-A71C-386F32EE5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fr-FR" sz="4000" b="1">
                <a:solidFill>
                  <a:srgbClr val="FFFFFF"/>
                </a:solidFill>
              </a:rPr>
              <a:t>II. Contenu de la proposition de directive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9A9D9A-6560-C01F-5D81-E3BCEFC74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fr-FR" sz="2000" u="sng" dirty="0"/>
              <a:t>Article 1 :</a:t>
            </a:r>
            <a:r>
              <a:rPr lang="fr-FR" sz="2000" dirty="0"/>
              <a:t> Champ d’application;</a:t>
            </a:r>
          </a:p>
          <a:p>
            <a:pPr lvl="1">
              <a:lnSpc>
                <a:spcPct val="150000"/>
              </a:lnSpc>
            </a:pPr>
            <a:r>
              <a:rPr lang="fr-FR" sz="2000" dirty="0"/>
              <a:t>S’applique aux actions civiles fondées sur une faute extracontractuelle</a:t>
            </a:r>
          </a:p>
          <a:p>
            <a:pPr lvl="1">
              <a:lnSpc>
                <a:spcPct val="150000"/>
              </a:lnSpc>
            </a:pPr>
            <a:r>
              <a:rPr lang="fr-FR" sz="2000" dirty="0"/>
              <a:t>Pour des dommages causés par IA</a:t>
            </a:r>
          </a:p>
          <a:p>
            <a:pPr lvl="1">
              <a:lnSpc>
                <a:spcPct val="150000"/>
              </a:lnSpc>
            </a:pPr>
            <a:r>
              <a:rPr lang="fr-FR" sz="2000" dirty="0"/>
              <a:t>Dans le cadre du régime de responsabilité fondé sur la faute</a:t>
            </a:r>
          </a:p>
          <a:p>
            <a:pPr lvl="1">
              <a:lnSpc>
                <a:spcPct val="150000"/>
              </a:lnSpc>
            </a:pPr>
            <a:r>
              <a:rPr lang="fr-FR" sz="2000" dirty="0"/>
              <a:t>Uniquement applicable à la responsabilité civile (pas resp. pénale) et la responsabilité des États et des autorités publiques.</a:t>
            </a:r>
          </a:p>
        </p:txBody>
      </p:sp>
    </p:spTree>
    <p:extLst>
      <p:ext uri="{BB962C8B-B14F-4D97-AF65-F5344CB8AC3E}">
        <p14:creationId xmlns:p14="http://schemas.microsoft.com/office/powerpoint/2010/main" val="2061758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250547A-9485-F7D4-27DA-659E1FA25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fr-FR" sz="4000" b="1">
                <a:solidFill>
                  <a:srgbClr val="FFFFFF"/>
                </a:solidFill>
              </a:rPr>
              <a:t>II. Contenu de la proposition de directive</a:t>
            </a:r>
            <a:endParaRPr lang="fr-FR" sz="4000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A68F03-668C-E5A0-2405-F56B4F39E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400" u="sng" dirty="0"/>
              <a:t>Article 2 :</a:t>
            </a:r>
            <a:r>
              <a:rPr lang="fr-FR" sz="2400" dirty="0"/>
              <a:t> Définitions et IA </a:t>
            </a:r>
            <a:r>
              <a:rPr lang="fr-FR" sz="2400" dirty="0" err="1"/>
              <a:t>Act</a:t>
            </a:r>
            <a:r>
              <a:rPr lang="fr-FR" sz="2400" dirty="0"/>
              <a:t>;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Système d’intelligence artificielle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Système d’IA à haut risque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Fournisseur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Utilisateur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Action en réparation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Demandeur</a:t>
            </a:r>
          </a:p>
        </p:txBody>
      </p:sp>
    </p:spTree>
    <p:extLst>
      <p:ext uri="{BB962C8B-B14F-4D97-AF65-F5344CB8AC3E}">
        <p14:creationId xmlns:p14="http://schemas.microsoft.com/office/powerpoint/2010/main" val="491852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18C4F94-BD3E-BA9E-43CD-2947FDF39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fr-FR" sz="4000" b="1">
                <a:solidFill>
                  <a:srgbClr val="FFFFFF"/>
                </a:solidFill>
              </a:rPr>
              <a:t>II. Contenu de la proposition de directive</a:t>
            </a:r>
            <a:endParaRPr lang="fr-FR" sz="4000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C8D0DD-1BCE-6DD1-A797-F71FEA1C2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fr-FR" sz="2400" u="sng" dirty="0"/>
              <a:t>Article 3 :</a:t>
            </a:r>
            <a:r>
              <a:rPr lang="fr-FR" sz="2400" dirty="0"/>
              <a:t> Divulgation d’éléments de preuves;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Les juridictions peuvent ordonner la divulgation des éléments de preuves pertinents concernant les systèmes d’IA à haut risques spécifiquement soupçonnés d’avoir causé un dommage.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Demande adressée au fournisseur du système d’IA</a:t>
            </a:r>
          </a:p>
          <a:p>
            <a:pPr lvl="1">
              <a:lnSpc>
                <a:spcPct val="150000"/>
              </a:lnSpc>
            </a:pPr>
            <a:r>
              <a:rPr lang="fr-FR" dirty="0"/>
              <a:t>Demandes doivent être étayées</a:t>
            </a:r>
          </a:p>
        </p:txBody>
      </p:sp>
    </p:spTree>
    <p:extLst>
      <p:ext uri="{BB962C8B-B14F-4D97-AF65-F5344CB8AC3E}">
        <p14:creationId xmlns:p14="http://schemas.microsoft.com/office/powerpoint/2010/main" val="886401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E758C37-0DFA-DAA5-8021-A44E93416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fr-FR" sz="4000" b="1">
                <a:solidFill>
                  <a:srgbClr val="FFFFFF"/>
                </a:solidFill>
              </a:rPr>
              <a:t>II. Contenu de la proposition de directive</a:t>
            </a:r>
            <a:endParaRPr lang="fr-FR" sz="4000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FC956E-3D0A-2652-E57D-65AFD0B43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fr-FR" sz="2000" u="sng" dirty="0"/>
              <a:t>Article 4 :</a:t>
            </a:r>
            <a:r>
              <a:rPr lang="fr-FR" sz="2000" dirty="0"/>
              <a:t> Présomption d’un lien de causalité en cas de faute;</a:t>
            </a:r>
          </a:p>
          <a:p>
            <a:pPr lvl="1">
              <a:lnSpc>
                <a:spcPct val="150000"/>
              </a:lnSpc>
            </a:pPr>
            <a:r>
              <a:rPr lang="fr-FR" sz="2000" dirty="0"/>
              <a:t>Prévoit présomption réfragable de lien de causalité entre le dommage et la faute si tant est que le demandeur prouve la faute commise par le défendeur</a:t>
            </a:r>
          </a:p>
          <a:p>
            <a:pPr lvl="1">
              <a:lnSpc>
                <a:spcPct val="150000"/>
              </a:lnSpc>
            </a:pPr>
            <a:r>
              <a:rPr lang="fr-FR" sz="2000" dirty="0"/>
              <a:t>Possibilité d’établir la faute en cas de non-respect du devoir de vigilance</a:t>
            </a:r>
          </a:p>
          <a:p>
            <a:pPr lvl="1">
              <a:lnSpc>
                <a:spcPct val="150000"/>
              </a:lnSpc>
            </a:pPr>
            <a:r>
              <a:rPr lang="fr-FR" sz="2000" dirty="0"/>
              <a:t>Limites d’applications de la présomption et exceptions</a:t>
            </a:r>
          </a:p>
        </p:txBody>
      </p:sp>
    </p:spTree>
    <p:extLst>
      <p:ext uri="{BB962C8B-B14F-4D97-AF65-F5344CB8AC3E}">
        <p14:creationId xmlns:p14="http://schemas.microsoft.com/office/powerpoint/2010/main" val="748228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BF076E5-FA36-37B2-1AAF-CC5CBDBA7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fr-FR" sz="3700" b="1">
                <a:solidFill>
                  <a:srgbClr val="FFFFFF"/>
                </a:solidFill>
              </a:rPr>
              <a:t>III. Différentes implications de la proposition</a:t>
            </a:r>
            <a:endParaRPr lang="fr-FR" sz="3700">
              <a:solidFill>
                <a:srgbClr val="FFFFFF"/>
              </a:solidFill>
            </a:endParaRPr>
          </a:p>
        </p:txBody>
      </p:sp>
      <p:graphicFrame>
        <p:nvGraphicFramePr>
          <p:cNvPr id="23" name="Espace réservé du contenu 2">
            <a:extLst>
              <a:ext uri="{FF2B5EF4-FFF2-40B4-BE49-F238E27FC236}">
                <a16:creationId xmlns:a16="http://schemas.microsoft.com/office/drawing/2014/main" id="{E757FC7F-C45A-9B77-88F2-3F0986A0EB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1138831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1734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629408B-63BF-F415-8744-DDD88FFB2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fr-FR" sz="4000" b="1">
                <a:solidFill>
                  <a:srgbClr val="FFFFFF"/>
                </a:solidFill>
              </a:rPr>
              <a:t>IV. Place de la directive dans le droit de l’UE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4184906E-D5F2-8DD9-B62D-35115C6297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3310651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5711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2534E1-2C46-CB21-843F-DFF99750A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CF7D8F-BB4B-514D-266E-45BBFF292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1874" y="4797188"/>
            <a:ext cx="6051236" cy="124182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endParaRPr lang="en-US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1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466</Words>
  <Application>Microsoft Macintosh PowerPoint</Application>
  <PresentationFormat>Grand écran</PresentationFormat>
  <Paragraphs>51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Thème Office</vt:lpstr>
      <vt:lpstr>Présentation :   Proposition de Directive sur la responsabilité en matière d’IA</vt:lpstr>
      <vt:lpstr>I. Un contexte favorable à la proposition de directive</vt:lpstr>
      <vt:lpstr>II. Contenu de la proposition de directive</vt:lpstr>
      <vt:lpstr>II. Contenu de la proposition de directive</vt:lpstr>
      <vt:lpstr>II. Contenu de la proposition de directive</vt:lpstr>
      <vt:lpstr>II. Contenu de la proposition de directive</vt:lpstr>
      <vt:lpstr>III. Différentes implications de la proposition</vt:lpstr>
      <vt:lpstr>IV. Place de la directive dans le droit de l’UE</vt:lpstr>
      <vt:lpstr>CONCLUSION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15</cp:revision>
  <cp:lastPrinted>2024-12-20T01:06:50Z</cp:lastPrinted>
  <dcterms:created xsi:type="dcterms:W3CDTF">2024-12-20T00:18:57Z</dcterms:created>
  <dcterms:modified xsi:type="dcterms:W3CDTF">2024-12-20T09:52:56Z</dcterms:modified>
</cp:coreProperties>
</file>