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73" r:id="rId4"/>
    <p:sldId id="274" r:id="rId5"/>
    <p:sldId id="275" r:id="rId6"/>
    <p:sldId id="276" r:id="rId7"/>
    <p:sldId id="278" r:id="rId8"/>
    <p:sldId id="277" r:id="rId9"/>
    <p:sldId id="279" r:id="rId10"/>
    <p:sldId id="280" r:id="rId11"/>
    <p:sldId id="281" r:id="rId12"/>
    <p:sldId id="282" r:id="rId13"/>
    <p:sldId id="269" r:id="rId14"/>
    <p:sldId id="283" r:id="rId15"/>
    <p:sldId id="284" r:id="rId16"/>
    <p:sldId id="270" r:id="rId17"/>
    <p:sldId id="285" r:id="rId18"/>
    <p:sldId id="286" r:id="rId19"/>
    <p:sldId id="288" r:id="rId20"/>
    <p:sldId id="287" r:id="rId21"/>
    <p:sldId id="271" r:id="rId22"/>
    <p:sldId id="27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52CBBE"/>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91" autoAdjust="0"/>
    <p:restoredTop sz="94660"/>
  </p:normalViewPr>
  <p:slideViewPr>
    <p:cSldViewPr snapToGrid="0">
      <p:cViewPr varScale="1">
        <p:scale>
          <a:sx n="84" d="100"/>
          <a:sy n="84"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EB6A61-C4D5-4C9D-9E22-39E6B46AFFE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PE"/>
        </a:p>
      </dgm:t>
    </dgm:pt>
    <dgm:pt modelId="{E5547203-7672-4A6B-9621-54F964D30F05}">
      <dgm:prSet phldrT="[Texto]" custT="1"/>
      <dgm:spPr>
        <a:solidFill>
          <a:srgbClr val="52CDC0"/>
        </a:solidFill>
      </dgm:spPr>
      <dgm:t>
        <a:bodyPr/>
        <a:lstStyle/>
        <a:p>
          <a:r>
            <a:rPr lang="es-ES" sz="2000" dirty="0">
              <a:solidFill>
                <a:srgbClr val="0C2DF4"/>
              </a:solidFill>
            </a:rPr>
            <a:t>Es el núcleo central de algunas de las tecnologías de virtualización de hardware más populares y eficaces.</a:t>
          </a:r>
          <a:endParaRPr lang="es-PE" sz="2000" dirty="0">
            <a:solidFill>
              <a:srgbClr val="0C2DF4"/>
            </a:solidFill>
          </a:endParaRPr>
        </a:p>
      </dgm:t>
    </dgm:pt>
    <dgm:pt modelId="{9F1FD03F-0151-44FC-92C4-C1A87A5D83FF}" type="parTrans" cxnId="{16A0BDDD-D0BD-4125-9F3D-1B1A70D86925}">
      <dgm:prSet/>
      <dgm:spPr/>
      <dgm:t>
        <a:bodyPr/>
        <a:lstStyle/>
        <a:p>
          <a:endParaRPr lang="es-PE"/>
        </a:p>
      </dgm:t>
    </dgm:pt>
    <dgm:pt modelId="{951BDB28-F846-4E65-AB55-B5CE70C0E37E}" type="sibTrans" cxnId="{16A0BDDD-D0BD-4125-9F3D-1B1A70D86925}">
      <dgm:prSet/>
      <dgm:spPr/>
      <dgm:t>
        <a:bodyPr/>
        <a:lstStyle/>
        <a:p>
          <a:endParaRPr lang="es-PE"/>
        </a:p>
      </dgm:t>
    </dgm:pt>
    <dgm:pt modelId="{46654A14-7F39-47A9-8A0F-B265C249DB05}">
      <dgm:prSet phldrT="[Texto]" custT="1"/>
      <dgm:spPr>
        <a:solidFill>
          <a:srgbClr val="52CDC0"/>
        </a:solidFill>
      </dgm:spPr>
      <dgm:t>
        <a:bodyPr/>
        <a:lstStyle/>
        <a:p>
          <a:r>
            <a:rPr lang="es-ES" sz="2000" b="0" i="0" dirty="0">
              <a:solidFill>
                <a:srgbClr val="0C2DF4"/>
              </a:solidFill>
            </a:rPr>
            <a:t>Son los encargados de monitorizar la ejecución de los sistemas operativos invitados.</a:t>
          </a:r>
          <a:endParaRPr lang="es-PE" sz="2000" dirty="0">
            <a:solidFill>
              <a:srgbClr val="0C2DF4"/>
            </a:solidFill>
          </a:endParaRPr>
        </a:p>
      </dgm:t>
    </dgm:pt>
    <dgm:pt modelId="{8BA079D5-A66B-405C-8901-6CDB362B2BB7}" type="parTrans" cxnId="{7F159618-6D0D-4273-9A19-06871B99E580}">
      <dgm:prSet/>
      <dgm:spPr/>
      <dgm:t>
        <a:bodyPr/>
        <a:lstStyle/>
        <a:p>
          <a:endParaRPr lang="es-PE"/>
        </a:p>
      </dgm:t>
    </dgm:pt>
    <dgm:pt modelId="{B6823BFE-191F-4CDA-8687-D2AA53904CBB}" type="sibTrans" cxnId="{7F159618-6D0D-4273-9A19-06871B99E580}">
      <dgm:prSet/>
      <dgm:spPr/>
      <dgm:t>
        <a:bodyPr/>
        <a:lstStyle/>
        <a:p>
          <a:endParaRPr lang="es-PE"/>
        </a:p>
      </dgm:t>
    </dgm:pt>
    <dgm:pt modelId="{6BAD8C92-8145-4839-BF35-AE6BE98393FF}">
      <dgm:prSet phldrT="[Texto]" custT="1"/>
      <dgm:spPr>
        <a:solidFill>
          <a:srgbClr val="52CDC0"/>
        </a:solidFill>
      </dgm:spPr>
      <dgm:t>
        <a:bodyPr/>
        <a:lstStyle/>
        <a:p>
          <a:pPr algn="just"/>
          <a:r>
            <a:rPr lang="es-ES" sz="2000" b="0" i="0" dirty="0">
              <a:solidFill>
                <a:srgbClr val="0C2DF4"/>
              </a:solidFill>
            </a:rPr>
            <a:t>Son aplicaciones que presentan a los sistemas operativos virtualizados (sistemas invitados) una plataforma operativa virtual (hardware virtual).</a:t>
          </a:r>
          <a:endParaRPr lang="es-PE" sz="2000" dirty="0">
            <a:solidFill>
              <a:srgbClr val="0C2DF4"/>
            </a:solidFill>
          </a:endParaRPr>
        </a:p>
      </dgm:t>
    </dgm:pt>
    <dgm:pt modelId="{7D5947E2-D25F-4599-A997-EED2FC32DB47}" type="parTrans" cxnId="{F3EB3CAC-7071-4E1C-91F4-2CCF3ACE059B}">
      <dgm:prSet/>
      <dgm:spPr/>
      <dgm:t>
        <a:bodyPr/>
        <a:lstStyle/>
        <a:p>
          <a:endParaRPr lang="es-PE"/>
        </a:p>
      </dgm:t>
    </dgm:pt>
    <dgm:pt modelId="{A57F4B7F-0346-449E-907C-B252AB674087}" type="sibTrans" cxnId="{F3EB3CAC-7071-4E1C-91F4-2CCF3ACE059B}">
      <dgm:prSet/>
      <dgm:spPr/>
      <dgm:t>
        <a:bodyPr/>
        <a:lstStyle/>
        <a:p>
          <a:endParaRPr lang="es-PE"/>
        </a:p>
      </dgm:t>
    </dgm:pt>
    <dgm:pt modelId="{FB3A1321-BA77-42F3-A621-0662B3ABE7F9}" type="pres">
      <dgm:prSet presAssocID="{C8EB6A61-C4D5-4C9D-9E22-39E6B46AFFE4}" presName="Name0" presStyleCnt="0">
        <dgm:presLayoutVars>
          <dgm:chMax val="7"/>
          <dgm:chPref val="7"/>
          <dgm:dir/>
        </dgm:presLayoutVars>
      </dgm:prSet>
      <dgm:spPr/>
    </dgm:pt>
    <dgm:pt modelId="{0A3614B7-C2D0-4945-86E6-DE92818DF479}" type="pres">
      <dgm:prSet presAssocID="{C8EB6A61-C4D5-4C9D-9E22-39E6B46AFFE4}" presName="Name1" presStyleCnt="0"/>
      <dgm:spPr/>
    </dgm:pt>
    <dgm:pt modelId="{B32B8ABC-DBFB-4A80-A904-840DFD1B786F}" type="pres">
      <dgm:prSet presAssocID="{C8EB6A61-C4D5-4C9D-9E22-39E6B46AFFE4}" presName="cycle" presStyleCnt="0"/>
      <dgm:spPr/>
    </dgm:pt>
    <dgm:pt modelId="{F82F19BB-10FD-488E-AE94-A8ED7C211F15}" type="pres">
      <dgm:prSet presAssocID="{C8EB6A61-C4D5-4C9D-9E22-39E6B46AFFE4}" presName="srcNode" presStyleLbl="node1" presStyleIdx="0" presStyleCnt="3"/>
      <dgm:spPr/>
    </dgm:pt>
    <dgm:pt modelId="{4AB97B52-0619-4BDB-A2A2-90DDFDC62485}" type="pres">
      <dgm:prSet presAssocID="{C8EB6A61-C4D5-4C9D-9E22-39E6B46AFFE4}" presName="conn" presStyleLbl="parChTrans1D2" presStyleIdx="0" presStyleCnt="1"/>
      <dgm:spPr/>
    </dgm:pt>
    <dgm:pt modelId="{57DA022C-BFB9-4AC5-8D53-801728246D26}" type="pres">
      <dgm:prSet presAssocID="{C8EB6A61-C4D5-4C9D-9E22-39E6B46AFFE4}" presName="extraNode" presStyleLbl="node1" presStyleIdx="0" presStyleCnt="3"/>
      <dgm:spPr/>
    </dgm:pt>
    <dgm:pt modelId="{9D11CFCB-ABCE-469C-AF11-340D799A9F44}" type="pres">
      <dgm:prSet presAssocID="{C8EB6A61-C4D5-4C9D-9E22-39E6B46AFFE4}" presName="dstNode" presStyleLbl="node1" presStyleIdx="0" presStyleCnt="3"/>
      <dgm:spPr/>
    </dgm:pt>
    <dgm:pt modelId="{25DF04A7-BD93-4C93-8C37-3FB8C3109BCF}" type="pres">
      <dgm:prSet presAssocID="{E5547203-7672-4A6B-9621-54F964D30F05}" presName="text_1" presStyleLbl="node1" presStyleIdx="0" presStyleCnt="3">
        <dgm:presLayoutVars>
          <dgm:bulletEnabled val="1"/>
        </dgm:presLayoutVars>
      </dgm:prSet>
      <dgm:spPr/>
    </dgm:pt>
    <dgm:pt modelId="{71EDDB53-BFA0-4FB6-8D40-E834A2B0580B}" type="pres">
      <dgm:prSet presAssocID="{E5547203-7672-4A6B-9621-54F964D30F05}" presName="accent_1" presStyleCnt="0"/>
      <dgm:spPr/>
    </dgm:pt>
    <dgm:pt modelId="{C32538C8-B619-4682-8172-05673A7C49FE}" type="pres">
      <dgm:prSet presAssocID="{E5547203-7672-4A6B-9621-54F964D30F05}" presName="accentRepeatNode" presStyleLbl="solidFgAcc1" presStyleIdx="0" presStyleCnt="3"/>
      <dgm:spPr/>
    </dgm:pt>
    <dgm:pt modelId="{32023DCA-CAC5-478B-A768-F59C58D8C1FE}" type="pres">
      <dgm:prSet presAssocID="{46654A14-7F39-47A9-8A0F-B265C249DB05}" presName="text_2" presStyleLbl="node1" presStyleIdx="1" presStyleCnt="3">
        <dgm:presLayoutVars>
          <dgm:bulletEnabled val="1"/>
        </dgm:presLayoutVars>
      </dgm:prSet>
      <dgm:spPr/>
    </dgm:pt>
    <dgm:pt modelId="{4CD0D401-4B06-43F0-9ACF-EF89C9A75D60}" type="pres">
      <dgm:prSet presAssocID="{46654A14-7F39-47A9-8A0F-B265C249DB05}" presName="accent_2" presStyleCnt="0"/>
      <dgm:spPr/>
    </dgm:pt>
    <dgm:pt modelId="{66618656-C917-4AA8-BA33-5FF6E5930915}" type="pres">
      <dgm:prSet presAssocID="{46654A14-7F39-47A9-8A0F-B265C249DB05}" presName="accentRepeatNode" presStyleLbl="solidFgAcc1" presStyleIdx="1" presStyleCnt="3"/>
      <dgm:spPr/>
    </dgm:pt>
    <dgm:pt modelId="{99000D1F-C7C7-4328-90A4-A016FB4E46B5}" type="pres">
      <dgm:prSet presAssocID="{6BAD8C92-8145-4839-BF35-AE6BE98393FF}" presName="text_3" presStyleLbl="node1" presStyleIdx="2" presStyleCnt="3">
        <dgm:presLayoutVars>
          <dgm:bulletEnabled val="1"/>
        </dgm:presLayoutVars>
      </dgm:prSet>
      <dgm:spPr/>
    </dgm:pt>
    <dgm:pt modelId="{F8D741A3-F6ED-4BE6-AAE6-8917E32CCCCA}" type="pres">
      <dgm:prSet presAssocID="{6BAD8C92-8145-4839-BF35-AE6BE98393FF}" presName="accent_3" presStyleCnt="0"/>
      <dgm:spPr/>
    </dgm:pt>
    <dgm:pt modelId="{E0E19D5D-EE93-4520-BC09-634089E60E40}" type="pres">
      <dgm:prSet presAssocID="{6BAD8C92-8145-4839-BF35-AE6BE98393FF}" presName="accentRepeatNode" presStyleLbl="solidFgAcc1" presStyleIdx="2" presStyleCnt="3"/>
      <dgm:spPr/>
    </dgm:pt>
  </dgm:ptLst>
  <dgm:cxnLst>
    <dgm:cxn modelId="{EEA37A01-8E17-4CC4-8B0E-B2DDC44FCC40}" type="presOf" srcId="{46654A14-7F39-47A9-8A0F-B265C249DB05}" destId="{32023DCA-CAC5-478B-A768-F59C58D8C1FE}" srcOrd="0" destOrd="0" presId="urn:microsoft.com/office/officeart/2008/layout/VerticalCurvedList"/>
    <dgm:cxn modelId="{72807206-556D-424B-B877-FD038F073FC1}" type="presOf" srcId="{C8EB6A61-C4D5-4C9D-9E22-39E6B46AFFE4}" destId="{FB3A1321-BA77-42F3-A621-0662B3ABE7F9}" srcOrd="0" destOrd="0" presId="urn:microsoft.com/office/officeart/2008/layout/VerticalCurvedList"/>
    <dgm:cxn modelId="{B87D0F16-C1D5-4B28-9639-BA2305C596E1}" type="presOf" srcId="{E5547203-7672-4A6B-9621-54F964D30F05}" destId="{25DF04A7-BD93-4C93-8C37-3FB8C3109BCF}" srcOrd="0" destOrd="0" presId="urn:microsoft.com/office/officeart/2008/layout/VerticalCurvedList"/>
    <dgm:cxn modelId="{7F159618-6D0D-4273-9A19-06871B99E580}" srcId="{C8EB6A61-C4D5-4C9D-9E22-39E6B46AFFE4}" destId="{46654A14-7F39-47A9-8A0F-B265C249DB05}" srcOrd="1" destOrd="0" parTransId="{8BA079D5-A66B-405C-8901-6CDB362B2BB7}" sibTransId="{B6823BFE-191F-4CDA-8687-D2AA53904CBB}"/>
    <dgm:cxn modelId="{BC9E822B-7D84-4763-A0DC-08FC9CE91E5F}" type="presOf" srcId="{951BDB28-F846-4E65-AB55-B5CE70C0E37E}" destId="{4AB97B52-0619-4BDB-A2A2-90DDFDC62485}" srcOrd="0" destOrd="0" presId="urn:microsoft.com/office/officeart/2008/layout/VerticalCurvedList"/>
    <dgm:cxn modelId="{1A230B49-AB3C-46E5-A3D8-545ACD38B965}" type="presOf" srcId="{6BAD8C92-8145-4839-BF35-AE6BE98393FF}" destId="{99000D1F-C7C7-4328-90A4-A016FB4E46B5}" srcOrd="0" destOrd="0" presId="urn:microsoft.com/office/officeart/2008/layout/VerticalCurvedList"/>
    <dgm:cxn modelId="{F3EB3CAC-7071-4E1C-91F4-2CCF3ACE059B}" srcId="{C8EB6A61-C4D5-4C9D-9E22-39E6B46AFFE4}" destId="{6BAD8C92-8145-4839-BF35-AE6BE98393FF}" srcOrd="2" destOrd="0" parTransId="{7D5947E2-D25F-4599-A997-EED2FC32DB47}" sibTransId="{A57F4B7F-0346-449E-907C-B252AB674087}"/>
    <dgm:cxn modelId="{16A0BDDD-D0BD-4125-9F3D-1B1A70D86925}" srcId="{C8EB6A61-C4D5-4C9D-9E22-39E6B46AFFE4}" destId="{E5547203-7672-4A6B-9621-54F964D30F05}" srcOrd="0" destOrd="0" parTransId="{9F1FD03F-0151-44FC-92C4-C1A87A5D83FF}" sibTransId="{951BDB28-F846-4E65-AB55-B5CE70C0E37E}"/>
    <dgm:cxn modelId="{33DF1D55-F3EC-4DB8-9DCD-66DCAFCC9E73}" type="presParOf" srcId="{FB3A1321-BA77-42F3-A621-0662B3ABE7F9}" destId="{0A3614B7-C2D0-4945-86E6-DE92818DF479}" srcOrd="0" destOrd="0" presId="urn:microsoft.com/office/officeart/2008/layout/VerticalCurvedList"/>
    <dgm:cxn modelId="{9C44486B-A006-43BC-BF63-855AC10ED4D2}" type="presParOf" srcId="{0A3614B7-C2D0-4945-86E6-DE92818DF479}" destId="{B32B8ABC-DBFB-4A80-A904-840DFD1B786F}" srcOrd="0" destOrd="0" presId="urn:microsoft.com/office/officeart/2008/layout/VerticalCurvedList"/>
    <dgm:cxn modelId="{6855C412-DB22-4E89-9333-768CCA87A79A}" type="presParOf" srcId="{B32B8ABC-DBFB-4A80-A904-840DFD1B786F}" destId="{F82F19BB-10FD-488E-AE94-A8ED7C211F15}" srcOrd="0" destOrd="0" presId="urn:microsoft.com/office/officeart/2008/layout/VerticalCurvedList"/>
    <dgm:cxn modelId="{60E0AE3A-9D52-4858-A717-331E2B2D288D}" type="presParOf" srcId="{B32B8ABC-DBFB-4A80-A904-840DFD1B786F}" destId="{4AB97B52-0619-4BDB-A2A2-90DDFDC62485}" srcOrd="1" destOrd="0" presId="urn:microsoft.com/office/officeart/2008/layout/VerticalCurvedList"/>
    <dgm:cxn modelId="{FCF86D1A-10B7-410E-B452-B6BEFEBB45A5}" type="presParOf" srcId="{B32B8ABC-DBFB-4A80-A904-840DFD1B786F}" destId="{57DA022C-BFB9-4AC5-8D53-801728246D26}" srcOrd="2" destOrd="0" presId="urn:microsoft.com/office/officeart/2008/layout/VerticalCurvedList"/>
    <dgm:cxn modelId="{05CDF60C-7BC3-4C19-9AE2-2CD0F2533B33}" type="presParOf" srcId="{B32B8ABC-DBFB-4A80-A904-840DFD1B786F}" destId="{9D11CFCB-ABCE-469C-AF11-340D799A9F44}" srcOrd="3" destOrd="0" presId="urn:microsoft.com/office/officeart/2008/layout/VerticalCurvedList"/>
    <dgm:cxn modelId="{CAEBEBDF-5EB8-4270-B6FE-FD75FD56B97C}" type="presParOf" srcId="{0A3614B7-C2D0-4945-86E6-DE92818DF479}" destId="{25DF04A7-BD93-4C93-8C37-3FB8C3109BCF}" srcOrd="1" destOrd="0" presId="urn:microsoft.com/office/officeart/2008/layout/VerticalCurvedList"/>
    <dgm:cxn modelId="{9A0DDE45-893D-4CBC-B83C-619681FDEB11}" type="presParOf" srcId="{0A3614B7-C2D0-4945-86E6-DE92818DF479}" destId="{71EDDB53-BFA0-4FB6-8D40-E834A2B0580B}" srcOrd="2" destOrd="0" presId="urn:microsoft.com/office/officeart/2008/layout/VerticalCurvedList"/>
    <dgm:cxn modelId="{4CD3AFE4-2404-4BBB-982F-C8295A55735B}" type="presParOf" srcId="{71EDDB53-BFA0-4FB6-8D40-E834A2B0580B}" destId="{C32538C8-B619-4682-8172-05673A7C49FE}" srcOrd="0" destOrd="0" presId="urn:microsoft.com/office/officeart/2008/layout/VerticalCurvedList"/>
    <dgm:cxn modelId="{1FD612A6-2417-46F8-934A-0EC698858074}" type="presParOf" srcId="{0A3614B7-C2D0-4945-86E6-DE92818DF479}" destId="{32023DCA-CAC5-478B-A768-F59C58D8C1FE}" srcOrd="3" destOrd="0" presId="urn:microsoft.com/office/officeart/2008/layout/VerticalCurvedList"/>
    <dgm:cxn modelId="{7D51769D-F05D-46CF-AD16-5434B1081630}" type="presParOf" srcId="{0A3614B7-C2D0-4945-86E6-DE92818DF479}" destId="{4CD0D401-4B06-43F0-9ACF-EF89C9A75D60}" srcOrd="4" destOrd="0" presId="urn:microsoft.com/office/officeart/2008/layout/VerticalCurvedList"/>
    <dgm:cxn modelId="{580CD095-6325-48B4-A913-2DE6EFE873A7}" type="presParOf" srcId="{4CD0D401-4B06-43F0-9ACF-EF89C9A75D60}" destId="{66618656-C917-4AA8-BA33-5FF6E5930915}" srcOrd="0" destOrd="0" presId="urn:microsoft.com/office/officeart/2008/layout/VerticalCurvedList"/>
    <dgm:cxn modelId="{0A614909-2B80-4FCD-88DB-95DB959CCB8F}" type="presParOf" srcId="{0A3614B7-C2D0-4945-86E6-DE92818DF479}" destId="{99000D1F-C7C7-4328-90A4-A016FB4E46B5}" srcOrd="5" destOrd="0" presId="urn:microsoft.com/office/officeart/2008/layout/VerticalCurvedList"/>
    <dgm:cxn modelId="{DB230177-F6B5-4006-B8ED-C80CE2E6686C}" type="presParOf" srcId="{0A3614B7-C2D0-4945-86E6-DE92818DF479}" destId="{F8D741A3-F6ED-4BE6-AAE6-8917E32CCCCA}" srcOrd="6" destOrd="0" presId="urn:microsoft.com/office/officeart/2008/layout/VerticalCurvedList"/>
    <dgm:cxn modelId="{0399D5AE-DA65-4B65-ABF8-407697C581B1}" type="presParOf" srcId="{F8D741A3-F6ED-4BE6-AAE6-8917E32CCCCA}" destId="{E0E19D5D-EE93-4520-BC09-634089E60E4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97B52-0619-4BDB-A2A2-90DDFDC62485}">
      <dsp:nvSpPr>
        <dsp:cNvPr id="0" name=""/>
        <dsp:cNvSpPr/>
      </dsp:nvSpPr>
      <dsp:spPr>
        <a:xfrm>
          <a:off x="-5734335" y="-877887"/>
          <a:ext cx="6828377" cy="6828377"/>
        </a:xfrm>
        <a:prstGeom prst="blockArc">
          <a:avLst>
            <a:gd name="adj1" fmla="val 18900000"/>
            <a:gd name="adj2" fmla="val 2700000"/>
            <a:gd name="adj3" fmla="val 31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DF04A7-BD93-4C93-8C37-3FB8C3109BCF}">
      <dsp:nvSpPr>
        <dsp:cNvPr id="0" name=""/>
        <dsp:cNvSpPr/>
      </dsp:nvSpPr>
      <dsp:spPr>
        <a:xfrm>
          <a:off x="704077" y="507260"/>
          <a:ext cx="6414058" cy="1014520"/>
        </a:xfrm>
        <a:prstGeom prst="rect">
          <a:avLst/>
        </a:prstGeom>
        <a:solidFill>
          <a:srgbClr val="52CD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276" tIns="50800" rIns="50800" bIns="50800" numCol="1" spcCol="1270" anchor="ctr" anchorCtr="0">
          <a:noAutofit/>
        </a:bodyPr>
        <a:lstStyle/>
        <a:p>
          <a:pPr marL="0" lvl="0" indent="0" algn="l" defTabSz="889000">
            <a:lnSpc>
              <a:spcPct val="90000"/>
            </a:lnSpc>
            <a:spcBef>
              <a:spcPct val="0"/>
            </a:spcBef>
            <a:spcAft>
              <a:spcPct val="35000"/>
            </a:spcAft>
            <a:buNone/>
          </a:pPr>
          <a:r>
            <a:rPr lang="es-ES" sz="2000" kern="1200" dirty="0">
              <a:solidFill>
                <a:srgbClr val="0C2DF4"/>
              </a:solidFill>
            </a:rPr>
            <a:t>Es el núcleo central de algunas de las tecnologías de virtualización de hardware más populares y eficaces.</a:t>
          </a:r>
          <a:endParaRPr lang="es-PE" sz="2000" kern="1200" dirty="0">
            <a:solidFill>
              <a:srgbClr val="0C2DF4"/>
            </a:solidFill>
          </a:endParaRPr>
        </a:p>
      </dsp:txBody>
      <dsp:txXfrm>
        <a:off x="704077" y="507260"/>
        <a:ext cx="6414058" cy="1014520"/>
      </dsp:txXfrm>
    </dsp:sp>
    <dsp:sp modelId="{C32538C8-B619-4682-8172-05673A7C49FE}">
      <dsp:nvSpPr>
        <dsp:cNvPr id="0" name=""/>
        <dsp:cNvSpPr/>
      </dsp:nvSpPr>
      <dsp:spPr>
        <a:xfrm>
          <a:off x="70001" y="380445"/>
          <a:ext cx="1268150" cy="12681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023DCA-CAC5-478B-A768-F59C58D8C1FE}">
      <dsp:nvSpPr>
        <dsp:cNvPr id="0" name=""/>
        <dsp:cNvSpPr/>
      </dsp:nvSpPr>
      <dsp:spPr>
        <a:xfrm>
          <a:off x="1072855" y="2029040"/>
          <a:ext cx="6045280" cy="1014520"/>
        </a:xfrm>
        <a:prstGeom prst="rect">
          <a:avLst/>
        </a:prstGeom>
        <a:solidFill>
          <a:srgbClr val="52CD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276" tIns="50800" rIns="50800" bIns="50800" numCol="1" spcCol="1270" anchor="ctr" anchorCtr="0">
          <a:noAutofit/>
        </a:bodyPr>
        <a:lstStyle/>
        <a:p>
          <a:pPr marL="0" lvl="0" indent="0" algn="l" defTabSz="889000">
            <a:lnSpc>
              <a:spcPct val="90000"/>
            </a:lnSpc>
            <a:spcBef>
              <a:spcPct val="0"/>
            </a:spcBef>
            <a:spcAft>
              <a:spcPct val="35000"/>
            </a:spcAft>
            <a:buNone/>
          </a:pPr>
          <a:r>
            <a:rPr lang="es-ES" sz="2000" b="0" i="0" kern="1200" dirty="0">
              <a:solidFill>
                <a:srgbClr val="0C2DF4"/>
              </a:solidFill>
            </a:rPr>
            <a:t>Son los encargados de monitorizar la ejecución de los sistemas operativos invitados.</a:t>
          </a:r>
          <a:endParaRPr lang="es-PE" sz="2000" kern="1200" dirty="0">
            <a:solidFill>
              <a:srgbClr val="0C2DF4"/>
            </a:solidFill>
          </a:endParaRPr>
        </a:p>
      </dsp:txBody>
      <dsp:txXfrm>
        <a:off x="1072855" y="2029040"/>
        <a:ext cx="6045280" cy="1014520"/>
      </dsp:txXfrm>
    </dsp:sp>
    <dsp:sp modelId="{66618656-C917-4AA8-BA33-5FF6E5930915}">
      <dsp:nvSpPr>
        <dsp:cNvPr id="0" name=""/>
        <dsp:cNvSpPr/>
      </dsp:nvSpPr>
      <dsp:spPr>
        <a:xfrm>
          <a:off x="438780" y="1902225"/>
          <a:ext cx="1268150" cy="12681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000D1F-C7C7-4328-90A4-A016FB4E46B5}">
      <dsp:nvSpPr>
        <dsp:cNvPr id="0" name=""/>
        <dsp:cNvSpPr/>
      </dsp:nvSpPr>
      <dsp:spPr>
        <a:xfrm>
          <a:off x="704077" y="3550821"/>
          <a:ext cx="6414058" cy="1014520"/>
        </a:xfrm>
        <a:prstGeom prst="rect">
          <a:avLst/>
        </a:prstGeom>
        <a:solidFill>
          <a:srgbClr val="52CD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5276" tIns="50800" rIns="50800" bIns="50800" numCol="1" spcCol="1270" anchor="ctr" anchorCtr="0">
          <a:noAutofit/>
        </a:bodyPr>
        <a:lstStyle/>
        <a:p>
          <a:pPr marL="0" lvl="0" indent="0" algn="just" defTabSz="889000">
            <a:lnSpc>
              <a:spcPct val="90000"/>
            </a:lnSpc>
            <a:spcBef>
              <a:spcPct val="0"/>
            </a:spcBef>
            <a:spcAft>
              <a:spcPct val="35000"/>
            </a:spcAft>
            <a:buNone/>
          </a:pPr>
          <a:r>
            <a:rPr lang="es-ES" sz="2000" b="0" i="0" kern="1200" dirty="0">
              <a:solidFill>
                <a:srgbClr val="0C2DF4"/>
              </a:solidFill>
            </a:rPr>
            <a:t>Son aplicaciones que presentan a los sistemas operativos virtualizados (sistemas invitados) una plataforma operativa virtual (hardware virtual).</a:t>
          </a:r>
          <a:endParaRPr lang="es-PE" sz="2000" kern="1200" dirty="0">
            <a:solidFill>
              <a:srgbClr val="0C2DF4"/>
            </a:solidFill>
          </a:endParaRPr>
        </a:p>
      </dsp:txBody>
      <dsp:txXfrm>
        <a:off x="704077" y="3550821"/>
        <a:ext cx="6414058" cy="1014520"/>
      </dsp:txXfrm>
    </dsp:sp>
    <dsp:sp modelId="{E0E19D5D-EE93-4520-BC09-634089E60E40}">
      <dsp:nvSpPr>
        <dsp:cNvPr id="0" name=""/>
        <dsp:cNvSpPr/>
      </dsp:nvSpPr>
      <dsp:spPr>
        <a:xfrm>
          <a:off x="70001" y="3424006"/>
          <a:ext cx="1268150" cy="126815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19.10.2018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19.10.2018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19.10.2018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19.10.2018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19.10.2018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19.10.2018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19.10.2018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19.10.2018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19.10.2018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19.10.2018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19.10.2018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‹Nº›</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19.10.2018</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‹Nº›</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87066"/>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67390"/>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1" name="TextBox 49">
            <a:extLst>
              <a:ext uri="{FF2B5EF4-FFF2-40B4-BE49-F238E27FC236}">
                <a16:creationId xmlns:a16="http://schemas.microsoft.com/office/drawing/2014/main" id="{9009E499-90E5-48AB-95AE-2D3376722084}"/>
              </a:ext>
            </a:extLst>
          </p:cNvPr>
          <p:cNvSpPr txBox="1"/>
          <p:nvPr/>
        </p:nvSpPr>
        <p:spPr>
          <a:xfrm>
            <a:off x="3942996" y="1338291"/>
            <a:ext cx="7278915" cy="2800767"/>
          </a:xfrm>
          <a:prstGeom prst="rect">
            <a:avLst/>
          </a:prstGeom>
          <a:noFill/>
        </p:spPr>
        <p:txBody>
          <a:bodyPr wrap="square" rtlCol="0">
            <a:spAutoFit/>
          </a:bodyPr>
          <a:lstStyle/>
          <a:p>
            <a:pPr algn="ctr"/>
            <a:r>
              <a:rPr lang="es-PE" sz="8800" dirty="0">
                <a:solidFill>
                  <a:srgbClr val="0000FF"/>
                </a:solidFill>
                <a:latin typeface="Tw Cen MT" panose="020B0602020104020603" pitchFamily="34" charset="0"/>
              </a:rPr>
              <a:t>Virtualización y Contenedores</a:t>
            </a:r>
          </a:p>
        </p:txBody>
      </p:sp>
      <p:pic>
        <p:nvPicPr>
          <p:cNvPr id="62" name="Picture 2" descr="Resultado de imagen para Virtualizacion">
            <a:extLst>
              <a:ext uri="{FF2B5EF4-FFF2-40B4-BE49-F238E27FC236}">
                <a16:creationId xmlns:a16="http://schemas.microsoft.com/office/drawing/2014/main" id="{12453B28-3F04-4175-A676-2D89347A5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479" y="4109238"/>
            <a:ext cx="2110307" cy="2369118"/>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82">
            <a:extLst>
              <a:ext uri="{FF2B5EF4-FFF2-40B4-BE49-F238E27FC236}">
                <a16:creationId xmlns:a16="http://schemas.microsoft.com/office/drawing/2014/main" id="{1F959103-3BAD-4907-A4CD-700BEB13CD78}"/>
              </a:ext>
            </a:extLst>
          </p:cNvPr>
          <p:cNvSpPr txBox="1"/>
          <p:nvPr/>
        </p:nvSpPr>
        <p:spPr>
          <a:xfrm>
            <a:off x="5738088" y="5583717"/>
            <a:ext cx="4045435" cy="523220"/>
          </a:xfrm>
          <a:prstGeom prst="rect">
            <a:avLst/>
          </a:prstGeom>
          <a:noFill/>
        </p:spPr>
        <p:txBody>
          <a:bodyPr wrap="square" rtlCol="0">
            <a:spAutoFit/>
          </a:bodyPr>
          <a:lstStyle/>
          <a:p>
            <a:pPr algn="ctr"/>
            <a:r>
              <a:rPr lang="en-US" sz="2800" dirty="0">
                <a:solidFill>
                  <a:srgbClr val="03A1A4"/>
                </a:solidFill>
                <a:latin typeface="Tw Cen MT" panose="020B0602020104020603" pitchFamily="34" charset="0"/>
              </a:rPr>
              <a:t>Juan Rodriguez </a:t>
            </a:r>
            <a:r>
              <a:rPr lang="en-US" sz="2800" dirty="0" err="1">
                <a:solidFill>
                  <a:srgbClr val="03A1A4"/>
                </a:solidFill>
                <a:latin typeface="Tw Cen MT" panose="020B0602020104020603" pitchFamily="34" charset="0"/>
              </a:rPr>
              <a:t>Mamani</a:t>
            </a:r>
            <a:endParaRPr lang="en-US" sz="2800" dirty="0">
              <a:solidFill>
                <a:srgbClr val="03A1A4"/>
              </a:solidFill>
              <a:latin typeface="Tw Cen MT" panose="020B0602020104020603" pitchFamily="34" charset="0"/>
            </a:endParaRP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32" name="TextBox 82">
            <a:extLst>
              <a:ext uri="{FF2B5EF4-FFF2-40B4-BE49-F238E27FC236}">
                <a16:creationId xmlns:a16="http://schemas.microsoft.com/office/drawing/2014/main" id="{F4ECDE5A-9129-4DC0-BDAC-5BF03505B561}"/>
              </a:ext>
            </a:extLst>
          </p:cNvPr>
          <p:cNvSpPr txBox="1"/>
          <p:nvPr/>
        </p:nvSpPr>
        <p:spPr>
          <a:xfrm>
            <a:off x="5364978" y="705967"/>
            <a:ext cx="4045435" cy="584775"/>
          </a:xfrm>
          <a:prstGeom prst="rect">
            <a:avLst/>
          </a:prstGeom>
          <a:noFill/>
        </p:spPr>
        <p:txBody>
          <a:bodyPr wrap="square" rtlCol="0">
            <a:spAutoFit/>
          </a:bodyPr>
          <a:lstStyle/>
          <a:p>
            <a:pPr algn="ctr"/>
            <a:r>
              <a:rPr lang="es-PE" sz="3200" dirty="0">
                <a:solidFill>
                  <a:srgbClr val="03A1A4"/>
                </a:solidFill>
                <a:latin typeface="Tw Cen MT" panose="020B0602020104020603" pitchFamily="34" charset="0"/>
              </a:rPr>
              <a:t>Tipos de Virtualización</a:t>
            </a:r>
          </a:p>
        </p:txBody>
      </p:sp>
      <p:sp>
        <p:nvSpPr>
          <p:cNvPr id="33" name="Rectángulo: esquinas redondeadas 32">
            <a:extLst>
              <a:ext uri="{FF2B5EF4-FFF2-40B4-BE49-F238E27FC236}">
                <a16:creationId xmlns:a16="http://schemas.microsoft.com/office/drawing/2014/main" id="{FC1FB4CE-FF0B-4FAE-A002-3BAB6BF87EA8}"/>
              </a:ext>
            </a:extLst>
          </p:cNvPr>
          <p:cNvSpPr/>
          <p:nvPr/>
        </p:nvSpPr>
        <p:spPr>
          <a:xfrm>
            <a:off x="3999843" y="2142508"/>
            <a:ext cx="6775704" cy="1091562"/>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Separa las funciones clave de una red (como los servicios de directorio, el uso compartido de archivos y la configuración de IP) para distribuirlas en diferentes entornos</a:t>
            </a:r>
          </a:p>
        </p:txBody>
      </p:sp>
      <p:sp>
        <p:nvSpPr>
          <p:cNvPr id="34" name="Rectángulo: esquinas redondeadas 33">
            <a:extLst>
              <a:ext uri="{FF2B5EF4-FFF2-40B4-BE49-F238E27FC236}">
                <a16:creationId xmlns:a16="http://schemas.microsoft.com/office/drawing/2014/main" id="{58DEA02B-C1FF-49B5-AEC3-5B0137DFD098}"/>
              </a:ext>
            </a:extLst>
          </p:cNvPr>
          <p:cNvSpPr/>
          <p:nvPr/>
        </p:nvSpPr>
        <p:spPr>
          <a:xfrm>
            <a:off x="4032505" y="1473752"/>
            <a:ext cx="4190194" cy="522959"/>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000" dirty="0"/>
              <a:t>Virtualización del Sistema Operativo:</a:t>
            </a:r>
            <a:endParaRPr lang="es-PE" sz="2000" dirty="0"/>
          </a:p>
        </p:txBody>
      </p:sp>
      <p:pic>
        <p:nvPicPr>
          <p:cNvPr id="36" name="Picture 2" descr="Operating system virtualization">
            <a:extLst>
              <a:ext uri="{FF2B5EF4-FFF2-40B4-BE49-F238E27FC236}">
                <a16:creationId xmlns:a16="http://schemas.microsoft.com/office/drawing/2014/main" id="{3F4FEA94-5574-4649-B306-D98035F55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468" y="3379867"/>
            <a:ext cx="4002773" cy="321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3637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TextBox 82">
            <a:extLst>
              <a:ext uri="{FF2B5EF4-FFF2-40B4-BE49-F238E27FC236}">
                <a16:creationId xmlns:a16="http://schemas.microsoft.com/office/drawing/2014/main" id="{2B43FBB2-755B-43B9-AE17-E28AB23FCF5D}"/>
              </a:ext>
            </a:extLst>
          </p:cNvPr>
          <p:cNvSpPr txBox="1"/>
          <p:nvPr/>
        </p:nvSpPr>
        <p:spPr>
          <a:xfrm>
            <a:off x="5364978" y="705967"/>
            <a:ext cx="4045435" cy="584775"/>
          </a:xfrm>
          <a:prstGeom prst="rect">
            <a:avLst/>
          </a:prstGeom>
          <a:noFill/>
        </p:spPr>
        <p:txBody>
          <a:bodyPr wrap="square" rtlCol="0">
            <a:spAutoFit/>
          </a:bodyPr>
          <a:lstStyle/>
          <a:p>
            <a:pPr algn="ctr"/>
            <a:r>
              <a:rPr lang="es-PE" sz="3200" dirty="0">
                <a:solidFill>
                  <a:srgbClr val="03A1A4"/>
                </a:solidFill>
                <a:latin typeface="Tw Cen MT" panose="020B0602020104020603" pitchFamily="34" charset="0"/>
              </a:rPr>
              <a:t>Tipos de Virtualización</a:t>
            </a:r>
          </a:p>
        </p:txBody>
      </p:sp>
      <p:sp>
        <p:nvSpPr>
          <p:cNvPr id="29" name="Rectángulo: esquinas redondeadas 28">
            <a:extLst>
              <a:ext uri="{FF2B5EF4-FFF2-40B4-BE49-F238E27FC236}">
                <a16:creationId xmlns:a16="http://schemas.microsoft.com/office/drawing/2014/main" id="{4A2C0B45-BE88-468A-AE46-4F301E36A132}"/>
              </a:ext>
            </a:extLst>
          </p:cNvPr>
          <p:cNvSpPr/>
          <p:nvPr/>
        </p:nvSpPr>
        <p:spPr>
          <a:xfrm>
            <a:off x="3999843" y="2142508"/>
            <a:ext cx="6775704" cy="1091562"/>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Se realiza en el </a:t>
            </a:r>
            <a:r>
              <a:rPr lang="es-ES" dirty="0" err="1"/>
              <a:t>kernel</a:t>
            </a:r>
            <a:r>
              <a:rPr lang="es-ES" dirty="0"/>
              <a:t>, es decir, los administradores de tareas centrales de los sistemas operativos. Es una forma útil de ejecutar los entornos Linux y Windows de manera paralela.</a:t>
            </a:r>
          </a:p>
        </p:txBody>
      </p:sp>
      <p:sp>
        <p:nvSpPr>
          <p:cNvPr id="30" name="Rectángulo: esquinas redondeadas 29">
            <a:extLst>
              <a:ext uri="{FF2B5EF4-FFF2-40B4-BE49-F238E27FC236}">
                <a16:creationId xmlns:a16="http://schemas.microsoft.com/office/drawing/2014/main" id="{594B6809-F27E-4860-80F1-B1FD5A01D85A}"/>
              </a:ext>
            </a:extLst>
          </p:cNvPr>
          <p:cNvSpPr/>
          <p:nvPr/>
        </p:nvSpPr>
        <p:spPr>
          <a:xfrm>
            <a:off x="4032505" y="1473752"/>
            <a:ext cx="4190194" cy="522959"/>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000" dirty="0"/>
              <a:t>Virtualización de las funciones de red:</a:t>
            </a:r>
            <a:endParaRPr lang="es-PE" sz="2000" dirty="0"/>
          </a:p>
        </p:txBody>
      </p:sp>
      <p:pic>
        <p:nvPicPr>
          <p:cNvPr id="32" name="Picture 4" descr="Network function virtualization">
            <a:extLst>
              <a:ext uri="{FF2B5EF4-FFF2-40B4-BE49-F238E27FC236}">
                <a16:creationId xmlns:a16="http://schemas.microsoft.com/office/drawing/2014/main" id="{859C909C-4928-4664-AD31-7B6E4BECA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6250" y="3234070"/>
            <a:ext cx="4211936" cy="354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012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TextBox 82">
            <a:extLst>
              <a:ext uri="{FF2B5EF4-FFF2-40B4-BE49-F238E27FC236}">
                <a16:creationId xmlns:a16="http://schemas.microsoft.com/office/drawing/2014/main" id="{1139E72F-887F-4D04-BEE6-EF53A754A878}"/>
              </a:ext>
            </a:extLst>
          </p:cNvPr>
          <p:cNvSpPr txBox="1"/>
          <p:nvPr/>
        </p:nvSpPr>
        <p:spPr>
          <a:xfrm>
            <a:off x="3515530" y="3097273"/>
            <a:ext cx="6815646"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4800" b="1" dirty="0">
                <a:ln w="9525">
                  <a:solidFill>
                    <a:schemeClr val="bg1"/>
                  </a:solidFill>
                  <a:prstDash val="solid"/>
                </a:ln>
                <a:solidFill>
                  <a:srgbClr val="52CDC0"/>
                </a:solidFill>
                <a:effectLst>
                  <a:outerShdw blurRad="12700" dist="38100" dir="2700000" algn="tl" rotWithShape="0">
                    <a:schemeClr val="accent5">
                      <a:lumMod val="60000"/>
                      <a:lumOff val="40000"/>
                    </a:schemeClr>
                  </a:outerShdw>
                </a:effectLst>
                <a:latin typeface="Aharoni" panose="020B0604020202020204" pitchFamily="2" charset="-79"/>
                <a:cs typeface="Aharoni" panose="020B0604020202020204" pitchFamily="2" charset="-79"/>
              </a:rPr>
              <a:t>H</a:t>
            </a:r>
            <a:r>
              <a:rPr lang="es-PE" sz="4800" b="1" dirty="0">
                <a:ln w="9525">
                  <a:solidFill>
                    <a:schemeClr val="bg1"/>
                  </a:solidFill>
                  <a:prstDash val="solid"/>
                </a:ln>
                <a:solidFill>
                  <a:srgbClr val="52CDC0"/>
                </a:solidFill>
                <a:effectLst>
                  <a:outerShdw blurRad="12700" dist="38100" dir="2700000" algn="tl" rotWithShape="0">
                    <a:schemeClr val="accent5">
                      <a:lumMod val="60000"/>
                      <a:lumOff val="40000"/>
                    </a:schemeClr>
                  </a:outerShdw>
                </a:effectLst>
                <a:latin typeface="Aharoni" panose="020B0604020202020204" pitchFamily="2" charset="-79"/>
                <a:cs typeface="Aharoni" panose="020B0604020202020204" pitchFamily="2" charset="-79"/>
              </a:rPr>
              <a:t>IPERVISORES</a:t>
            </a:r>
          </a:p>
        </p:txBody>
      </p:sp>
      <p:pic>
        <p:nvPicPr>
          <p:cNvPr id="29" name="Picture 2" descr="Resultado de imagen para hipervisores">
            <a:extLst>
              <a:ext uri="{FF2B5EF4-FFF2-40B4-BE49-F238E27FC236}">
                <a16:creationId xmlns:a16="http://schemas.microsoft.com/office/drawing/2014/main" id="{CBC848A8-3B38-423F-ABD3-6A051C82E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529" y="4330254"/>
            <a:ext cx="6230240" cy="185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3093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aphicFrame>
        <p:nvGraphicFramePr>
          <p:cNvPr id="50" name="Diagrama 49">
            <a:extLst>
              <a:ext uri="{FF2B5EF4-FFF2-40B4-BE49-F238E27FC236}">
                <a16:creationId xmlns:a16="http://schemas.microsoft.com/office/drawing/2014/main" id="{2D05CC36-085F-4398-9FAF-3F0E7B882589}"/>
              </a:ext>
            </a:extLst>
          </p:cNvPr>
          <p:cNvGraphicFramePr/>
          <p:nvPr>
            <p:extLst>
              <p:ext uri="{D42A27DB-BD31-4B8C-83A1-F6EECF244321}">
                <p14:modId xmlns:p14="http://schemas.microsoft.com/office/powerpoint/2010/main" val="739782641"/>
              </p:ext>
            </p:extLst>
          </p:nvPr>
        </p:nvGraphicFramePr>
        <p:xfrm>
          <a:off x="2979155" y="1241770"/>
          <a:ext cx="7188138" cy="5072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TextBox 82">
            <a:extLst>
              <a:ext uri="{FF2B5EF4-FFF2-40B4-BE49-F238E27FC236}">
                <a16:creationId xmlns:a16="http://schemas.microsoft.com/office/drawing/2014/main" id="{6C2B735F-C6D9-462D-93C4-9B7102C597B5}"/>
              </a:ext>
            </a:extLst>
          </p:cNvPr>
          <p:cNvSpPr txBox="1"/>
          <p:nvPr/>
        </p:nvSpPr>
        <p:spPr>
          <a:xfrm>
            <a:off x="3948611" y="656995"/>
            <a:ext cx="5890520" cy="584775"/>
          </a:xfrm>
          <a:prstGeom prst="rect">
            <a:avLst/>
          </a:prstGeom>
          <a:noFill/>
        </p:spPr>
        <p:txBody>
          <a:bodyPr wrap="square" rtlCol="0">
            <a:spAutoFit/>
          </a:bodyPr>
          <a:lstStyle/>
          <a:p>
            <a:pPr algn="ctr"/>
            <a:r>
              <a:rPr lang="es-PE" sz="3200" dirty="0">
                <a:solidFill>
                  <a:srgbClr val="03A1A4"/>
                </a:solidFill>
                <a:latin typeface="Tw Cen MT" panose="020B0602020104020603" pitchFamily="34" charset="0"/>
              </a:rPr>
              <a:t>¿Qué son los Hipervisores?</a:t>
            </a: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95">
            <a:extLst>
              <a:ext uri="{FF2B5EF4-FFF2-40B4-BE49-F238E27FC236}">
                <a16:creationId xmlns:a16="http://schemas.microsoft.com/office/drawing/2014/main" id="{20B8C032-E88A-463A-8A84-55828A0D3C3F}"/>
              </a:ext>
            </a:extLst>
          </p:cNvPr>
          <p:cNvGrpSpPr/>
          <p:nvPr/>
        </p:nvGrpSpPr>
        <p:grpSpPr>
          <a:xfrm>
            <a:off x="7939594" y="1491437"/>
            <a:ext cx="2468165" cy="1894017"/>
            <a:chOff x="6381342" y="2182683"/>
            <a:chExt cx="1805441" cy="1894017"/>
          </a:xfrm>
        </p:grpSpPr>
        <p:sp>
          <p:nvSpPr>
            <p:cNvPr id="29" name="Rectangle: Top Corners Rounded 96">
              <a:extLst>
                <a:ext uri="{FF2B5EF4-FFF2-40B4-BE49-F238E27FC236}">
                  <a16:creationId xmlns:a16="http://schemas.microsoft.com/office/drawing/2014/main" id="{2573E63D-8F37-42F0-8235-FF865FDE1244}"/>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97">
              <a:extLst>
                <a:ext uri="{FF2B5EF4-FFF2-40B4-BE49-F238E27FC236}">
                  <a16:creationId xmlns:a16="http://schemas.microsoft.com/office/drawing/2014/main" id="{66335AE0-AF95-4700-94C8-CA631578230A}"/>
                </a:ext>
              </a:extLst>
            </p:cNvPr>
            <p:cNvSpPr txBox="1"/>
            <p:nvPr/>
          </p:nvSpPr>
          <p:spPr>
            <a:xfrm>
              <a:off x="6381342" y="2182683"/>
              <a:ext cx="1805441" cy="646331"/>
            </a:xfrm>
            <a:prstGeom prst="rect">
              <a:avLst/>
            </a:prstGeom>
            <a:noFill/>
          </p:spPr>
          <p:txBody>
            <a:bodyPr wrap="square" rtlCol="0">
              <a:spAutoFit/>
            </a:bodyPr>
            <a:lstStyle/>
            <a:p>
              <a:pPr algn="ctr"/>
              <a:r>
                <a:rPr lang="es-PE" sz="3600" b="1" dirty="0">
                  <a:solidFill>
                    <a:srgbClr val="E6E7E9"/>
                  </a:solidFill>
                  <a:latin typeface="Tw Cen MT" panose="020B0602020104020603" pitchFamily="34" charset="0"/>
                </a:rPr>
                <a:t>Híbridos</a:t>
              </a:r>
            </a:p>
          </p:txBody>
        </p:sp>
        <p:sp>
          <p:nvSpPr>
            <p:cNvPr id="31" name="TextBox 98">
              <a:extLst>
                <a:ext uri="{FF2B5EF4-FFF2-40B4-BE49-F238E27FC236}">
                  <a16:creationId xmlns:a16="http://schemas.microsoft.com/office/drawing/2014/main" id="{E77DFB9B-80E8-4EC7-8CED-B232BFC612D6}"/>
                </a:ext>
              </a:extLst>
            </p:cNvPr>
            <p:cNvSpPr txBox="1"/>
            <p:nvPr/>
          </p:nvSpPr>
          <p:spPr>
            <a:xfrm>
              <a:off x="6836846"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32" name="Group 99">
            <a:extLst>
              <a:ext uri="{FF2B5EF4-FFF2-40B4-BE49-F238E27FC236}">
                <a16:creationId xmlns:a16="http://schemas.microsoft.com/office/drawing/2014/main" id="{E7DEED51-C1FA-4D23-8B46-724B4CF3B58B}"/>
              </a:ext>
            </a:extLst>
          </p:cNvPr>
          <p:cNvGrpSpPr/>
          <p:nvPr/>
        </p:nvGrpSpPr>
        <p:grpSpPr>
          <a:xfrm>
            <a:off x="5442718" y="1491437"/>
            <a:ext cx="2486252" cy="1894017"/>
            <a:chOff x="3884465" y="2182683"/>
            <a:chExt cx="1805441" cy="1894017"/>
          </a:xfrm>
        </p:grpSpPr>
        <p:sp>
          <p:nvSpPr>
            <p:cNvPr id="50" name="Rectangle: Top Corners Rounded 100">
              <a:extLst>
                <a:ext uri="{FF2B5EF4-FFF2-40B4-BE49-F238E27FC236}">
                  <a16:creationId xmlns:a16="http://schemas.microsoft.com/office/drawing/2014/main" id="{5038FECE-DAD9-4BCD-94D5-91E7AAF42849}"/>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101">
              <a:extLst>
                <a:ext uri="{FF2B5EF4-FFF2-40B4-BE49-F238E27FC236}">
                  <a16:creationId xmlns:a16="http://schemas.microsoft.com/office/drawing/2014/main" id="{9E3A7CEC-D8B5-4286-9257-678C46CF50D1}"/>
                </a:ext>
              </a:extLst>
            </p:cNvPr>
            <p:cNvSpPr txBox="1"/>
            <p:nvPr/>
          </p:nvSpPr>
          <p:spPr>
            <a:xfrm>
              <a:off x="3884465"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Tipo</a:t>
              </a:r>
            </a:p>
          </p:txBody>
        </p:sp>
        <p:sp>
          <p:nvSpPr>
            <p:cNvPr id="52" name="TextBox 102">
              <a:extLst>
                <a:ext uri="{FF2B5EF4-FFF2-40B4-BE49-F238E27FC236}">
                  <a16:creationId xmlns:a16="http://schemas.microsoft.com/office/drawing/2014/main" id="{AA5D5A28-196F-4086-9288-6FEE5CB82757}"/>
                </a:ext>
              </a:extLst>
            </p:cNvPr>
            <p:cNvSpPr txBox="1"/>
            <p:nvPr/>
          </p:nvSpPr>
          <p:spPr>
            <a:xfrm>
              <a:off x="4339969"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grpSp>
        <p:nvGrpSpPr>
          <p:cNvPr id="53" name="Group 103">
            <a:extLst>
              <a:ext uri="{FF2B5EF4-FFF2-40B4-BE49-F238E27FC236}">
                <a16:creationId xmlns:a16="http://schemas.microsoft.com/office/drawing/2014/main" id="{5FA01273-7D11-462B-9A03-8DF600741934}"/>
              </a:ext>
            </a:extLst>
          </p:cNvPr>
          <p:cNvGrpSpPr/>
          <p:nvPr/>
        </p:nvGrpSpPr>
        <p:grpSpPr>
          <a:xfrm>
            <a:off x="2702844" y="1491437"/>
            <a:ext cx="2482258" cy="1894017"/>
            <a:chOff x="1387588" y="2182683"/>
            <a:chExt cx="1805441" cy="1894017"/>
          </a:xfrm>
        </p:grpSpPr>
        <p:sp>
          <p:nvSpPr>
            <p:cNvPr id="54" name="Rectangle: Top Corners Rounded 104">
              <a:extLst>
                <a:ext uri="{FF2B5EF4-FFF2-40B4-BE49-F238E27FC236}">
                  <a16:creationId xmlns:a16="http://schemas.microsoft.com/office/drawing/2014/main" id="{5D8C0A64-53EE-42C1-9B17-0CB7CC432799}"/>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105">
              <a:extLst>
                <a:ext uri="{FF2B5EF4-FFF2-40B4-BE49-F238E27FC236}">
                  <a16:creationId xmlns:a16="http://schemas.microsoft.com/office/drawing/2014/main" id="{7EB88E96-D215-4A75-9057-BB5C636639BA}"/>
                </a:ext>
              </a:extLst>
            </p:cNvPr>
            <p:cNvSpPr txBox="1"/>
            <p:nvPr/>
          </p:nvSpPr>
          <p:spPr>
            <a:xfrm>
              <a:off x="1387588" y="218268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Tipo</a:t>
              </a:r>
            </a:p>
          </p:txBody>
        </p:sp>
        <p:sp>
          <p:nvSpPr>
            <p:cNvPr id="56" name="TextBox 106">
              <a:extLst>
                <a:ext uri="{FF2B5EF4-FFF2-40B4-BE49-F238E27FC236}">
                  <a16:creationId xmlns:a16="http://schemas.microsoft.com/office/drawing/2014/main" id="{D987B1EF-758A-4952-888B-0E1EB2457145}"/>
                </a:ext>
              </a:extLst>
            </p:cNvPr>
            <p:cNvSpPr txBox="1"/>
            <p:nvPr/>
          </p:nvSpPr>
          <p:spPr>
            <a:xfrm>
              <a:off x="1843092" y="2563851"/>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57" name="Freeform: Shape 107">
            <a:extLst>
              <a:ext uri="{FF2B5EF4-FFF2-40B4-BE49-F238E27FC236}">
                <a16:creationId xmlns:a16="http://schemas.microsoft.com/office/drawing/2014/main" id="{9F1B46F1-B9F3-46AA-9144-6E2CA66BFE6F}"/>
              </a:ext>
            </a:extLst>
          </p:cNvPr>
          <p:cNvSpPr/>
          <p:nvPr/>
        </p:nvSpPr>
        <p:spPr>
          <a:xfrm flipV="1">
            <a:off x="2843063" y="2452004"/>
            <a:ext cx="2194377"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108">
            <a:extLst>
              <a:ext uri="{FF2B5EF4-FFF2-40B4-BE49-F238E27FC236}">
                <a16:creationId xmlns:a16="http://schemas.microsoft.com/office/drawing/2014/main" id="{FBFABE36-84DB-4D8A-B621-9BDB06185A21}"/>
              </a:ext>
            </a:extLst>
          </p:cNvPr>
          <p:cNvSpPr/>
          <p:nvPr/>
        </p:nvSpPr>
        <p:spPr>
          <a:xfrm flipV="1">
            <a:off x="5586221" y="2452004"/>
            <a:ext cx="2196000"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09">
            <a:extLst>
              <a:ext uri="{FF2B5EF4-FFF2-40B4-BE49-F238E27FC236}">
                <a16:creationId xmlns:a16="http://schemas.microsoft.com/office/drawing/2014/main" id="{46A03124-AA60-408D-81DA-C370B0380CFB}"/>
              </a:ext>
            </a:extLst>
          </p:cNvPr>
          <p:cNvSpPr/>
          <p:nvPr/>
        </p:nvSpPr>
        <p:spPr>
          <a:xfrm flipV="1">
            <a:off x="8083098" y="2452004"/>
            <a:ext cx="2196000"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115">
            <a:extLst>
              <a:ext uri="{FF2B5EF4-FFF2-40B4-BE49-F238E27FC236}">
                <a16:creationId xmlns:a16="http://schemas.microsoft.com/office/drawing/2014/main" id="{C4104ADB-1983-43D9-A184-E2B02D8B4B92}"/>
              </a:ext>
            </a:extLst>
          </p:cNvPr>
          <p:cNvSpPr txBox="1"/>
          <p:nvPr/>
        </p:nvSpPr>
        <p:spPr>
          <a:xfrm>
            <a:off x="2857955" y="3169529"/>
            <a:ext cx="2161967" cy="2246769"/>
          </a:xfrm>
          <a:prstGeom prst="rect">
            <a:avLst/>
          </a:prstGeom>
          <a:noFill/>
        </p:spPr>
        <p:txBody>
          <a:bodyPr wrap="square" rtlCol="0">
            <a:spAutoFit/>
          </a:bodyPr>
          <a:lstStyle/>
          <a:p>
            <a:pPr algn="just"/>
            <a:r>
              <a:rPr lang="es-ES" sz="1400" b="1" dirty="0">
                <a:solidFill>
                  <a:srgbClr val="A6A6A6"/>
                </a:solidFill>
                <a:latin typeface="Tw Cen MT" panose="020B0602020104020603" pitchFamily="34" charset="0"/>
              </a:rPr>
              <a:t>El hipervisor se ejecuta directamente sobre el hardware físico; el hipervisor se carga antes que ninguno de los sistemas operativos invitados, y todos los accesos directos a hardware son controlados por él.</a:t>
            </a:r>
            <a:endParaRPr lang="en-US" sz="1400" b="1" dirty="0">
              <a:solidFill>
                <a:srgbClr val="A6A6A6"/>
              </a:solidFill>
              <a:latin typeface="Tw Cen MT" panose="020B0602020104020603" pitchFamily="34" charset="0"/>
            </a:endParaRPr>
          </a:p>
        </p:txBody>
      </p:sp>
      <p:sp>
        <p:nvSpPr>
          <p:cNvPr id="61" name="TextBox 118">
            <a:extLst>
              <a:ext uri="{FF2B5EF4-FFF2-40B4-BE49-F238E27FC236}">
                <a16:creationId xmlns:a16="http://schemas.microsoft.com/office/drawing/2014/main" id="{5B4DF5CB-627F-4412-AEA3-BA3C77236E3E}"/>
              </a:ext>
            </a:extLst>
          </p:cNvPr>
          <p:cNvSpPr txBox="1"/>
          <p:nvPr/>
        </p:nvSpPr>
        <p:spPr>
          <a:xfrm>
            <a:off x="5578878" y="3193120"/>
            <a:ext cx="2188227" cy="1815882"/>
          </a:xfrm>
          <a:prstGeom prst="rect">
            <a:avLst/>
          </a:prstGeom>
          <a:noFill/>
        </p:spPr>
        <p:txBody>
          <a:bodyPr wrap="square" rtlCol="0">
            <a:spAutoFit/>
          </a:bodyPr>
          <a:lstStyle/>
          <a:p>
            <a:pPr algn="just"/>
            <a:r>
              <a:rPr lang="es-ES" sz="1400" b="1" dirty="0">
                <a:solidFill>
                  <a:srgbClr val="A6A6A6"/>
                </a:solidFill>
                <a:latin typeface="Tw Cen MT" panose="020B0602020104020603" pitchFamily="34" charset="0"/>
              </a:rPr>
              <a:t>El hipervisor se ejecuta en el contexto de un sistema operativo completo, que se carga antes que el hipervisor. Las máquinas virtuales se ejecutan en un tercer nivel, por encima del hipervisor.</a:t>
            </a:r>
            <a:endParaRPr lang="es-PE" sz="1400" b="1" dirty="0">
              <a:solidFill>
                <a:srgbClr val="A6A6A6"/>
              </a:solidFill>
              <a:latin typeface="Tw Cen MT" panose="020B0602020104020603" pitchFamily="34" charset="0"/>
            </a:endParaRPr>
          </a:p>
        </p:txBody>
      </p:sp>
      <p:pic>
        <p:nvPicPr>
          <p:cNvPr id="62" name="Picture 2">
            <a:extLst>
              <a:ext uri="{FF2B5EF4-FFF2-40B4-BE49-F238E27FC236}">
                <a16:creationId xmlns:a16="http://schemas.microsoft.com/office/drawing/2014/main" id="{E4FF22B7-E533-46DE-987F-F7A83FDC0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795" y="5576702"/>
            <a:ext cx="894354" cy="894352"/>
          </a:xfrm>
          <a:prstGeom prst="rect">
            <a:avLst/>
          </a:prstGeom>
        </p:spPr>
      </p:pic>
      <p:pic>
        <p:nvPicPr>
          <p:cNvPr id="63" name="Picture 6">
            <a:extLst>
              <a:ext uri="{FF2B5EF4-FFF2-40B4-BE49-F238E27FC236}">
                <a16:creationId xmlns:a16="http://schemas.microsoft.com/office/drawing/2014/main" id="{875726EF-167C-40C2-BB23-6A06103A8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468" y="5573198"/>
            <a:ext cx="897858" cy="897856"/>
          </a:xfrm>
          <a:prstGeom prst="rect">
            <a:avLst/>
          </a:prstGeom>
        </p:spPr>
      </p:pic>
      <p:pic>
        <p:nvPicPr>
          <p:cNvPr id="64" name="Picture 8">
            <a:extLst>
              <a:ext uri="{FF2B5EF4-FFF2-40B4-BE49-F238E27FC236}">
                <a16:creationId xmlns:a16="http://schemas.microsoft.com/office/drawing/2014/main" id="{19001A17-14A7-4C37-9BA9-690036B485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19935" y="5563574"/>
            <a:ext cx="907482" cy="907480"/>
          </a:xfrm>
          <a:prstGeom prst="rect">
            <a:avLst/>
          </a:prstGeom>
        </p:spPr>
      </p:pic>
      <p:sp>
        <p:nvSpPr>
          <p:cNvPr id="65" name="TextBox 82">
            <a:extLst>
              <a:ext uri="{FF2B5EF4-FFF2-40B4-BE49-F238E27FC236}">
                <a16:creationId xmlns:a16="http://schemas.microsoft.com/office/drawing/2014/main" id="{357CC711-2804-4153-AB02-5D6A4B44B39A}"/>
              </a:ext>
            </a:extLst>
          </p:cNvPr>
          <p:cNvSpPr txBox="1"/>
          <p:nvPr/>
        </p:nvSpPr>
        <p:spPr>
          <a:xfrm>
            <a:off x="3715137" y="614274"/>
            <a:ext cx="5890520" cy="584775"/>
          </a:xfrm>
          <a:prstGeom prst="rect">
            <a:avLst/>
          </a:prstGeom>
          <a:noFill/>
        </p:spPr>
        <p:txBody>
          <a:bodyPr wrap="square" rtlCol="0">
            <a:spAutoFit/>
          </a:bodyPr>
          <a:lstStyle/>
          <a:p>
            <a:pPr algn="ctr"/>
            <a:r>
              <a:rPr lang="es-PE" sz="3200" dirty="0">
                <a:solidFill>
                  <a:srgbClr val="03A1A4"/>
                </a:solidFill>
                <a:latin typeface="Tw Cen MT" panose="020B0602020104020603" pitchFamily="34" charset="0"/>
              </a:rPr>
              <a:t>Tipos de Hipervisores</a:t>
            </a:r>
          </a:p>
        </p:txBody>
      </p:sp>
      <p:sp>
        <p:nvSpPr>
          <p:cNvPr id="66" name="TextBox 114">
            <a:extLst>
              <a:ext uri="{FF2B5EF4-FFF2-40B4-BE49-F238E27FC236}">
                <a16:creationId xmlns:a16="http://schemas.microsoft.com/office/drawing/2014/main" id="{CCDFB11A-8B1A-49D1-A024-C0E5FD6D341E}"/>
              </a:ext>
            </a:extLst>
          </p:cNvPr>
          <p:cNvSpPr txBox="1"/>
          <p:nvPr/>
        </p:nvSpPr>
        <p:spPr>
          <a:xfrm>
            <a:off x="3139381" y="2895658"/>
            <a:ext cx="1591582" cy="369332"/>
          </a:xfrm>
          <a:prstGeom prst="rect">
            <a:avLst/>
          </a:prstGeom>
          <a:noFill/>
        </p:spPr>
        <p:txBody>
          <a:bodyPr wrap="square" rtlCol="0">
            <a:spAutoFit/>
          </a:bodyPr>
          <a:lstStyle/>
          <a:p>
            <a:pPr algn="ctr"/>
            <a:r>
              <a:rPr lang="en-US" b="1" dirty="0">
                <a:solidFill>
                  <a:srgbClr val="FF5969"/>
                </a:solidFill>
                <a:latin typeface="Tw Cen MT" panose="020B0602020104020603" pitchFamily="34" charset="0"/>
              </a:rPr>
              <a:t>BARE-METAL</a:t>
            </a:r>
          </a:p>
        </p:txBody>
      </p:sp>
      <p:sp>
        <p:nvSpPr>
          <p:cNvPr id="67" name="TextBox 117">
            <a:extLst>
              <a:ext uri="{FF2B5EF4-FFF2-40B4-BE49-F238E27FC236}">
                <a16:creationId xmlns:a16="http://schemas.microsoft.com/office/drawing/2014/main" id="{BD578339-5B41-44B4-8E8F-04C1B34105AE}"/>
              </a:ext>
            </a:extLst>
          </p:cNvPr>
          <p:cNvSpPr txBox="1"/>
          <p:nvPr/>
        </p:nvSpPr>
        <p:spPr>
          <a:xfrm>
            <a:off x="5864606" y="2878884"/>
            <a:ext cx="1591582" cy="369332"/>
          </a:xfrm>
          <a:prstGeom prst="rect">
            <a:avLst/>
          </a:prstGeom>
          <a:noFill/>
        </p:spPr>
        <p:txBody>
          <a:bodyPr wrap="square" rtlCol="0">
            <a:spAutoFit/>
          </a:bodyPr>
          <a:lstStyle/>
          <a:p>
            <a:pPr algn="ctr"/>
            <a:r>
              <a:rPr lang="en-US" b="1" dirty="0">
                <a:solidFill>
                  <a:srgbClr val="52CBBE"/>
                </a:solidFill>
                <a:latin typeface="Tw Cen MT" panose="020B0602020104020603" pitchFamily="34" charset="0"/>
              </a:rPr>
              <a:t>HOSTED</a:t>
            </a:r>
          </a:p>
        </p:txBody>
      </p:sp>
      <p:sp>
        <p:nvSpPr>
          <p:cNvPr id="68" name="TextBox 120">
            <a:extLst>
              <a:ext uri="{FF2B5EF4-FFF2-40B4-BE49-F238E27FC236}">
                <a16:creationId xmlns:a16="http://schemas.microsoft.com/office/drawing/2014/main" id="{099037DF-5186-4133-A5A4-707CFAA94DB6}"/>
              </a:ext>
            </a:extLst>
          </p:cNvPr>
          <p:cNvSpPr txBox="1"/>
          <p:nvPr/>
        </p:nvSpPr>
        <p:spPr>
          <a:xfrm>
            <a:off x="8385307" y="2901231"/>
            <a:ext cx="1591582" cy="369332"/>
          </a:xfrm>
          <a:prstGeom prst="rect">
            <a:avLst/>
          </a:prstGeom>
          <a:noFill/>
        </p:spPr>
        <p:txBody>
          <a:bodyPr wrap="square" rtlCol="0">
            <a:spAutoFit/>
          </a:bodyPr>
          <a:lstStyle/>
          <a:p>
            <a:pPr algn="ctr"/>
            <a:r>
              <a:rPr lang="en-US" b="1" dirty="0">
                <a:solidFill>
                  <a:srgbClr val="FEC630"/>
                </a:solidFill>
                <a:latin typeface="Tw Cen MT" panose="020B0602020104020603" pitchFamily="34" charset="0"/>
              </a:rPr>
              <a:t>HIBRIDOS</a:t>
            </a:r>
          </a:p>
        </p:txBody>
      </p:sp>
      <p:sp>
        <p:nvSpPr>
          <p:cNvPr id="69" name="TextBox 118">
            <a:extLst>
              <a:ext uri="{FF2B5EF4-FFF2-40B4-BE49-F238E27FC236}">
                <a16:creationId xmlns:a16="http://schemas.microsoft.com/office/drawing/2014/main" id="{D48420ED-9FC1-4FC8-8D19-ACA651A5B3EC}"/>
              </a:ext>
            </a:extLst>
          </p:cNvPr>
          <p:cNvSpPr txBox="1"/>
          <p:nvPr/>
        </p:nvSpPr>
        <p:spPr>
          <a:xfrm>
            <a:off x="8062939" y="3283526"/>
            <a:ext cx="2188227" cy="1169551"/>
          </a:xfrm>
          <a:prstGeom prst="rect">
            <a:avLst/>
          </a:prstGeom>
          <a:noFill/>
        </p:spPr>
        <p:txBody>
          <a:bodyPr wrap="square" rtlCol="0">
            <a:spAutoFit/>
          </a:bodyPr>
          <a:lstStyle/>
          <a:p>
            <a:pPr algn="just"/>
            <a:r>
              <a:rPr lang="es-ES" sz="1400" b="1" dirty="0">
                <a:solidFill>
                  <a:srgbClr val="A6A6A6"/>
                </a:solidFill>
                <a:latin typeface="Tw Cen MT" panose="020B0602020104020603" pitchFamily="34" charset="0"/>
              </a:rPr>
              <a:t>En este modelo tanto el sistema operativo anfitrión como el hipervisor interactúan directamente con el hardware físico.</a:t>
            </a:r>
            <a:endParaRPr lang="es-PE" sz="1400" b="1" dirty="0">
              <a:solidFill>
                <a:srgbClr val="A6A6A6"/>
              </a:solidFill>
              <a:latin typeface="Tw Cen MT" panose="020B0602020104020603" pitchFamily="34" charset="0"/>
            </a:endParaRPr>
          </a:p>
        </p:txBody>
      </p:sp>
    </p:spTree>
    <p:extLst>
      <p:ext uri="{BB962C8B-B14F-4D97-AF65-F5344CB8AC3E}">
        <p14:creationId xmlns:p14="http://schemas.microsoft.com/office/powerpoint/2010/main" val="3536288747"/>
      </p:ext>
    </p:extLst>
  </p:cSld>
  <p:clrMapOvr>
    <a:masterClrMapping/>
  </p:clrMapOvr>
  <mc:AlternateContent xmlns:mc="http://schemas.openxmlformats.org/markup-compatibility/2006">
    <mc:Choice xmlns:p159="http://schemas.microsoft.com/office/powerpoint/2015/09/main" Requires="p159">
      <p:transition spd="med" advClick="0">
        <p159:morph option="byObject"/>
      </p:transition>
    </mc:Choice>
    <mc:Fallback>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anim calcmode="lin" valueType="num">
                                      <p:cBhvr>
                                        <p:cTn id="8" dur="500" fill="hold"/>
                                        <p:tgtEl>
                                          <p:spTgt spid="57"/>
                                        </p:tgtEl>
                                        <p:attrNameLst>
                                          <p:attrName>ppt_x</p:attrName>
                                        </p:attrNameLst>
                                      </p:cBhvr>
                                      <p:tavLst>
                                        <p:tav tm="0">
                                          <p:val>
                                            <p:strVal val="#ppt_x"/>
                                          </p:val>
                                        </p:tav>
                                        <p:tav tm="100000">
                                          <p:val>
                                            <p:strVal val="#ppt_x"/>
                                          </p:val>
                                        </p:tav>
                                      </p:tavLst>
                                    </p:anim>
                                    <p:anim calcmode="lin" valueType="num">
                                      <p:cBhvr>
                                        <p:cTn id="9" dur="500" fill="hold"/>
                                        <p:tgtEl>
                                          <p:spTgt spid="5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1000"/>
                                        <p:tgtEl>
                                          <p:spTgt spid="66"/>
                                        </p:tgtEl>
                                      </p:cBhvr>
                                    </p:animEffect>
                                    <p:anim calcmode="lin" valueType="num">
                                      <p:cBhvr>
                                        <p:cTn id="13" dur="1000" fill="hold"/>
                                        <p:tgtEl>
                                          <p:spTgt spid="66"/>
                                        </p:tgtEl>
                                        <p:attrNameLst>
                                          <p:attrName>ppt_x</p:attrName>
                                        </p:attrNameLst>
                                      </p:cBhvr>
                                      <p:tavLst>
                                        <p:tav tm="0">
                                          <p:val>
                                            <p:strVal val="#ppt_x"/>
                                          </p:val>
                                        </p:tav>
                                        <p:tav tm="100000">
                                          <p:val>
                                            <p:strVal val="#ppt_x"/>
                                          </p:val>
                                        </p:tav>
                                      </p:tavLst>
                                    </p:anim>
                                    <p:anim calcmode="lin" valueType="num">
                                      <p:cBhvr>
                                        <p:cTn id="14" dur="1000" fill="hold"/>
                                        <p:tgtEl>
                                          <p:spTgt spid="6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25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anim calcmode="lin" valueType="num">
                                      <p:cBhvr>
                                        <p:cTn id="24" dur="500" fill="hold"/>
                                        <p:tgtEl>
                                          <p:spTgt spid="53"/>
                                        </p:tgtEl>
                                        <p:attrNameLst>
                                          <p:attrName>ppt_x</p:attrName>
                                        </p:attrNameLst>
                                      </p:cBhvr>
                                      <p:tavLst>
                                        <p:tav tm="0">
                                          <p:val>
                                            <p:strVal val="#ppt_x"/>
                                          </p:val>
                                        </p:tav>
                                        <p:tav tm="100000">
                                          <p:val>
                                            <p:strVal val="#ppt_x"/>
                                          </p:val>
                                        </p:tav>
                                      </p:tavLst>
                                    </p:anim>
                                    <p:anim calcmode="lin" valueType="num">
                                      <p:cBhvr>
                                        <p:cTn id="25" dur="500" fill="hold"/>
                                        <p:tgtEl>
                                          <p:spTgt spid="53"/>
                                        </p:tgtEl>
                                        <p:attrNameLst>
                                          <p:attrName>ppt_y</p:attrName>
                                        </p:attrNameLst>
                                      </p:cBhvr>
                                      <p:tavLst>
                                        <p:tav tm="0">
                                          <p:val>
                                            <p:strVal val="#ppt_y+.1"/>
                                          </p:val>
                                        </p:tav>
                                        <p:tav tm="100000">
                                          <p:val>
                                            <p:strVal val="#ppt_y"/>
                                          </p:val>
                                        </p:tav>
                                      </p:tavLst>
                                    </p:anim>
                                  </p:childTnLst>
                                </p:cTn>
                              </p:par>
                              <p:par>
                                <p:cTn id="26" presetID="53" presetClass="entr" presetSubtype="16"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 calcmode="lin" valueType="num">
                                      <p:cBhvr>
                                        <p:cTn id="28" dur="500" fill="hold"/>
                                        <p:tgtEl>
                                          <p:spTgt spid="62"/>
                                        </p:tgtEl>
                                        <p:attrNameLst>
                                          <p:attrName>ppt_w</p:attrName>
                                        </p:attrNameLst>
                                      </p:cBhvr>
                                      <p:tavLst>
                                        <p:tav tm="0">
                                          <p:val>
                                            <p:fltVal val="0"/>
                                          </p:val>
                                        </p:tav>
                                        <p:tav tm="100000">
                                          <p:val>
                                            <p:strVal val="#ppt_w"/>
                                          </p:val>
                                        </p:tav>
                                      </p:tavLst>
                                    </p:anim>
                                    <p:anim calcmode="lin" valueType="num">
                                      <p:cBhvr>
                                        <p:cTn id="29" dur="500" fill="hold"/>
                                        <p:tgtEl>
                                          <p:spTgt spid="62"/>
                                        </p:tgtEl>
                                        <p:attrNameLst>
                                          <p:attrName>ppt_h</p:attrName>
                                        </p:attrNameLst>
                                      </p:cBhvr>
                                      <p:tavLst>
                                        <p:tav tm="0">
                                          <p:val>
                                            <p:fltVal val="0"/>
                                          </p:val>
                                        </p:tav>
                                        <p:tav tm="100000">
                                          <p:val>
                                            <p:strVal val="#ppt_h"/>
                                          </p:val>
                                        </p:tav>
                                      </p:tavLst>
                                    </p:anim>
                                    <p:animEffect transition="in" filter="fade">
                                      <p:cBhvr>
                                        <p:cTn id="30" dur="500"/>
                                        <p:tgtEl>
                                          <p:spTgt spid="62"/>
                                        </p:tgtEl>
                                      </p:cBhvr>
                                    </p:animEffect>
                                  </p:childTnLst>
                                </p:cTn>
                              </p:par>
                            </p:childTnLst>
                          </p:cTn>
                        </p:par>
                        <p:par>
                          <p:cTn id="31" fill="hold">
                            <p:stCondLst>
                              <p:cond delay="1750"/>
                            </p:stCondLst>
                            <p:childTnLst>
                              <p:par>
                                <p:cTn id="32" presetID="42" presetClass="entr" presetSubtype="0" fill="hold" grpId="0" nodeType="afterEffect">
                                  <p:stCondLst>
                                    <p:cond delay="25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anim calcmode="lin" valueType="num">
                                      <p:cBhvr>
                                        <p:cTn id="35" dur="500" fill="hold"/>
                                        <p:tgtEl>
                                          <p:spTgt spid="58"/>
                                        </p:tgtEl>
                                        <p:attrNameLst>
                                          <p:attrName>ppt_x</p:attrName>
                                        </p:attrNameLst>
                                      </p:cBhvr>
                                      <p:tavLst>
                                        <p:tav tm="0">
                                          <p:val>
                                            <p:strVal val="#ppt_x"/>
                                          </p:val>
                                        </p:tav>
                                        <p:tav tm="100000">
                                          <p:val>
                                            <p:strVal val="#ppt_x"/>
                                          </p:val>
                                        </p:tav>
                                      </p:tavLst>
                                    </p:anim>
                                    <p:anim calcmode="lin" valueType="num">
                                      <p:cBhvr>
                                        <p:cTn id="36" dur="500" fill="hold"/>
                                        <p:tgtEl>
                                          <p:spTgt spid="5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1000"/>
                                        <p:tgtEl>
                                          <p:spTgt spid="67"/>
                                        </p:tgtEl>
                                      </p:cBhvr>
                                    </p:animEffect>
                                    <p:anim calcmode="lin" valueType="num">
                                      <p:cBhvr>
                                        <p:cTn id="40" dur="1000" fill="hold"/>
                                        <p:tgtEl>
                                          <p:spTgt spid="67"/>
                                        </p:tgtEl>
                                        <p:attrNameLst>
                                          <p:attrName>ppt_x</p:attrName>
                                        </p:attrNameLst>
                                      </p:cBhvr>
                                      <p:tavLst>
                                        <p:tav tm="0">
                                          <p:val>
                                            <p:strVal val="#ppt_x"/>
                                          </p:val>
                                        </p:tav>
                                        <p:tav tm="100000">
                                          <p:val>
                                            <p:strVal val="#ppt_x"/>
                                          </p:val>
                                        </p:tav>
                                      </p:tavLst>
                                    </p:anim>
                                    <p:anim calcmode="lin" valueType="num">
                                      <p:cBhvr>
                                        <p:cTn id="41" dur="1000" fill="hold"/>
                                        <p:tgtEl>
                                          <p:spTgt spid="6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1000"/>
                                        <p:tgtEl>
                                          <p:spTgt spid="61"/>
                                        </p:tgtEl>
                                      </p:cBhvr>
                                    </p:animEffect>
                                    <p:anim calcmode="lin" valueType="num">
                                      <p:cBhvr>
                                        <p:cTn id="45" dur="1000" fill="hold"/>
                                        <p:tgtEl>
                                          <p:spTgt spid="61"/>
                                        </p:tgtEl>
                                        <p:attrNameLst>
                                          <p:attrName>ppt_x</p:attrName>
                                        </p:attrNameLst>
                                      </p:cBhvr>
                                      <p:tavLst>
                                        <p:tav tm="0">
                                          <p:val>
                                            <p:strVal val="#ppt_x"/>
                                          </p:val>
                                        </p:tav>
                                        <p:tav tm="100000">
                                          <p:val>
                                            <p:strVal val="#ppt_x"/>
                                          </p:val>
                                        </p:tav>
                                      </p:tavLst>
                                    </p:anim>
                                    <p:anim calcmode="lin" valueType="num">
                                      <p:cBhvr>
                                        <p:cTn id="46" dur="1000" fill="hold"/>
                                        <p:tgtEl>
                                          <p:spTgt spid="61"/>
                                        </p:tgtEl>
                                        <p:attrNameLst>
                                          <p:attrName>ppt_y</p:attrName>
                                        </p:attrNameLst>
                                      </p:cBhvr>
                                      <p:tavLst>
                                        <p:tav tm="0">
                                          <p:val>
                                            <p:strVal val="#ppt_y+.1"/>
                                          </p:val>
                                        </p:tav>
                                        <p:tav tm="100000">
                                          <p:val>
                                            <p:strVal val="#ppt_y"/>
                                          </p:val>
                                        </p:tav>
                                      </p:tavLst>
                                    </p:anim>
                                  </p:childTnLst>
                                </p:cTn>
                              </p:par>
                            </p:childTnLst>
                          </p:cTn>
                        </p:par>
                        <p:par>
                          <p:cTn id="47" fill="hold">
                            <p:stCondLst>
                              <p:cond delay="2750"/>
                            </p:stCondLst>
                            <p:childTnLst>
                              <p:par>
                                <p:cTn id="48" presetID="42" presetClass="entr" presetSubtype="0" fill="hold" nodeType="afterEffect">
                                  <p:stCondLst>
                                    <p:cond delay="25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anim calcmode="lin" valueType="num">
                                      <p:cBhvr>
                                        <p:cTn id="51" dur="500" fill="hold"/>
                                        <p:tgtEl>
                                          <p:spTgt spid="32"/>
                                        </p:tgtEl>
                                        <p:attrNameLst>
                                          <p:attrName>ppt_x</p:attrName>
                                        </p:attrNameLst>
                                      </p:cBhvr>
                                      <p:tavLst>
                                        <p:tav tm="0">
                                          <p:val>
                                            <p:strVal val="#ppt_x"/>
                                          </p:val>
                                        </p:tav>
                                        <p:tav tm="100000">
                                          <p:val>
                                            <p:strVal val="#ppt_x"/>
                                          </p:val>
                                        </p:tav>
                                      </p:tavLst>
                                    </p:anim>
                                    <p:anim calcmode="lin" valueType="num">
                                      <p:cBhvr>
                                        <p:cTn id="52" dur="500" fill="hold"/>
                                        <p:tgtEl>
                                          <p:spTgt spid="32"/>
                                        </p:tgtEl>
                                        <p:attrNameLst>
                                          <p:attrName>ppt_y</p:attrName>
                                        </p:attrNameLst>
                                      </p:cBhvr>
                                      <p:tavLst>
                                        <p:tav tm="0">
                                          <p:val>
                                            <p:strVal val="#ppt_y+.1"/>
                                          </p:val>
                                        </p:tav>
                                        <p:tav tm="100000">
                                          <p:val>
                                            <p:strVal val="#ppt_y"/>
                                          </p:val>
                                        </p:tav>
                                      </p:tavLst>
                                    </p:anim>
                                  </p:childTnLst>
                                </p:cTn>
                              </p:par>
                              <p:par>
                                <p:cTn id="53" presetID="53" presetClass="entr" presetSubtype="16"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p:cTn id="55" dur="500" fill="hold"/>
                                        <p:tgtEl>
                                          <p:spTgt spid="63"/>
                                        </p:tgtEl>
                                        <p:attrNameLst>
                                          <p:attrName>ppt_w</p:attrName>
                                        </p:attrNameLst>
                                      </p:cBhvr>
                                      <p:tavLst>
                                        <p:tav tm="0">
                                          <p:val>
                                            <p:fltVal val="0"/>
                                          </p:val>
                                        </p:tav>
                                        <p:tav tm="100000">
                                          <p:val>
                                            <p:strVal val="#ppt_w"/>
                                          </p:val>
                                        </p:tav>
                                      </p:tavLst>
                                    </p:anim>
                                    <p:anim calcmode="lin" valueType="num">
                                      <p:cBhvr>
                                        <p:cTn id="56" dur="500" fill="hold"/>
                                        <p:tgtEl>
                                          <p:spTgt spid="63"/>
                                        </p:tgtEl>
                                        <p:attrNameLst>
                                          <p:attrName>ppt_h</p:attrName>
                                        </p:attrNameLst>
                                      </p:cBhvr>
                                      <p:tavLst>
                                        <p:tav tm="0">
                                          <p:val>
                                            <p:fltVal val="0"/>
                                          </p:val>
                                        </p:tav>
                                        <p:tav tm="100000">
                                          <p:val>
                                            <p:strVal val="#ppt_h"/>
                                          </p:val>
                                        </p:tav>
                                      </p:tavLst>
                                    </p:anim>
                                    <p:animEffect transition="in" filter="fade">
                                      <p:cBhvr>
                                        <p:cTn id="57" dur="500"/>
                                        <p:tgtEl>
                                          <p:spTgt spid="63"/>
                                        </p:tgtEl>
                                      </p:cBhvr>
                                    </p:animEffect>
                                  </p:childTnLst>
                                </p:cTn>
                              </p:par>
                            </p:childTnLst>
                          </p:cTn>
                        </p:par>
                        <p:par>
                          <p:cTn id="58" fill="hold">
                            <p:stCondLst>
                              <p:cond delay="3500"/>
                            </p:stCondLst>
                            <p:childTnLst>
                              <p:par>
                                <p:cTn id="59" presetID="42" presetClass="entr" presetSubtype="0" fill="hold" grpId="0" nodeType="afterEffect">
                                  <p:stCondLst>
                                    <p:cond delay="250"/>
                                  </p:stCondLst>
                                  <p:childTnLst>
                                    <p:set>
                                      <p:cBhvr>
                                        <p:cTn id="60" dur="1" fill="hold">
                                          <p:stCondLst>
                                            <p:cond delay="0"/>
                                          </p:stCondLst>
                                        </p:cTn>
                                        <p:tgtEl>
                                          <p:spTgt spid="59"/>
                                        </p:tgtEl>
                                        <p:attrNameLst>
                                          <p:attrName>style.visibility</p:attrName>
                                        </p:attrNameLst>
                                      </p:cBhvr>
                                      <p:to>
                                        <p:strVal val="visible"/>
                                      </p:to>
                                    </p:set>
                                    <p:animEffect transition="in" filter="fade">
                                      <p:cBhvr>
                                        <p:cTn id="61" dur="500"/>
                                        <p:tgtEl>
                                          <p:spTgt spid="59"/>
                                        </p:tgtEl>
                                      </p:cBhvr>
                                    </p:animEffect>
                                    <p:anim calcmode="lin" valueType="num">
                                      <p:cBhvr>
                                        <p:cTn id="62" dur="500" fill="hold"/>
                                        <p:tgtEl>
                                          <p:spTgt spid="59"/>
                                        </p:tgtEl>
                                        <p:attrNameLst>
                                          <p:attrName>ppt_x</p:attrName>
                                        </p:attrNameLst>
                                      </p:cBhvr>
                                      <p:tavLst>
                                        <p:tav tm="0">
                                          <p:val>
                                            <p:strVal val="#ppt_x"/>
                                          </p:val>
                                        </p:tav>
                                        <p:tav tm="100000">
                                          <p:val>
                                            <p:strVal val="#ppt_x"/>
                                          </p:val>
                                        </p:tav>
                                      </p:tavLst>
                                    </p:anim>
                                    <p:anim calcmode="lin" valueType="num">
                                      <p:cBhvr>
                                        <p:cTn id="63" dur="500" fill="hold"/>
                                        <p:tgtEl>
                                          <p:spTgt spid="5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1000"/>
                                        <p:tgtEl>
                                          <p:spTgt spid="68"/>
                                        </p:tgtEl>
                                      </p:cBhvr>
                                    </p:animEffect>
                                    <p:anim calcmode="lin" valueType="num">
                                      <p:cBhvr>
                                        <p:cTn id="67" dur="1000" fill="hold"/>
                                        <p:tgtEl>
                                          <p:spTgt spid="68"/>
                                        </p:tgtEl>
                                        <p:attrNameLst>
                                          <p:attrName>ppt_x</p:attrName>
                                        </p:attrNameLst>
                                      </p:cBhvr>
                                      <p:tavLst>
                                        <p:tav tm="0">
                                          <p:val>
                                            <p:strVal val="#ppt_x"/>
                                          </p:val>
                                        </p:tav>
                                        <p:tav tm="100000">
                                          <p:val>
                                            <p:strVal val="#ppt_x"/>
                                          </p:val>
                                        </p:tav>
                                      </p:tavLst>
                                    </p:anim>
                                    <p:anim calcmode="lin" valueType="num">
                                      <p:cBhvr>
                                        <p:cTn id="68" dur="1000" fill="hold"/>
                                        <p:tgtEl>
                                          <p:spTgt spid="6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1000"/>
                                        <p:tgtEl>
                                          <p:spTgt spid="69"/>
                                        </p:tgtEl>
                                      </p:cBhvr>
                                    </p:animEffect>
                                    <p:anim calcmode="lin" valueType="num">
                                      <p:cBhvr>
                                        <p:cTn id="72" dur="1000" fill="hold"/>
                                        <p:tgtEl>
                                          <p:spTgt spid="69"/>
                                        </p:tgtEl>
                                        <p:attrNameLst>
                                          <p:attrName>ppt_x</p:attrName>
                                        </p:attrNameLst>
                                      </p:cBhvr>
                                      <p:tavLst>
                                        <p:tav tm="0">
                                          <p:val>
                                            <p:strVal val="#ppt_x"/>
                                          </p:val>
                                        </p:tav>
                                        <p:tav tm="100000">
                                          <p:val>
                                            <p:strVal val="#ppt_x"/>
                                          </p:val>
                                        </p:tav>
                                      </p:tavLst>
                                    </p:anim>
                                    <p:anim calcmode="lin" valueType="num">
                                      <p:cBhvr>
                                        <p:cTn id="73" dur="1000" fill="hold"/>
                                        <p:tgtEl>
                                          <p:spTgt spid="69"/>
                                        </p:tgtEl>
                                        <p:attrNameLst>
                                          <p:attrName>ppt_y</p:attrName>
                                        </p:attrNameLst>
                                      </p:cBhvr>
                                      <p:tavLst>
                                        <p:tav tm="0">
                                          <p:val>
                                            <p:strVal val="#ppt_y+.1"/>
                                          </p:val>
                                        </p:tav>
                                        <p:tav tm="100000">
                                          <p:val>
                                            <p:strVal val="#ppt_y"/>
                                          </p:val>
                                        </p:tav>
                                      </p:tavLst>
                                    </p:anim>
                                  </p:childTnLst>
                                </p:cTn>
                              </p:par>
                            </p:childTnLst>
                          </p:cTn>
                        </p:par>
                        <p:par>
                          <p:cTn id="74" fill="hold">
                            <p:stCondLst>
                              <p:cond delay="4500"/>
                            </p:stCondLst>
                            <p:childTnLst>
                              <p:par>
                                <p:cTn id="75" presetID="42" presetClass="entr" presetSubtype="0" fill="hold" nodeType="afterEffect">
                                  <p:stCondLst>
                                    <p:cond delay="2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anim calcmode="lin" valueType="num">
                                      <p:cBhvr>
                                        <p:cTn id="78" dur="500" fill="hold"/>
                                        <p:tgtEl>
                                          <p:spTgt spid="28"/>
                                        </p:tgtEl>
                                        <p:attrNameLst>
                                          <p:attrName>ppt_x</p:attrName>
                                        </p:attrNameLst>
                                      </p:cBhvr>
                                      <p:tavLst>
                                        <p:tav tm="0">
                                          <p:val>
                                            <p:strVal val="#ppt_x"/>
                                          </p:val>
                                        </p:tav>
                                        <p:tav tm="100000">
                                          <p:val>
                                            <p:strVal val="#ppt_x"/>
                                          </p:val>
                                        </p:tav>
                                      </p:tavLst>
                                    </p:anim>
                                    <p:anim calcmode="lin" valueType="num">
                                      <p:cBhvr>
                                        <p:cTn id="79" dur="500" fill="hold"/>
                                        <p:tgtEl>
                                          <p:spTgt spid="28"/>
                                        </p:tgtEl>
                                        <p:attrNameLst>
                                          <p:attrName>ppt_y</p:attrName>
                                        </p:attrNameLst>
                                      </p:cBhvr>
                                      <p:tavLst>
                                        <p:tav tm="0">
                                          <p:val>
                                            <p:strVal val="#ppt_y+.1"/>
                                          </p:val>
                                        </p:tav>
                                        <p:tav tm="100000">
                                          <p:val>
                                            <p:strVal val="#ppt_y"/>
                                          </p:val>
                                        </p:tav>
                                      </p:tavLst>
                                    </p:anim>
                                  </p:childTnLst>
                                </p:cTn>
                              </p:par>
                              <p:par>
                                <p:cTn id="80" presetID="53" presetClass="entr" presetSubtype="16" fill="hold" nodeType="with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p:cTn id="82" dur="500" fill="hold"/>
                                        <p:tgtEl>
                                          <p:spTgt spid="64"/>
                                        </p:tgtEl>
                                        <p:attrNameLst>
                                          <p:attrName>ppt_w</p:attrName>
                                        </p:attrNameLst>
                                      </p:cBhvr>
                                      <p:tavLst>
                                        <p:tav tm="0">
                                          <p:val>
                                            <p:fltVal val="0"/>
                                          </p:val>
                                        </p:tav>
                                        <p:tav tm="100000">
                                          <p:val>
                                            <p:strVal val="#ppt_w"/>
                                          </p:val>
                                        </p:tav>
                                      </p:tavLst>
                                    </p:anim>
                                    <p:anim calcmode="lin" valueType="num">
                                      <p:cBhvr>
                                        <p:cTn id="83" dur="500" fill="hold"/>
                                        <p:tgtEl>
                                          <p:spTgt spid="64"/>
                                        </p:tgtEl>
                                        <p:attrNameLst>
                                          <p:attrName>ppt_h</p:attrName>
                                        </p:attrNameLst>
                                      </p:cBhvr>
                                      <p:tavLst>
                                        <p:tav tm="0">
                                          <p:val>
                                            <p:fltVal val="0"/>
                                          </p:val>
                                        </p:tav>
                                        <p:tav tm="100000">
                                          <p:val>
                                            <p:strVal val="#ppt_h"/>
                                          </p:val>
                                        </p:tav>
                                      </p:tavLst>
                                    </p:anim>
                                    <p:animEffect transition="in" filter="fade">
                                      <p:cBhvr>
                                        <p:cTn id="8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p:bldP spid="61" grpId="0"/>
      <p:bldP spid="66" grpId="0"/>
      <p:bldP spid="67" grpId="0"/>
      <p:bldP spid="68" grpId="0"/>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29" name="Picture 4" descr="Tipo 1, Hipervisor bare metal">
            <a:extLst>
              <a:ext uri="{FF2B5EF4-FFF2-40B4-BE49-F238E27FC236}">
                <a16:creationId xmlns:a16="http://schemas.microsoft.com/office/drawing/2014/main" id="{96040DAF-D835-47A2-9EAB-811A38521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017" y="1519862"/>
            <a:ext cx="5598813" cy="223077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Tipo 2, Hipervisor bare metal">
            <a:extLst>
              <a:ext uri="{FF2B5EF4-FFF2-40B4-BE49-F238E27FC236}">
                <a16:creationId xmlns:a16="http://schemas.microsoft.com/office/drawing/2014/main" id="{2C502BAC-4BE9-4BBA-80A0-30A4133CD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1328" y="4364866"/>
            <a:ext cx="5639751" cy="2247089"/>
          </a:xfrm>
          <a:prstGeom prst="rect">
            <a:avLst/>
          </a:prstGeom>
          <a:noFill/>
          <a:extLst>
            <a:ext uri="{909E8E84-426E-40DD-AFC4-6F175D3DCCD1}">
              <a14:hiddenFill xmlns:a14="http://schemas.microsoft.com/office/drawing/2010/main">
                <a:solidFill>
                  <a:srgbClr val="FFFFFF"/>
                </a:solidFill>
              </a14:hiddenFill>
            </a:ext>
          </a:extLst>
        </p:spPr>
      </p:pic>
      <p:sp>
        <p:nvSpPr>
          <p:cNvPr id="31" name="Rectángulo 30">
            <a:extLst>
              <a:ext uri="{FF2B5EF4-FFF2-40B4-BE49-F238E27FC236}">
                <a16:creationId xmlns:a16="http://schemas.microsoft.com/office/drawing/2014/main" id="{63907117-1610-40D4-BFE9-680B5A3CF1C3}"/>
              </a:ext>
            </a:extLst>
          </p:cNvPr>
          <p:cNvSpPr/>
          <p:nvPr/>
        </p:nvSpPr>
        <p:spPr>
          <a:xfrm>
            <a:off x="3206488" y="1295094"/>
            <a:ext cx="7118950" cy="369332"/>
          </a:xfrm>
          <a:prstGeom prst="rect">
            <a:avLst/>
          </a:prstGeom>
        </p:spPr>
        <p:txBody>
          <a:bodyPr wrap="square">
            <a:spAutoFit/>
          </a:bodyPr>
          <a:lstStyle/>
          <a:p>
            <a:r>
              <a:rPr lang="es-PE" dirty="0"/>
              <a:t>Son los que se instalan directamente sobre el hardware.</a:t>
            </a:r>
          </a:p>
        </p:txBody>
      </p:sp>
      <p:sp>
        <p:nvSpPr>
          <p:cNvPr id="32" name="Rectángulo 31">
            <a:extLst>
              <a:ext uri="{FF2B5EF4-FFF2-40B4-BE49-F238E27FC236}">
                <a16:creationId xmlns:a16="http://schemas.microsoft.com/office/drawing/2014/main" id="{91A66129-C314-4CA3-9248-85BBB348A85D}"/>
              </a:ext>
            </a:extLst>
          </p:cNvPr>
          <p:cNvSpPr/>
          <p:nvPr/>
        </p:nvSpPr>
        <p:spPr>
          <a:xfrm>
            <a:off x="3236815" y="3809526"/>
            <a:ext cx="7118950" cy="646331"/>
          </a:xfrm>
          <a:prstGeom prst="rect">
            <a:avLst/>
          </a:prstGeom>
        </p:spPr>
        <p:txBody>
          <a:bodyPr wrap="square">
            <a:spAutoFit/>
          </a:bodyPr>
          <a:lstStyle/>
          <a:p>
            <a:r>
              <a:rPr lang="es-ES" dirty="0"/>
              <a:t>Se ejecutan dentro de un host para proporcionar los entornos virtuales, no se ejecutan en el </a:t>
            </a:r>
            <a:r>
              <a:rPr lang="es-ES" dirty="0" err="1"/>
              <a:t>bare</a:t>
            </a:r>
            <a:r>
              <a:rPr lang="es-ES" dirty="0"/>
              <a:t> metal sino encima de un sistema operativo.</a:t>
            </a:r>
            <a:endParaRPr lang="es-PE" dirty="0"/>
          </a:p>
        </p:txBody>
      </p:sp>
      <p:sp>
        <p:nvSpPr>
          <p:cNvPr id="50" name="TextBox 82">
            <a:extLst>
              <a:ext uri="{FF2B5EF4-FFF2-40B4-BE49-F238E27FC236}">
                <a16:creationId xmlns:a16="http://schemas.microsoft.com/office/drawing/2014/main" id="{359A5F8D-E1CB-4688-BBC8-BE780368AD2F}"/>
              </a:ext>
            </a:extLst>
          </p:cNvPr>
          <p:cNvSpPr txBox="1"/>
          <p:nvPr/>
        </p:nvSpPr>
        <p:spPr>
          <a:xfrm>
            <a:off x="3715137" y="614274"/>
            <a:ext cx="5890520" cy="584775"/>
          </a:xfrm>
          <a:prstGeom prst="rect">
            <a:avLst/>
          </a:prstGeom>
          <a:noFill/>
        </p:spPr>
        <p:txBody>
          <a:bodyPr wrap="square" rtlCol="0">
            <a:spAutoFit/>
          </a:bodyPr>
          <a:lstStyle/>
          <a:p>
            <a:pPr algn="ctr"/>
            <a:r>
              <a:rPr lang="es-PE" sz="3200" dirty="0">
                <a:solidFill>
                  <a:srgbClr val="03A1A4"/>
                </a:solidFill>
                <a:latin typeface="Tw Cen MT" panose="020B0602020104020603" pitchFamily="34" charset="0"/>
              </a:rPr>
              <a:t>Tipos de Hipervisores</a:t>
            </a:r>
          </a:p>
        </p:txBody>
      </p:sp>
    </p:spTree>
    <p:extLst>
      <p:ext uri="{BB962C8B-B14F-4D97-AF65-F5344CB8AC3E}">
        <p14:creationId xmlns:p14="http://schemas.microsoft.com/office/powerpoint/2010/main" val="34812003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87066"/>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31" name="TextBox 82">
            <a:extLst>
              <a:ext uri="{FF2B5EF4-FFF2-40B4-BE49-F238E27FC236}">
                <a16:creationId xmlns:a16="http://schemas.microsoft.com/office/drawing/2014/main" id="{B7DB6A63-E9D9-473F-ACD8-69AA4DA5D895}"/>
              </a:ext>
            </a:extLst>
          </p:cNvPr>
          <p:cNvSpPr txBox="1"/>
          <p:nvPr/>
        </p:nvSpPr>
        <p:spPr>
          <a:xfrm>
            <a:off x="2940019" y="3097272"/>
            <a:ext cx="6815646"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4800" b="1" dirty="0">
                <a:ln w="9525">
                  <a:solidFill>
                    <a:schemeClr val="bg1"/>
                  </a:solidFill>
                  <a:prstDash val="solid"/>
                </a:ln>
                <a:solidFill>
                  <a:srgbClr val="FFC730"/>
                </a:solidFill>
                <a:effectLst>
                  <a:outerShdw blurRad="12700" dist="38100" dir="2700000" algn="tl" rotWithShape="0">
                    <a:schemeClr val="accent5">
                      <a:lumMod val="60000"/>
                      <a:lumOff val="40000"/>
                    </a:schemeClr>
                  </a:outerShdw>
                </a:effectLst>
                <a:latin typeface="Aharoni" panose="020B0604020202020204" pitchFamily="2" charset="-79"/>
                <a:cs typeface="Aharoni" panose="020B0604020202020204" pitchFamily="2" charset="-79"/>
              </a:rPr>
              <a:t>CONTENEDORES</a:t>
            </a:r>
            <a:endParaRPr lang="es-PE" sz="4800" b="1" dirty="0">
              <a:ln w="9525">
                <a:solidFill>
                  <a:schemeClr val="bg1"/>
                </a:solidFill>
                <a:prstDash val="solid"/>
              </a:ln>
              <a:solidFill>
                <a:srgbClr val="FFC730"/>
              </a:solidFill>
              <a:effectLst>
                <a:outerShdw blurRad="12700" dist="38100" dir="2700000" algn="tl" rotWithShape="0">
                  <a:schemeClr val="accent5">
                    <a:lumMod val="60000"/>
                    <a:lumOff val="40000"/>
                  </a:schemeClr>
                </a:outerShdw>
              </a:effectLst>
              <a:latin typeface="Aharoni" panose="020B0604020202020204" pitchFamily="2" charset="-79"/>
              <a:cs typeface="Aharoni" panose="020B0604020202020204" pitchFamily="2" charset="-79"/>
            </a:endParaRPr>
          </a:p>
        </p:txBody>
      </p:sp>
      <p:pic>
        <p:nvPicPr>
          <p:cNvPr id="32" name="Picture 4" descr="Resultado de imagen para docker png">
            <a:extLst>
              <a:ext uri="{FF2B5EF4-FFF2-40B4-BE49-F238E27FC236}">
                <a16:creationId xmlns:a16="http://schemas.microsoft.com/office/drawing/2014/main" id="{210BA84F-AF49-4D4B-A577-FED4CE042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821" y="4306609"/>
            <a:ext cx="5401056" cy="185661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Resultado de imagen para vmware png">
            <a:extLst>
              <a:ext uri="{FF2B5EF4-FFF2-40B4-BE49-F238E27FC236}">
                <a16:creationId xmlns:a16="http://schemas.microsoft.com/office/drawing/2014/main" id="{F740E937-9F5A-4AF6-9006-3C128677D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1657" y="4041981"/>
            <a:ext cx="2265965" cy="226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87066"/>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8" name="Group 81">
            <a:extLst>
              <a:ext uri="{FF2B5EF4-FFF2-40B4-BE49-F238E27FC236}">
                <a16:creationId xmlns:a16="http://schemas.microsoft.com/office/drawing/2014/main" id="{348ED7DD-9258-4423-AF80-D1774B6874AC}"/>
              </a:ext>
            </a:extLst>
          </p:cNvPr>
          <p:cNvGrpSpPr/>
          <p:nvPr/>
        </p:nvGrpSpPr>
        <p:grpSpPr>
          <a:xfrm>
            <a:off x="3063941" y="616199"/>
            <a:ext cx="6791601" cy="1315213"/>
            <a:chOff x="2839037" y="3874286"/>
            <a:chExt cx="6791601" cy="1315213"/>
          </a:xfrm>
        </p:grpSpPr>
        <p:sp>
          <p:nvSpPr>
            <p:cNvPr id="29" name="TextBox 82">
              <a:extLst>
                <a:ext uri="{FF2B5EF4-FFF2-40B4-BE49-F238E27FC236}">
                  <a16:creationId xmlns:a16="http://schemas.microsoft.com/office/drawing/2014/main" id="{D43948D1-50DF-44EC-A000-A3817673CF60}"/>
                </a:ext>
              </a:extLst>
            </p:cNvPr>
            <p:cNvSpPr txBox="1"/>
            <p:nvPr/>
          </p:nvSpPr>
          <p:spPr>
            <a:xfrm>
              <a:off x="4168474" y="3874286"/>
              <a:ext cx="4045435" cy="584775"/>
            </a:xfrm>
            <a:prstGeom prst="rect">
              <a:avLst/>
            </a:prstGeom>
            <a:noFill/>
          </p:spPr>
          <p:txBody>
            <a:bodyPr wrap="square" rtlCol="0">
              <a:spAutoFit/>
            </a:bodyPr>
            <a:lstStyle/>
            <a:p>
              <a:pPr algn="ctr"/>
              <a:r>
                <a:rPr lang="en-US" sz="3200" dirty="0">
                  <a:solidFill>
                    <a:srgbClr val="0066FF"/>
                  </a:solidFill>
                  <a:latin typeface="Tw Cen MT" panose="020B0602020104020603" pitchFamily="34" charset="0"/>
                </a:rPr>
                <a:t>DEFINICIÓN</a:t>
              </a:r>
            </a:p>
          </p:txBody>
        </p:sp>
        <p:sp>
          <p:nvSpPr>
            <p:cNvPr id="30" name="TextBox 85">
              <a:extLst>
                <a:ext uri="{FF2B5EF4-FFF2-40B4-BE49-F238E27FC236}">
                  <a16:creationId xmlns:a16="http://schemas.microsoft.com/office/drawing/2014/main" id="{5AB61656-EC39-4DDA-9185-DA12C2B35E36}"/>
                </a:ext>
              </a:extLst>
            </p:cNvPr>
            <p:cNvSpPr txBox="1"/>
            <p:nvPr/>
          </p:nvSpPr>
          <p:spPr>
            <a:xfrm>
              <a:off x="2839037" y="4789389"/>
              <a:ext cx="6791601" cy="400110"/>
            </a:xfrm>
            <a:prstGeom prst="rect">
              <a:avLst/>
            </a:prstGeom>
            <a:noFill/>
          </p:spPr>
          <p:txBody>
            <a:bodyPr wrap="square" rtlCol="0">
              <a:spAutoFit/>
            </a:bodyPr>
            <a:lstStyle/>
            <a:p>
              <a:pPr algn="just"/>
              <a:endParaRPr lang="en-US" sz="2000" dirty="0">
                <a:solidFill>
                  <a:schemeClr val="tx1">
                    <a:lumMod val="75000"/>
                    <a:lumOff val="25000"/>
                  </a:schemeClr>
                </a:solidFill>
                <a:latin typeface="Tw Cen MT" panose="020B0602020104020603" pitchFamily="34" charset="0"/>
              </a:endParaRPr>
            </a:p>
          </p:txBody>
        </p:sp>
      </p:grpSp>
      <p:sp>
        <p:nvSpPr>
          <p:cNvPr id="31" name="Rectángulo: esquinas redondeadas 30">
            <a:extLst>
              <a:ext uri="{FF2B5EF4-FFF2-40B4-BE49-F238E27FC236}">
                <a16:creationId xmlns:a16="http://schemas.microsoft.com/office/drawing/2014/main" id="{7D6F3D94-3563-4941-9EF6-4E01385EB6D5}"/>
              </a:ext>
            </a:extLst>
          </p:cNvPr>
          <p:cNvSpPr/>
          <p:nvPr/>
        </p:nvSpPr>
        <p:spPr>
          <a:xfrm>
            <a:off x="2910849" y="1612575"/>
            <a:ext cx="6775704" cy="881503"/>
          </a:xfrm>
          <a:prstGeom prst="roundRect">
            <a:avLst/>
          </a:prstGeom>
          <a:solidFill>
            <a:srgbClr val="59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Los contenedores son aplicaciones y servicios autónomos que encapsulan todas las dependencias para que sean fácilmente implementables y actualizables.</a:t>
            </a:r>
            <a:endParaRPr lang="es-PE" dirty="0">
              <a:solidFill>
                <a:schemeClr val="bg1"/>
              </a:solidFill>
            </a:endParaRPr>
          </a:p>
        </p:txBody>
      </p:sp>
      <p:sp>
        <p:nvSpPr>
          <p:cNvPr id="32" name="Rectángulo: esquinas redondeadas 31">
            <a:extLst>
              <a:ext uri="{FF2B5EF4-FFF2-40B4-BE49-F238E27FC236}">
                <a16:creationId xmlns:a16="http://schemas.microsoft.com/office/drawing/2014/main" id="{D4A7E7C8-237A-4858-9840-187209AC3AA6}"/>
              </a:ext>
            </a:extLst>
          </p:cNvPr>
          <p:cNvSpPr/>
          <p:nvPr/>
        </p:nvSpPr>
        <p:spPr>
          <a:xfrm>
            <a:off x="2887346" y="2666754"/>
            <a:ext cx="6775704" cy="795960"/>
          </a:xfrm>
          <a:prstGeom prst="roundRect">
            <a:avLst/>
          </a:prstGeom>
          <a:solidFill>
            <a:srgbClr val="59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Los contenedores son aplicaciones independientes, empaquetadas con sus dependencias.</a:t>
            </a:r>
            <a:endParaRPr lang="es-PE" dirty="0">
              <a:solidFill>
                <a:schemeClr val="bg1"/>
              </a:solidFill>
            </a:endParaRPr>
          </a:p>
        </p:txBody>
      </p:sp>
      <p:sp>
        <p:nvSpPr>
          <p:cNvPr id="33" name="Rectángulo: esquinas redondeadas 32">
            <a:extLst>
              <a:ext uri="{FF2B5EF4-FFF2-40B4-BE49-F238E27FC236}">
                <a16:creationId xmlns:a16="http://schemas.microsoft.com/office/drawing/2014/main" id="{5518B171-BD40-4583-B241-E1548FDF15E0}"/>
              </a:ext>
            </a:extLst>
          </p:cNvPr>
          <p:cNvSpPr/>
          <p:nvPr/>
        </p:nvSpPr>
        <p:spPr>
          <a:xfrm>
            <a:off x="2887346" y="3636117"/>
            <a:ext cx="6775704" cy="795960"/>
          </a:xfrm>
          <a:prstGeom prst="roundRect">
            <a:avLst/>
          </a:prstGeom>
          <a:solidFill>
            <a:srgbClr val="59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Los contenedores se distribuyen fácilmente a través de una plataforma virtual.</a:t>
            </a:r>
            <a:endParaRPr lang="es-PE" dirty="0">
              <a:solidFill>
                <a:schemeClr val="bg1"/>
              </a:solidFill>
            </a:endParaRPr>
          </a:p>
        </p:txBody>
      </p:sp>
    </p:spTree>
    <p:extLst>
      <p:ext uri="{BB962C8B-B14F-4D97-AF65-F5344CB8AC3E}">
        <p14:creationId xmlns:p14="http://schemas.microsoft.com/office/powerpoint/2010/main" val="20737333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anim calcmode="lin" valueType="num">
                                      <p:cBhvr>
                                        <p:cTn id="8" dur="500" fill="hold"/>
                                        <p:tgtEl>
                                          <p:spTgt spid="28"/>
                                        </p:tgtEl>
                                        <p:attrNameLst>
                                          <p:attrName>ppt_x</p:attrName>
                                        </p:attrNameLst>
                                      </p:cBhvr>
                                      <p:tavLst>
                                        <p:tav tm="0">
                                          <p:val>
                                            <p:strVal val="#ppt_x"/>
                                          </p:val>
                                        </p:tav>
                                        <p:tav tm="100000">
                                          <p:val>
                                            <p:strVal val="#ppt_x"/>
                                          </p:val>
                                        </p:tav>
                                      </p:tavLst>
                                    </p:anim>
                                    <p:anim calcmode="lin" valueType="num">
                                      <p:cBhvr>
                                        <p:cTn id="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87066"/>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9" name="TextBox 82">
            <a:extLst>
              <a:ext uri="{FF2B5EF4-FFF2-40B4-BE49-F238E27FC236}">
                <a16:creationId xmlns:a16="http://schemas.microsoft.com/office/drawing/2014/main" id="{EC036760-E519-4CBA-8177-14FCC0E091FC}"/>
              </a:ext>
            </a:extLst>
          </p:cNvPr>
          <p:cNvSpPr txBox="1"/>
          <p:nvPr/>
        </p:nvSpPr>
        <p:spPr>
          <a:xfrm>
            <a:off x="2609868" y="616199"/>
            <a:ext cx="7468157" cy="584775"/>
          </a:xfrm>
          <a:prstGeom prst="rect">
            <a:avLst/>
          </a:prstGeom>
          <a:noFill/>
        </p:spPr>
        <p:txBody>
          <a:bodyPr wrap="square" rtlCol="0">
            <a:spAutoFit/>
          </a:bodyPr>
          <a:lstStyle/>
          <a:p>
            <a:pPr algn="ctr"/>
            <a:r>
              <a:rPr lang="en-US" sz="3200" dirty="0">
                <a:solidFill>
                  <a:srgbClr val="0066FF"/>
                </a:solidFill>
                <a:latin typeface="Tw Cen MT" panose="020B0602020104020603" pitchFamily="34" charset="0"/>
              </a:rPr>
              <a:t>MAQUINAS VIRTUALES VS CONTENEDORES</a:t>
            </a:r>
          </a:p>
        </p:txBody>
      </p:sp>
      <p:pic>
        <p:nvPicPr>
          <p:cNvPr id="30" name="Picture 6" descr="https://media.metrolatam.com/2018/01/30/maquinasvirtuales660x595.jpg">
            <a:extLst>
              <a:ext uri="{FF2B5EF4-FFF2-40B4-BE49-F238E27FC236}">
                <a16:creationId xmlns:a16="http://schemas.microsoft.com/office/drawing/2014/main" id="{1BC7D456-B0BF-4168-8933-5DE8830A5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374" y="2992170"/>
            <a:ext cx="5870791" cy="3295349"/>
          </a:xfrm>
          <a:prstGeom prst="rect">
            <a:avLst/>
          </a:prstGeom>
          <a:noFill/>
          <a:extLst>
            <a:ext uri="{909E8E84-426E-40DD-AFC4-6F175D3DCCD1}">
              <a14:hiddenFill xmlns:a14="http://schemas.microsoft.com/office/drawing/2010/main">
                <a:solidFill>
                  <a:srgbClr val="FFFFFF"/>
                </a:solidFill>
              </a14:hiddenFill>
            </a:ext>
          </a:extLst>
        </p:spPr>
      </p:pic>
      <p:sp>
        <p:nvSpPr>
          <p:cNvPr id="31" name="Rectángulo: esquinas redondeadas 30">
            <a:extLst>
              <a:ext uri="{FF2B5EF4-FFF2-40B4-BE49-F238E27FC236}">
                <a16:creationId xmlns:a16="http://schemas.microsoft.com/office/drawing/2014/main" id="{A4C151F7-ED3B-4D61-9B16-2B205D474B5B}"/>
              </a:ext>
            </a:extLst>
          </p:cNvPr>
          <p:cNvSpPr/>
          <p:nvPr/>
        </p:nvSpPr>
        <p:spPr>
          <a:xfrm>
            <a:off x="2800665" y="1623703"/>
            <a:ext cx="6775704" cy="1184622"/>
          </a:xfrm>
          <a:prstGeom prst="roundRect">
            <a:avLst/>
          </a:prstGeom>
          <a:solidFill>
            <a:srgbClr val="599B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dirty="0"/>
              <a:t>Los contenedores crean la percepción de un ambiente aislado exclusivo para la aplicación mientras que en la virtualización “tradicional” de máquinas virtuales la aplicación se ejecuta en un sistema operativo virtualizado donde convive con otros aplicativos.</a:t>
            </a:r>
          </a:p>
        </p:txBody>
      </p:sp>
    </p:spTree>
    <p:extLst>
      <p:ext uri="{BB962C8B-B14F-4D97-AF65-F5344CB8AC3E}">
        <p14:creationId xmlns:p14="http://schemas.microsoft.com/office/powerpoint/2010/main" val="165488291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87066"/>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TextBox 82">
            <a:extLst>
              <a:ext uri="{FF2B5EF4-FFF2-40B4-BE49-F238E27FC236}">
                <a16:creationId xmlns:a16="http://schemas.microsoft.com/office/drawing/2014/main" id="{7F78A1A0-F43B-464E-A913-759CE0454BBB}"/>
              </a:ext>
            </a:extLst>
          </p:cNvPr>
          <p:cNvSpPr txBox="1"/>
          <p:nvPr/>
        </p:nvSpPr>
        <p:spPr>
          <a:xfrm>
            <a:off x="2609868" y="616199"/>
            <a:ext cx="7468157" cy="584775"/>
          </a:xfrm>
          <a:prstGeom prst="rect">
            <a:avLst/>
          </a:prstGeom>
          <a:noFill/>
        </p:spPr>
        <p:txBody>
          <a:bodyPr wrap="square" rtlCol="0">
            <a:spAutoFit/>
          </a:bodyPr>
          <a:lstStyle/>
          <a:p>
            <a:pPr algn="ctr"/>
            <a:r>
              <a:rPr lang="en-US" sz="3200" dirty="0">
                <a:solidFill>
                  <a:srgbClr val="0066FF"/>
                </a:solidFill>
                <a:latin typeface="Tw Cen MT" panose="020B0602020104020603" pitchFamily="34" charset="0"/>
              </a:rPr>
              <a:t>MAQUINAS VIRTUALES VS CONTENEDORES</a:t>
            </a:r>
          </a:p>
        </p:txBody>
      </p:sp>
      <p:pic>
        <p:nvPicPr>
          <p:cNvPr id="29" name="Picture 4" descr="Arquitectura simplificada de trabajo de las mÃ¡quinas virtuales">
            <a:extLst>
              <a:ext uri="{FF2B5EF4-FFF2-40B4-BE49-F238E27FC236}">
                <a16:creationId xmlns:a16="http://schemas.microsoft.com/office/drawing/2014/main" id="{3467CDE3-140F-4D55-9EAB-96EFB2C64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615" y="1881910"/>
            <a:ext cx="6680529" cy="4397003"/>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F5232450-0AA4-4BD7-90E6-8999B6D5A299}"/>
              </a:ext>
            </a:extLst>
          </p:cNvPr>
          <p:cNvSpPr/>
          <p:nvPr/>
        </p:nvSpPr>
        <p:spPr>
          <a:xfrm>
            <a:off x="2810647" y="1459873"/>
            <a:ext cx="4730141" cy="369332"/>
          </a:xfrm>
          <a:prstGeom prst="rect">
            <a:avLst/>
          </a:prstGeom>
        </p:spPr>
        <p:txBody>
          <a:bodyPr wrap="none">
            <a:spAutoFit/>
          </a:bodyPr>
          <a:lstStyle/>
          <a:p>
            <a:pPr fontAlgn="base"/>
            <a:r>
              <a:rPr lang="es-ES" b="1" dirty="0">
                <a:solidFill>
                  <a:srgbClr val="0789DB"/>
                </a:solidFill>
                <a:latin typeface="open sans"/>
              </a:rPr>
              <a:t>Funcionamiento de las maquinas virtuales</a:t>
            </a:r>
            <a:endParaRPr lang="es-ES" b="1" i="0" dirty="0">
              <a:solidFill>
                <a:srgbClr val="0789DB"/>
              </a:solidFill>
              <a:effectLst/>
              <a:latin typeface="open sans"/>
            </a:endParaRPr>
          </a:p>
        </p:txBody>
      </p:sp>
    </p:spTree>
    <p:extLst>
      <p:ext uri="{BB962C8B-B14F-4D97-AF65-F5344CB8AC3E}">
        <p14:creationId xmlns:p14="http://schemas.microsoft.com/office/powerpoint/2010/main" val="11242451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32" name="TextBox 82">
            <a:extLst>
              <a:ext uri="{FF2B5EF4-FFF2-40B4-BE49-F238E27FC236}">
                <a16:creationId xmlns:a16="http://schemas.microsoft.com/office/drawing/2014/main" id="{42115587-847A-40B8-9D2B-4E53FC0A0118}"/>
              </a:ext>
            </a:extLst>
          </p:cNvPr>
          <p:cNvSpPr txBox="1"/>
          <p:nvPr/>
        </p:nvSpPr>
        <p:spPr>
          <a:xfrm>
            <a:off x="3515530" y="3097273"/>
            <a:ext cx="6815646"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PE" sz="4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latin typeface="Aharoni" panose="020B0604020202020204" pitchFamily="2" charset="-79"/>
                <a:cs typeface="Aharoni" panose="020B0604020202020204" pitchFamily="2" charset="-79"/>
              </a:rPr>
              <a:t>VIRTUALIZACIÓN</a:t>
            </a:r>
          </a:p>
        </p:txBody>
      </p:sp>
      <p:pic>
        <p:nvPicPr>
          <p:cNvPr id="33" name="Picture 4" descr="Resultado de imagen para virtual box png">
            <a:extLst>
              <a:ext uri="{FF2B5EF4-FFF2-40B4-BE49-F238E27FC236}">
                <a16:creationId xmlns:a16="http://schemas.microsoft.com/office/drawing/2014/main" id="{196CB314-08FA-4B3F-B1AE-763CD2219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7117" y="4508816"/>
            <a:ext cx="1992086" cy="199208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Resultado de imagen para vmware png">
            <a:extLst>
              <a:ext uri="{FF2B5EF4-FFF2-40B4-BE49-F238E27FC236}">
                <a16:creationId xmlns:a16="http://schemas.microsoft.com/office/drawing/2014/main" id="{71043662-31A8-4B93-AF2B-1CD9DE5D2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5719" y="4425043"/>
            <a:ext cx="2265965" cy="226596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Resultado de imagen para xen png">
            <a:extLst>
              <a:ext uri="{FF2B5EF4-FFF2-40B4-BE49-F238E27FC236}">
                <a16:creationId xmlns:a16="http://schemas.microsoft.com/office/drawing/2014/main" id="{8A57BDC4-3A14-453C-906F-C51A8E5207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2457" y="5103032"/>
            <a:ext cx="2828561" cy="117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87066"/>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TextBox 82">
            <a:extLst>
              <a:ext uri="{FF2B5EF4-FFF2-40B4-BE49-F238E27FC236}">
                <a16:creationId xmlns:a16="http://schemas.microsoft.com/office/drawing/2014/main" id="{8B0EF6BC-612E-4B24-8059-B53FFC092B75}"/>
              </a:ext>
            </a:extLst>
          </p:cNvPr>
          <p:cNvSpPr txBox="1"/>
          <p:nvPr/>
        </p:nvSpPr>
        <p:spPr>
          <a:xfrm>
            <a:off x="2609868" y="616199"/>
            <a:ext cx="7468157" cy="584775"/>
          </a:xfrm>
          <a:prstGeom prst="rect">
            <a:avLst/>
          </a:prstGeom>
          <a:noFill/>
        </p:spPr>
        <p:txBody>
          <a:bodyPr wrap="square" rtlCol="0">
            <a:spAutoFit/>
          </a:bodyPr>
          <a:lstStyle/>
          <a:p>
            <a:pPr algn="ctr"/>
            <a:r>
              <a:rPr lang="en-US" sz="3200" dirty="0">
                <a:solidFill>
                  <a:srgbClr val="0066FF"/>
                </a:solidFill>
                <a:latin typeface="Tw Cen MT" panose="020B0602020104020603" pitchFamily="34" charset="0"/>
              </a:rPr>
              <a:t>MAQUINAS VIRTUALES VS CONTENEDORES</a:t>
            </a:r>
          </a:p>
        </p:txBody>
      </p:sp>
      <p:sp>
        <p:nvSpPr>
          <p:cNvPr id="29" name="Rectángulo 28">
            <a:extLst>
              <a:ext uri="{FF2B5EF4-FFF2-40B4-BE49-F238E27FC236}">
                <a16:creationId xmlns:a16="http://schemas.microsoft.com/office/drawing/2014/main" id="{10C9B491-3598-4A80-841C-0E76C67D757C}"/>
              </a:ext>
            </a:extLst>
          </p:cNvPr>
          <p:cNvSpPr/>
          <p:nvPr/>
        </p:nvSpPr>
        <p:spPr>
          <a:xfrm>
            <a:off x="2831417" y="1472727"/>
            <a:ext cx="4173450" cy="369332"/>
          </a:xfrm>
          <a:prstGeom prst="rect">
            <a:avLst/>
          </a:prstGeom>
        </p:spPr>
        <p:txBody>
          <a:bodyPr wrap="none">
            <a:spAutoFit/>
          </a:bodyPr>
          <a:lstStyle/>
          <a:p>
            <a:pPr fontAlgn="base"/>
            <a:r>
              <a:rPr lang="es-ES" b="1" dirty="0">
                <a:solidFill>
                  <a:srgbClr val="0789DB"/>
                </a:solidFill>
                <a:latin typeface="open sans"/>
              </a:rPr>
              <a:t>Funcionamiento de los contenedores</a:t>
            </a:r>
            <a:endParaRPr lang="es-ES" b="1" i="0" dirty="0">
              <a:solidFill>
                <a:srgbClr val="0789DB"/>
              </a:solidFill>
              <a:effectLst/>
              <a:latin typeface="open sans"/>
            </a:endParaRPr>
          </a:p>
        </p:txBody>
      </p:sp>
      <p:pic>
        <p:nvPicPr>
          <p:cNvPr id="30" name="Picture 4" descr="Arquitectura simplificada de trabajo de contenedores">
            <a:extLst>
              <a:ext uri="{FF2B5EF4-FFF2-40B4-BE49-F238E27FC236}">
                <a16:creationId xmlns:a16="http://schemas.microsoft.com/office/drawing/2014/main" id="{5EEB52FB-BDBD-4C7D-BE67-95AD54FD6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385" y="1900634"/>
            <a:ext cx="6690587" cy="4541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98221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Oval 100">
            <a:extLst>
              <a:ext uri="{FF2B5EF4-FFF2-40B4-BE49-F238E27FC236}">
                <a16:creationId xmlns:a16="http://schemas.microsoft.com/office/drawing/2014/main" id="{7158272B-37AE-47D8-8A8E-07F7590D2E3D}"/>
              </a:ext>
            </a:extLst>
          </p:cNvPr>
          <p:cNvSpPr/>
          <p:nvPr/>
        </p:nvSpPr>
        <p:spPr>
          <a:xfrm>
            <a:off x="1590156" y="1623565"/>
            <a:ext cx="3393324" cy="20172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Los contenedores permiten desplegar aplicaciones más rápido, arrancarlas y pararlas más rápido y aprovechar mejor los recursos de hardware. </a:t>
            </a:r>
            <a:endParaRPr lang="en-US" sz="1600" dirty="0"/>
          </a:p>
        </p:txBody>
      </p:sp>
      <p:grpSp>
        <p:nvGrpSpPr>
          <p:cNvPr id="29" name="Group 108">
            <a:extLst>
              <a:ext uri="{FF2B5EF4-FFF2-40B4-BE49-F238E27FC236}">
                <a16:creationId xmlns:a16="http://schemas.microsoft.com/office/drawing/2014/main" id="{0BFAE800-FD64-4216-99F0-7E8B182167D1}"/>
              </a:ext>
            </a:extLst>
          </p:cNvPr>
          <p:cNvGrpSpPr/>
          <p:nvPr/>
        </p:nvGrpSpPr>
        <p:grpSpPr>
          <a:xfrm>
            <a:off x="1671243" y="1589351"/>
            <a:ext cx="662608" cy="523220"/>
            <a:chOff x="668600" y="2123782"/>
            <a:chExt cx="662608" cy="523220"/>
          </a:xfrm>
        </p:grpSpPr>
        <p:sp>
          <p:nvSpPr>
            <p:cNvPr id="30" name="Oval 109">
              <a:extLst>
                <a:ext uri="{FF2B5EF4-FFF2-40B4-BE49-F238E27FC236}">
                  <a16:creationId xmlns:a16="http://schemas.microsoft.com/office/drawing/2014/main" id="{A64BEA1C-AB19-4A71-8689-CCB5C12CC037}"/>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110">
              <a:extLst>
                <a:ext uri="{FF2B5EF4-FFF2-40B4-BE49-F238E27FC236}">
                  <a16:creationId xmlns:a16="http://schemas.microsoft.com/office/drawing/2014/main" id="{0295C136-C33B-47EF-8E1B-5B5CC7061FD3}"/>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p>
          </p:txBody>
        </p:sp>
      </p:grpSp>
      <p:sp>
        <p:nvSpPr>
          <p:cNvPr id="32" name="Oval 100">
            <a:extLst>
              <a:ext uri="{FF2B5EF4-FFF2-40B4-BE49-F238E27FC236}">
                <a16:creationId xmlns:a16="http://schemas.microsoft.com/office/drawing/2014/main" id="{61DCE0CD-73A5-4D6E-8795-85293CC576B3}"/>
              </a:ext>
            </a:extLst>
          </p:cNvPr>
          <p:cNvSpPr/>
          <p:nvPr/>
        </p:nvSpPr>
        <p:spPr>
          <a:xfrm>
            <a:off x="5749281" y="1589351"/>
            <a:ext cx="3393324" cy="2017224"/>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Las máquinas virtuales nos permiten crear sistemas completos totalmente aislados y mezclando sistemas operativos host y huésped.</a:t>
            </a:r>
            <a:endParaRPr lang="en-US" sz="1600" dirty="0"/>
          </a:p>
        </p:txBody>
      </p:sp>
      <p:grpSp>
        <p:nvGrpSpPr>
          <p:cNvPr id="33" name="Group 108">
            <a:extLst>
              <a:ext uri="{FF2B5EF4-FFF2-40B4-BE49-F238E27FC236}">
                <a16:creationId xmlns:a16="http://schemas.microsoft.com/office/drawing/2014/main" id="{7DCA0359-D58A-49C7-9C7A-F25E5053102D}"/>
              </a:ext>
            </a:extLst>
          </p:cNvPr>
          <p:cNvGrpSpPr/>
          <p:nvPr/>
        </p:nvGrpSpPr>
        <p:grpSpPr>
          <a:xfrm>
            <a:off x="5830368" y="1555137"/>
            <a:ext cx="662608" cy="523220"/>
            <a:chOff x="668600" y="2123782"/>
            <a:chExt cx="662608" cy="523220"/>
          </a:xfrm>
        </p:grpSpPr>
        <p:sp>
          <p:nvSpPr>
            <p:cNvPr id="34" name="Oval 109">
              <a:extLst>
                <a:ext uri="{FF2B5EF4-FFF2-40B4-BE49-F238E27FC236}">
                  <a16:creationId xmlns:a16="http://schemas.microsoft.com/office/drawing/2014/main" id="{3B5377A3-A8B6-4327-AFD2-D59479810DCC}"/>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110">
              <a:extLst>
                <a:ext uri="{FF2B5EF4-FFF2-40B4-BE49-F238E27FC236}">
                  <a16:creationId xmlns:a16="http://schemas.microsoft.com/office/drawing/2014/main" id="{24E560AF-E3FB-456E-95BA-4F698E28A30F}"/>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p>
          </p:txBody>
        </p:sp>
      </p:grpSp>
      <p:sp>
        <p:nvSpPr>
          <p:cNvPr id="36" name="Oval 100">
            <a:extLst>
              <a:ext uri="{FF2B5EF4-FFF2-40B4-BE49-F238E27FC236}">
                <a16:creationId xmlns:a16="http://schemas.microsoft.com/office/drawing/2014/main" id="{75243395-E042-4187-BCD1-86E0B1C73EF0}"/>
              </a:ext>
            </a:extLst>
          </p:cNvPr>
          <p:cNvSpPr/>
          <p:nvPr/>
        </p:nvSpPr>
        <p:spPr>
          <a:xfrm>
            <a:off x="1568844" y="4255742"/>
            <a:ext cx="3393324" cy="20172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Cada tecnología tiene sus aplicaciones y sus ventajas según las necesidades y circunstancias de cada desarrollo. </a:t>
            </a:r>
            <a:endParaRPr lang="en-US" sz="1600" dirty="0"/>
          </a:p>
        </p:txBody>
      </p:sp>
      <p:grpSp>
        <p:nvGrpSpPr>
          <p:cNvPr id="37" name="Group 108">
            <a:extLst>
              <a:ext uri="{FF2B5EF4-FFF2-40B4-BE49-F238E27FC236}">
                <a16:creationId xmlns:a16="http://schemas.microsoft.com/office/drawing/2014/main" id="{AADF1E9A-A79F-415C-8129-545614AB07C5}"/>
              </a:ext>
            </a:extLst>
          </p:cNvPr>
          <p:cNvGrpSpPr/>
          <p:nvPr/>
        </p:nvGrpSpPr>
        <p:grpSpPr>
          <a:xfrm>
            <a:off x="1649931" y="4221528"/>
            <a:ext cx="662608" cy="523220"/>
            <a:chOff x="668600" y="2123782"/>
            <a:chExt cx="662608" cy="523220"/>
          </a:xfrm>
        </p:grpSpPr>
        <p:sp>
          <p:nvSpPr>
            <p:cNvPr id="38" name="Oval 109">
              <a:extLst>
                <a:ext uri="{FF2B5EF4-FFF2-40B4-BE49-F238E27FC236}">
                  <a16:creationId xmlns:a16="http://schemas.microsoft.com/office/drawing/2014/main" id="{77ACCEC8-6AC8-4FB8-802C-928D230A404F}"/>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110">
              <a:extLst>
                <a:ext uri="{FF2B5EF4-FFF2-40B4-BE49-F238E27FC236}">
                  <a16:creationId xmlns:a16="http://schemas.microsoft.com/office/drawing/2014/main" id="{0A0B320F-DB85-4A7A-8B84-41F85AB10E04}"/>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p>
          </p:txBody>
        </p:sp>
      </p:grpSp>
      <p:sp>
        <p:nvSpPr>
          <p:cNvPr id="40" name="Oval 100">
            <a:extLst>
              <a:ext uri="{FF2B5EF4-FFF2-40B4-BE49-F238E27FC236}">
                <a16:creationId xmlns:a16="http://schemas.microsoft.com/office/drawing/2014/main" id="{EA4B5671-7185-40E1-B959-06461A6C08FB}"/>
              </a:ext>
            </a:extLst>
          </p:cNvPr>
          <p:cNvSpPr/>
          <p:nvPr/>
        </p:nvSpPr>
        <p:spPr>
          <a:xfrm>
            <a:off x="5830368" y="4252305"/>
            <a:ext cx="3393324" cy="201722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En la actualidad los contenedores en general y Docker en particular se están convirtiendo en una tecnología indispensable y cada vez se utilizan para más cosas. </a:t>
            </a:r>
            <a:endParaRPr lang="en-US" sz="1600" dirty="0"/>
          </a:p>
        </p:txBody>
      </p:sp>
      <p:grpSp>
        <p:nvGrpSpPr>
          <p:cNvPr id="41" name="Group 108">
            <a:extLst>
              <a:ext uri="{FF2B5EF4-FFF2-40B4-BE49-F238E27FC236}">
                <a16:creationId xmlns:a16="http://schemas.microsoft.com/office/drawing/2014/main" id="{340B11D3-50C8-45FA-8F5C-EB19C8FA4522}"/>
              </a:ext>
            </a:extLst>
          </p:cNvPr>
          <p:cNvGrpSpPr/>
          <p:nvPr/>
        </p:nvGrpSpPr>
        <p:grpSpPr>
          <a:xfrm>
            <a:off x="5911455" y="4218091"/>
            <a:ext cx="662608" cy="523220"/>
            <a:chOff x="668600" y="2123782"/>
            <a:chExt cx="662608" cy="523220"/>
          </a:xfrm>
        </p:grpSpPr>
        <p:sp>
          <p:nvSpPr>
            <p:cNvPr id="42" name="Oval 109">
              <a:extLst>
                <a:ext uri="{FF2B5EF4-FFF2-40B4-BE49-F238E27FC236}">
                  <a16:creationId xmlns:a16="http://schemas.microsoft.com/office/drawing/2014/main" id="{3C0782C3-5235-4D85-9795-A26D16A9986D}"/>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110">
              <a:extLst>
                <a:ext uri="{FF2B5EF4-FFF2-40B4-BE49-F238E27FC236}">
                  <a16:creationId xmlns:a16="http://schemas.microsoft.com/office/drawing/2014/main" id="{449593E0-2447-4A92-87BB-5C204DCCD9D1}"/>
                </a:ext>
              </a:extLst>
            </p:cNvPr>
            <p:cNvSpPr txBox="1"/>
            <p:nvPr/>
          </p:nvSpPr>
          <p:spPr>
            <a:xfrm>
              <a:off x="668600" y="2154559"/>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p>
          </p:txBody>
        </p:sp>
      </p:grpSp>
      <p:sp>
        <p:nvSpPr>
          <p:cNvPr id="44" name="TextBox 82">
            <a:extLst>
              <a:ext uri="{FF2B5EF4-FFF2-40B4-BE49-F238E27FC236}">
                <a16:creationId xmlns:a16="http://schemas.microsoft.com/office/drawing/2014/main" id="{FB85483D-0AB6-4BB7-A5A7-D5F0DB239F37}"/>
              </a:ext>
            </a:extLst>
          </p:cNvPr>
          <p:cNvSpPr txBox="1"/>
          <p:nvPr/>
        </p:nvSpPr>
        <p:spPr>
          <a:xfrm>
            <a:off x="1734947" y="617019"/>
            <a:ext cx="7468157" cy="584775"/>
          </a:xfrm>
          <a:prstGeom prst="rect">
            <a:avLst/>
          </a:prstGeom>
          <a:noFill/>
        </p:spPr>
        <p:txBody>
          <a:bodyPr wrap="square" rtlCol="0">
            <a:spAutoFit/>
          </a:bodyPr>
          <a:lstStyle/>
          <a:p>
            <a:pPr algn="ctr"/>
            <a:r>
              <a:rPr lang="en-US" sz="3200" dirty="0">
                <a:solidFill>
                  <a:srgbClr val="0066FF"/>
                </a:solidFill>
                <a:latin typeface="Tw Cen MT" panose="020B0602020104020603" pitchFamily="34" charset="0"/>
              </a:rPr>
              <a:t>CONCLUSIONES</a:t>
            </a: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Effect transition="in" filter="fade">
                                      <p:cBhvr>
                                        <p:cTn id="15" dur="500"/>
                                        <p:tgtEl>
                                          <p:spTgt spid="3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fltVal val="0"/>
                                          </p:val>
                                        </p:tav>
                                        <p:tav tm="100000">
                                          <p:val>
                                            <p:strVal val="#ppt_h"/>
                                          </p:val>
                                        </p:tav>
                                      </p:tavLst>
                                    </p:anim>
                                    <p:animEffect transition="in" filter="fad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Rectángulo 27">
            <a:extLst>
              <a:ext uri="{FF2B5EF4-FFF2-40B4-BE49-F238E27FC236}">
                <a16:creationId xmlns:a16="http://schemas.microsoft.com/office/drawing/2014/main" id="{72768010-C3B7-4D8C-9845-6DB5FEBDF181}"/>
              </a:ext>
            </a:extLst>
          </p:cNvPr>
          <p:cNvSpPr/>
          <p:nvPr/>
        </p:nvSpPr>
        <p:spPr>
          <a:xfrm>
            <a:off x="3921678" y="2785806"/>
            <a:ext cx="2656240" cy="923330"/>
          </a:xfrm>
          <a:prstGeom prst="rect">
            <a:avLst/>
          </a:prstGeom>
          <a:noFill/>
        </p:spPr>
        <p:txBody>
          <a:bodyPr wrap="none" lIns="91440" tIns="45720" rIns="91440" bIns="45720">
            <a:spAutoFit/>
          </a:bodyPr>
          <a:lstStyle/>
          <a:p>
            <a:pPr algn="ctr"/>
            <a:r>
              <a:rPr lang="es-ES" sz="5400" b="0" cap="none" spc="0" dirty="0">
                <a:ln w="0"/>
                <a:solidFill>
                  <a:schemeClr val="accent6">
                    <a:lumMod val="75000"/>
                  </a:schemeClr>
                </a:solidFill>
                <a:effectLst>
                  <a:reflection blurRad="6350" stA="53000" endA="300" endPos="35500" dir="5400000" sy="-90000" algn="bl" rotWithShape="0"/>
                </a:effectLst>
              </a:rPr>
              <a:t>GRACIAS</a:t>
            </a:r>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TextBox 82">
            <a:extLst>
              <a:ext uri="{FF2B5EF4-FFF2-40B4-BE49-F238E27FC236}">
                <a16:creationId xmlns:a16="http://schemas.microsoft.com/office/drawing/2014/main" id="{AB47657B-3DD7-4EE0-9878-5501EEF42D84}"/>
              </a:ext>
            </a:extLst>
          </p:cNvPr>
          <p:cNvSpPr txBox="1"/>
          <p:nvPr/>
        </p:nvSpPr>
        <p:spPr>
          <a:xfrm>
            <a:off x="5352147" y="653770"/>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DEFINICIÓN</a:t>
            </a:r>
          </a:p>
        </p:txBody>
      </p:sp>
      <p:pic>
        <p:nvPicPr>
          <p:cNvPr id="29" name="Picture 2" descr="Resultado de imagen para VirtualizaciÃ³n png">
            <a:extLst>
              <a:ext uri="{FF2B5EF4-FFF2-40B4-BE49-F238E27FC236}">
                <a16:creationId xmlns:a16="http://schemas.microsoft.com/office/drawing/2014/main" id="{94B18E93-205F-4A57-823B-C2318757F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795" y="3961086"/>
            <a:ext cx="3149968" cy="2362476"/>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esquinas redondeadas 29">
            <a:extLst>
              <a:ext uri="{FF2B5EF4-FFF2-40B4-BE49-F238E27FC236}">
                <a16:creationId xmlns:a16="http://schemas.microsoft.com/office/drawing/2014/main" id="{3B280EBF-275E-4218-8911-C2B494896300}"/>
              </a:ext>
            </a:extLst>
          </p:cNvPr>
          <p:cNvSpPr/>
          <p:nvPr/>
        </p:nvSpPr>
        <p:spPr>
          <a:xfrm>
            <a:off x="4003342" y="1476900"/>
            <a:ext cx="6775704" cy="697073"/>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La virtualización es una tecnología que permite crear un entorno informático simulado, o virtual, en lugar de un entorno físico. </a:t>
            </a:r>
            <a:endParaRPr lang="es-PE" dirty="0"/>
          </a:p>
        </p:txBody>
      </p:sp>
      <p:sp>
        <p:nvSpPr>
          <p:cNvPr id="31" name="Rectángulo: esquinas redondeadas 30">
            <a:extLst>
              <a:ext uri="{FF2B5EF4-FFF2-40B4-BE49-F238E27FC236}">
                <a16:creationId xmlns:a16="http://schemas.microsoft.com/office/drawing/2014/main" id="{37D2F840-FD30-4436-8077-380B4D7A0E4D}"/>
              </a:ext>
            </a:extLst>
          </p:cNvPr>
          <p:cNvSpPr/>
          <p:nvPr/>
        </p:nvSpPr>
        <p:spPr>
          <a:xfrm>
            <a:off x="4003342" y="2251279"/>
            <a:ext cx="6775704" cy="697073"/>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A menudo son sistemas operativos, dispositivos de almacenamiento, etc., generadas por un equipo.</a:t>
            </a:r>
            <a:endParaRPr lang="es-PE" dirty="0"/>
          </a:p>
        </p:txBody>
      </p:sp>
      <p:sp>
        <p:nvSpPr>
          <p:cNvPr id="32" name="Rectángulo: esquinas redondeadas 31">
            <a:extLst>
              <a:ext uri="{FF2B5EF4-FFF2-40B4-BE49-F238E27FC236}">
                <a16:creationId xmlns:a16="http://schemas.microsoft.com/office/drawing/2014/main" id="{6D8A0E36-D1DD-44C0-9A3F-52F9198192BB}"/>
              </a:ext>
            </a:extLst>
          </p:cNvPr>
          <p:cNvSpPr/>
          <p:nvPr/>
        </p:nvSpPr>
        <p:spPr>
          <a:xfrm>
            <a:off x="3987013" y="3025658"/>
            <a:ext cx="6775704" cy="697073"/>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Esto permite a las organizaciones particionar un equipo o servidor físico en varias máquinas virtuales. </a:t>
            </a:r>
            <a:endParaRPr lang="es-PE" dirty="0"/>
          </a:p>
        </p:txBody>
      </p:sp>
    </p:spTree>
    <p:extLst>
      <p:ext uri="{BB962C8B-B14F-4D97-AF65-F5344CB8AC3E}">
        <p14:creationId xmlns:p14="http://schemas.microsoft.com/office/powerpoint/2010/main" val="30701008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pic>
        <p:nvPicPr>
          <p:cNvPr id="35" name="Picture 2" descr="Server usage">
            <a:extLst>
              <a:ext uri="{FF2B5EF4-FFF2-40B4-BE49-F238E27FC236}">
                <a16:creationId xmlns:a16="http://schemas.microsoft.com/office/drawing/2014/main" id="{7AE70946-566A-47F2-8D0C-93DF5D298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127" y="4132279"/>
            <a:ext cx="5784309" cy="1515489"/>
          </a:xfrm>
          <a:prstGeom prst="rect">
            <a:avLst/>
          </a:prstGeom>
          <a:noFill/>
          <a:extLst>
            <a:ext uri="{909E8E84-426E-40DD-AFC4-6F175D3DCCD1}">
              <a14:hiddenFill xmlns:a14="http://schemas.microsoft.com/office/drawing/2010/main">
                <a:solidFill>
                  <a:srgbClr val="FFFFFF"/>
                </a:solidFill>
              </a14:hiddenFill>
            </a:ext>
          </a:extLst>
        </p:spPr>
      </p:pic>
      <p:sp>
        <p:nvSpPr>
          <p:cNvPr id="36" name="Rectángulo 35">
            <a:extLst>
              <a:ext uri="{FF2B5EF4-FFF2-40B4-BE49-F238E27FC236}">
                <a16:creationId xmlns:a16="http://schemas.microsoft.com/office/drawing/2014/main" id="{1CC34C32-7A97-4F21-B736-C5D7340E151B}"/>
              </a:ext>
            </a:extLst>
          </p:cNvPr>
          <p:cNvSpPr/>
          <p:nvPr/>
        </p:nvSpPr>
        <p:spPr>
          <a:xfrm>
            <a:off x="3923639" y="1417155"/>
            <a:ext cx="6788044" cy="2360918"/>
          </a:xfrm>
          <a:prstGeom prst="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bg1"/>
                </a:solidFill>
                <a:latin typeface="Tw Cen MT" panose="020B0602020104020603" pitchFamily="34" charset="0"/>
              </a:rPr>
              <a:t>Tenemos tres servidores físicos con propósitos dedicados individuales. Uno es un servidor de correo, otro es un servidor web y el otro ejecuta aplicaciones heredadas internas.   Se utiliza cerca del 30% de la capacidad de cada servidor. Pero como las aplicaciones heredadas siguen siendo importantes para sus operaciones internas, se tiene que conservar junto con el tercer servidor que las hospeda, ¿cierto?</a:t>
            </a:r>
            <a:endParaRPr lang="en-US" sz="2000" dirty="0">
              <a:solidFill>
                <a:schemeClr val="bg1"/>
              </a:solidFill>
              <a:latin typeface="Tw Cen MT" panose="020B0602020104020603" pitchFamily="34" charset="0"/>
            </a:endParaRPr>
          </a:p>
        </p:txBody>
      </p:sp>
      <p:sp>
        <p:nvSpPr>
          <p:cNvPr id="37" name="TextBox 82">
            <a:extLst>
              <a:ext uri="{FF2B5EF4-FFF2-40B4-BE49-F238E27FC236}">
                <a16:creationId xmlns:a16="http://schemas.microsoft.com/office/drawing/2014/main" id="{F1CA2418-B3F2-4079-9022-91924DF2B7C4}"/>
              </a:ext>
            </a:extLst>
          </p:cNvPr>
          <p:cNvSpPr txBox="1"/>
          <p:nvPr/>
        </p:nvSpPr>
        <p:spPr>
          <a:xfrm>
            <a:off x="5352147" y="653770"/>
            <a:ext cx="4045435" cy="584775"/>
          </a:xfrm>
          <a:prstGeom prst="rect">
            <a:avLst/>
          </a:prstGeom>
          <a:noFill/>
        </p:spPr>
        <p:txBody>
          <a:bodyPr wrap="square" rtlCol="0">
            <a:spAutoFit/>
          </a:bodyPr>
          <a:lstStyle/>
          <a:p>
            <a:pPr algn="ctr"/>
            <a:r>
              <a:rPr lang="en-US" sz="3200" dirty="0" err="1">
                <a:solidFill>
                  <a:srgbClr val="03A1A4"/>
                </a:solidFill>
                <a:latin typeface="Tw Cen MT" panose="020B0602020104020603" pitchFamily="34" charset="0"/>
              </a:rPr>
              <a:t>Ejemplo</a:t>
            </a:r>
            <a:endParaRPr lang="en-US" sz="3200" dirty="0">
              <a:solidFill>
                <a:srgbClr val="03A1A4"/>
              </a:solidFill>
              <a:latin typeface="Tw Cen MT" panose="020B0602020104020603" pitchFamily="34" charset="0"/>
            </a:endParaRPr>
          </a:p>
        </p:txBody>
      </p:sp>
    </p:spTree>
    <p:extLst>
      <p:ext uri="{BB962C8B-B14F-4D97-AF65-F5344CB8AC3E}">
        <p14:creationId xmlns:p14="http://schemas.microsoft.com/office/powerpoint/2010/main" val="21992594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TextBox 85">
            <a:extLst>
              <a:ext uri="{FF2B5EF4-FFF2-40B4-BE49-F238E27FC236}">
                <a16:creationId xmlns:a16="http://schemas.microsoft.com/office/drawing/2014/main" id="{3EDF2CA0-6CEF-4389-B1A7-09B9894C9597}"/>
              </a:ext>
            </a:extLst>
          </p:cNvPr>
          <p:cNvSpPr txBox="1"/>
          <p:nvPr/>
        </p:nvSpPr>
        <p:spPr>
          <a:xfrm>
            <a:off x="3732170" y="1555182"/>
            <a:ext cx="6791601" cy="400110"/>
          </a:xfrm>
          <a:prstGeom prst="rect">
            <a:avLst/>
          </a:prstGeom>
          <a:noFill/>
        </p:spPr>
        <p:txBody>
          <a:bodyPr wrap="square" rtlCol="0">
            <a:spAutoFit/>
          </a:bodyPr>
          <a:lstStyle/>
          <a:p>
            <a:pPr algn="ctr"/>
            <a:endParaRPr lang="es-ES" sz="2000" dirty="0">
              <a:solidFill>
                <a:srgbClr val="0000FF"/>
              </a:solidFill>
              <a:latin typeface="Tw Cen MT" panose="020B0602020104020603" pitchFamily="34" charset="0"/>
            </a:endParaRPr>
          </a:p>
        </p:txBody>
      </p:sp>
      <p:pic>
        <p:nvPicPr>
          <p:cNvPr id="29" name="Picture 4" descr="Server usage: virtualization">
            <a:extLst>
              <a:ext uri="{FF2B5EF4-FFF2-40B4-BE49-F238E27FC236}">
                <a16:creationId xmlns:a16="http://schemas.microsoft.com/office/drawing/2014/main" id="{1C2B8002-F5C2-45C2-824F-0BA8B3F94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127" y="4145601"/>
            <a:ext cx="5784309" cy="1515489"/>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B05A8B71-E4FF-4F30-83F3-A4FFE4CB9DF6}"/>
              </a:ext>
            </a:extLst>
          </p:cNvPr>
          <p:cNvSpPr/>
          <p:nvPr/>
        </p:nvSpPr>
        <p:spPr>
          <a:xfrm>
            <a:off x="3919259" y="1417155"/>
            <a:ext cx="6788044" cy="2360918"/>
          </a:xfrm>
          <a:prstGeom prst="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bg1"/>
                </a:solidFill>
                <a:latin typeface="Tw Cen MT" panose="020B0602020104020603" pitchFamily="34" charset="0"/>
              </a:rPr>
              <a:t>Generalmente, era más fácil y confiable ejecutar tareas individuales en servidores individuales: un servidor o un sistema operativo. No era sencillo asignar múltiples tareas a un servidor. Pero la virtualización permite dividir el servidor de correo en dos servidores únicos que pueden administrar tareas independientes para que las aplicaciones heredadas se puedan migrar. Se utiliza el mismo hardware, pero de manera más eficiente.</a:t>
            </a:r>
            <a:endParaRPr lang="en-US" sz="2000" dirty="0">
              <a:solidFill>
                <a:schemeClr val="bg1"/>
              </a:solidFill>
              <a:latin typeface="Tw Cen MT" panose="020B0602020104020603" pitchFamily="34" charset="0"/>
            </a:endParaRPr>
          </a:p>
        </p:txBody>
      </p:sp>
      <p:sp>
        <p:nvSpPr>
          <p:cNvPr id="31" name="TextBox 82">
            <a:extLst>
              <a:ext uri="{FF2B5EF4-FFF2-40B4-BE49-F238E27FC236}">
                <a16:creationId xmlns:a16="http://schemas.microsoft.com/office/drawing/2014/main" id="{B3ED9672-B87E-42FB-8A0F-7622906D15F2}"/>
              </a:ext>
            </a:extLst>
          </p:cNvPr>
          <p:cNvSpPr txBox="1"/>
          <p:nvPr/>
        </p:nvSpPr>
        <p:spPr>
          <a:xfrm>
            <a:off x="5352147" y="653770"/>
            <a:ext cx="4045435" cy="584775"/>
          </a:xfrm>
          <a:prstGeom prst="rect">
            <a:avLst/>
          </a:prstGeom>
          <a:noFill/>
        </p:spPr>
        <p:txBody>
          <a:bodyPr wrap="square" rtlCol="0">
            <a:spAutoFit/>
          </a:bodyPr>
          <a:lstStyle/>
          <a:p>
            <a:pPr algn="ctr"/>
            <a:r>
              <a:rPr lang="en-US" sz="3200" dirty="0" err="1">
                <a:solidFill>
                  <a:srgbClr val="03A1A4"/>
                </a:solidFill>
                <a:latin typeface="Tw Cen MT" panose="020B0602020104020603" pitchFamily="34" charset="0"/>
              </a:rPr>
              <a:t>Ejemplo</a:t>
            </a:r>
            <a:endParaRPr lang="en-US" sz="3200" dirty="0">
              <a:solidFill>
                <a:srgbClr val="03A1A4"/>
              </a:solidFill>
              <a:latin typeface="Tw Cen MT" panose="020B0602020104020603" pitchFamily="34" charset="0"/>
            </a:endParaRPr>
          </a:p>
        </p:txBody>
      </p:sp>
    </p:spTree>
    <p:extLst>
      <p:ext uri="{BB962C8B-B14F-4D97-AF65-F5344CB8AC3E}">
        <p14:creationId xmlns:p14="http://schemas.microsoft.com/office/powerpoint/2010/main" val="35525480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32" name="TextBox 82">
            <a:extLst>
              <a:ext uri="{FF2B5EF4-FFF2-40B4-BE49-F238E27FC236}">
                <a16:creationId xmlns:a16="http://schemas.microsoft.com/office/drawing/2014/main" id="{A4FCF0EE-366D-40AF-8F2B-1EBFCA8DE0C1}"/>
              </a:ext>
            </a:extLst>
          </p:cNvPr>
          <p:cNvSpPr txBox="1"/>
          <p:nvPr/>
        </p:nvSpPr>
        <p:spPr>
          <a:xfrm>
            <a:off x="5379863" y="705967"/>
            <a:ext cx="4045435" cy="584775"/>
          </a:xfrm>
          <a:prstGeom prst="rect">
            <a:avLst/>
          </a:prstGeom>
          <a:noFill/>
        </p:spPr>
        <p:txBody>
          <a:bodyPr wrap="square" rtlCol="0">
            <a:spAutoFit/>
          </a:bodyPr>
          <a:lstStyle/>
          <a:p>
            <a:pPr algn="ctr"/>
            <a:r>
              <a:rPr lang="es-PE" sz="3200" dirty="0">
                <a:solidFill>
                  <a:srgbClr val="03A1A4"/>
                </a:solidFill>
                <a:latin typeface="Tw Cen MT" panose="020B0602020104020603" pitchFamily="34" charset="0"/>
              </a:rPr>
              <a:t>¿ Cómo funciona?</a:t>
            </a:r>
          </a:p>
        </p:txBody>
      </p:sp>
      <p:sp>
        <p:nvSpPr>
          <p:cNvPr id="33" name="Rectángulo: esquinas redondeadas 32">
            <a:extLst>
              <a:ext uri="{FF2B5EF4-FFF2-40B4-BE49-F238E27FC236}">
                <a16:creationId xmlns:a16="http://schemas.microsoft.com/office/drawing/2014/main" id="{0F69CE26-42CA-4470-8E63-5AE02BC10E99}"/>
              </a:ext>
            </a:extLst>
          </p:cNvPr>
          <p:cNvSpPr/>
          <p:nvPr/>
        </p:nvSpPr>
        <p:spPr>
          <a:xfrm>
            <a:off x="4003342" y="1476900"/>
            <a:ext cx="6775704" cy="697073"/>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El software denominado hipervisores separa los recursos físicos de los entornos virtuales.</a:t>
            </a:r>
            <a:endParaRPr lang="es-PE" dirty="0"/>
          </a:p>
        </p:txBody>
      </p:sp>
      <p:sp>
        <p:nvSpPr>
          <p:cNvPr id="34" name="Rectángulo: esquinas redondeadas 33">
            <a:extLst>
              <a:ext uri="{FF2B5EF4-FFF2-40B4-BE49-F238E27FC236}">
                <a16:creationId xmlns:a16="http://schemas.microsoft.com/office/drawing/2014/main" id="{4479EB59-83DA-41E7-A0F2-0513B3607662}"/>
              </a:ext>
            </a:extLst>
          </p:cNvPr>
          <p:cNvSpPr/>
          <p:nvPr/>
        </p:nvSpPr>
        <p:spPr>
          <a:xfrm>
            <a:off x="4014729" y="2300862"/>
            <a:ext cx="6775704" cy="1091562"/>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dirty="0"/>
              <a:t>Los hipervisores pueden conformarse como elementos principales de un sistema operativo o se pueden instalar directamente en el hardware (como un servidor), que es la forma en que la mayoría de las empresas virtualizan. </a:t>
            </a:r>
          </a:p>
        </p:txBody>
      </p:sp>
      <p:sp>
        <p:nvSpPr>
          <p:cNvPr id="35" name="Rectángulo: esquinas redondeadas 34">
            <a:extLst>
              <a:ext uri="{FF2B5EF4-FFF2-40B4-BE49-F238E27FC236}">
                <a16:creationId xmlns:a16="http://schemas.microsoft.com/office/drawing/2014/main" id="{C6228B89-E74D-4DBD-973B-97BB9FC16B5E}"/>
              </a:ext>
            </a:extLst>
          </p:cNvPr>
          <p:cNvSpPr/>
          <p:nvPr/>
        </p:nvSpPr>
        <p:spPr>
          <a:xfrm>
            <a:off x="4014729" y="3515227"/>
            <a:ext cx="6775704" cy="697073"/>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dirty="0"/>
              <a:t>Los hipervisores toman los recursos físicos y los dividen de manera tal que los entornos virtuales puedan usarlos.</a:t>
            </a:r>
          </a:p>
        </p:txBody>
      </p:sp>
      <p:pic>
        <p:nvPicPr>
          <p:cNvPr id="36" name="Picture 2" descr="How virtualization works">
            <a:extLst>
              <a:ext uri="{FF2B5EF4-FFF2-40B4-BE49-F238E27FC236}">
                <a16:creationId xmlns:a16="http://schemas.microsoft.com/office/drawing/2014/main" id="{6F41E063-3BBF-4FAC-82F5-E908E1109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413" y="4398458"/>
            <a:ext cx="381000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085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TextBox 82">
            <a:extLst>
              <a:ext uri="{FF2B5EF4-FFF2-40B4-BE49-F238E27FC236}">
                <a16:creationId xmlns:a16="http://schemas.microsoft.com/office/drawing/2014/main" id="{15F39332-2B5D-4659-873D-2895A187DE4D}"/>
              </a:ext>
            </a:extLst>
          </p:cNvPr>
          <p:cNvSpPr txBox="1"/>
          <p:nvPr/>
        </p:nvSpPr>
        <p:spPr>
          <a:xfrm>
            <a:off x="5364978" y="705967"/>
            <a:ext cx="4045435" cy="584775"/>
          </a:xfrm>
          <a:prstGeom prst="rect">
            <a:avLst/>
          </a:prstGeom>
          <a:noFill/>
        </p:spPr>
        <p:txBody>
          <a:bodyPr wrap="square" rtlCol="0">
            <a:spAutoFit/>
          </a:bodyPr>
          <a:lstStyle/>
          <a:p>
            <a:pPr algn="ctr"/>
            <a:r>
              <a:rPr lang="es-PE" sz="3200" dirty="0">
                <a:solidFill>
                  <a:srgbClr val="03A1A4"/>
                </a:solidFill>
                <a:latin typeface="Tw Cen MT" panose="020B0602020104020603" pitchFamily="34" charset="0"/>
              </a:rPr>
              <a:t>Tipos de Virtualización</a:t>
            </a:r>
          </a:p>
        </p:txBody>
      </p:sp>
      <p:sp>
        <p:nvSpPr>
          <p:cNvPr id="29" name="Rectángulo: esquinas redondeadas 28">
            <a:extLst>
              <a:ext uri="{FF2B5EF4-FFF2-40B4-BE49-F238E27FC236}">
                <a16:creationId xmlns:a16="http://schemas.microsoft.com/office/drawing/2014/main" id="{DED31B07-0A1D-48AA-88E8-A06F46380058}"/>
              </a:ext>
            </a:extLst>
          </p:cNvPr>
          <p:cNvSpPr/>
          <p:nvPr/>
        </p:nvSpPr>
        <p:spPr>
          <a:xfrm>
            <a:off x="3999843" y="2142508"/>
            <a:ext cx="6775704" cy="1091562"/>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Permite a las empresas tratar a los datos como si fueran una cadena de suministro; de esta manera, se obtienen las capacidades de procesamiento que pueden reunir los datos procedentes de varias fuentes.</a:t>
            </a:r>
          </a:p>
        </p:txBody>
      </p:sp>
      <p:pic>
        <p:nvPicPr>
          <p:cNvPr id="30" name="Picture 2" descr="https://www.redhat.com/cms/managed-files/data%20virtualization.png">
            <a:extLst>
              <a:ext uri="{FF2B5EF4-FFF2-40B4-BE49-F238E27FC236}">
                <a16:creationId xmlns:a16="http://schemas.microsoft.com/office/drawing/2014/main" id="{C66377D8-8AAA-4696-AD13-50491A55D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10" y="3428998"/>
            <a:ext cx="4260061" cy="3173243"/>
          </a:xfrm>
          <a:prstGeom prst="rect">
            <a:avLst/>
          </a:prstGeom>
          <a:noFill/>
          <a:extLst>
            <a:ext uri="{909E8E84-426E-40DD-AFC4-6F175D3DCCD1}">
              <a14:hiddenFill xmlns:a14="http://schemas.microsoft.com/office/drawing/2010/main">
                <a:solidFill>
                  <a:srgbClr val="FFFFFF"/>
                </a:solidFill>
              </a14:hiddenFill>
            </a:ext>
          </a:extLst>
        </p:spPr>
      </p:pic>
      <p:sp>
        <p:nvSpPr>
          <p:cNvPr id="31" name="Rectángulo: esquinas redondeadas 30">
            <a:extLst>
              <a:ext uri="{FF2B5EF4-FFF2-40B4-BE49-F238E27FC236}">
                <a16:creationId xmlns:a16="http://schemas.microsoft.com/office/drawing/2014/main" id="{4C56A79A-BE98-470E-BC9D-896C8F08C3A1}"/>
              </a:ext>
            </a:extLst>
          </p:cNvPr>
          <p:cNvSpPr/>
          <p:nvPr/>
        </p:nvSpPr>
        <p:spPr>
          <a:xfrm>
            <a:off x="4032506" y="1473752"/>
            <a:ext cx="3680900" cy="522959"/>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000" dirty="0"/>
              <a:t>Virtualización de los datos:</a:t>
            </a:r>
            <a:endParaRPr lang="es-PE" sz="2000" dirty="0"/>
          </a:p>
        </p:txBody>
      </p:sp>
    </p:spTree>
    <p:extLst>
      <p:ext uri="{BB962C8B-B14F-4D97-AF65-F5344CB8AC3E}">
        <p14:creationId xmlns:p14="http://schemas.microsoft.com/office/powerpoint/2010/main" val="4214780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TextBox 82">
            <a:extLst>
              <a:ext uri="{FF2B5EF4-FFF2-40B4-BE49-F238E27FC236}">
                <a16:creationId xmlns:a16="http://schemas.microsoft.com/office/drawing/2014/main" id="{0C606611-8839-4026-AEA2-BC1ACED9C4DD}"/>
              </a:ext>
            </a:extLst>
          </p:cNvPr>
          <p:cNvSpPr txBox="1"/>
          <p:nvPr/>
        </p:nvSpPr>
        <p:spPr>
          <a:xfrm>
            <a:off x="5364978" y="705967"/>
            <a:ext cx="4045435" cy="584775"/>
          </a:xfrm>
          <a:prstGeom prst="rect">
            <a:avLst/>
          </a:prstGeom>
          <a:noFill/>
        </p:spPr>
        <p:txBody>
          <a:bodyPr wrap="square" rtlCol="0">
            <a:spAutoFit/>
          </a:bodyPr>
          <a:lstStyle/>
          <a:p>
            <a:pPr algn="ctr"/>
            <a:r>
              <a:rPr lang="es-PE" sz="3200" dirty="0">
                <a:solidFill>
                  <a:srgbClr val="03A1A4"/>
                </a:solidFill>
                <a:latin typeface="Tw Cen MT" panose="020B0602020104020603" pitchFamily="34" charset="0"/>
              </a:rPr>
              <a:t>Tipos de Virtualización</a:t>
            </a:r>
          </a:p>
        </p:txBody>
      </p:sp>
      <p:sp>
        <p:nvSpPr>
          <p:cNvPr id="29" name="Rectángulo: esquinas redondeadas 28">
            <a:extLst>
              <a:ext uri="{FF2B5EF4-FFF2-40B4-BE49-F238E27FC236}">
                <a16:creationId xmlns:a16="http://schemas.microsoft.com/office/drawing/2014/main" id="{A541FAFF-8456-4621-A77A-D972813931E8}"/>
              </a:ext>
            </a:extLst>
          </p:cNvPr>
          <p:cNvSpPr/>
          <p:nvPr/>
        </p:nvSpPr>
        <p:spPr>
          <a:xfrm>
            <a:off x="3999843" y="2142508"/>
            <a:ext cx="6775704" cy="1091562"/>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Permite que un administrador central, o una herramienta de administración automatizada, implemente entornos simulados de escritorio en cientos de máquinas físicas de una sola vez. </a:t>
            </a:r>
          </a:p>
        </p:txBody>
      </p:sp>
      <p:sp>
        <p:nvSpPr>
          <p:cNvPr id="30" name="Rectángulo: esquinas redondeadas 29">
            <a:extLst>
              <a:ext uri="{FF2B5EF4-FFF2-40B4-BE49-F238E27FC236}">
                <a16:creationId xmlns:a16="http://schemas.microsoft.com/office/drawing/2014/main" id="{E257CDFB-E6D8-4604-94D7-6C82A5B7880C}"/>
              </a:ext>
            </a:extLst>
          </p:cNvPr>
          <p:cNvSpPr/>
          <p:nvPr/>
        </p:nvSpPr>
        <p:spPr>
          <a:xfrm>
            <a:off x="4032506" y="1473752"/>
            <a:ext cx="3680900" cy="522959"/>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000" dirty="0"/>
              <a:t>Virtualización de Escritorios:</a:t>
            </a:r>
            <a:endParaRPr lang="es-PE" sz="2000" dirty="0"/>
          </a:p>
        </p:txBody>
      </p:sp>
      <p:pic>
        <p:nvPicPr>
          <p:cNvPr id="31" name="Picture 4" descr="https://www.redhat.com/cms/managed-files/desktop%20virtualization_0.png">
            <a:extLst>
              <a:ext uri="{FF2B5EF4-FFF2-40B4-BE49-F238E27FC236}">
                <a16:creationId xmlns:a16="http://schemas.microsoft.com/office/drawing/2014/main" id="{3B5D786D-CAD0-41C1-8DFA-2AF13372B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180" y="3512772"/>
            <a:ext cx="4604402" cy="300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4694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err="1">
                  <a:solidFill>
                    <a:srgbClr val="F0EEF0"/>
                  </a:solidFill>
                  <a:latin typeface="Tw Cen MT" panose="020B0602020104020603" pitchFamily="34" charset="0"/>
                </a:rPr>
                <a:t>Virtualizacion</a:t>
              </a:r>
              <a:endParaRPr lang="en-US" sz="24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Hipervisor</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51166"/>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Contenedor</a:t>
              </a:r>
              <a:endParaRPr lang="en-US" sz="2800"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251162"/>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Conclusion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Gracias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28" name="TextBox 82">
            <a:extLst>
              <a:ext uri="{FF2B5EF4-FFF2-40B4-BE49-F238E27FC236}">
                <a16:creationId xmlns:a16="http://schemas.microsoft.com/office/drawing/2014/main" id="{CD6B6E13-5442-45DA-8027-2CC37C0141C7}"/>
              </a:ext>
            </a:extLst>
          </p:cNvPr>
          <p:cNvSpPr txBox="1"/>
          <p:nvPr/>
        </p:nvSpPr>
        <p:spPr>
          <a:xfrm>
            <a:off x="5364978" y="705967"/>
            <a:ext cx="4045435" cy="584775"/>
          </a:xfrm>
          <a:prstGeom prst="rect">
            <a:avLst/>
          </a:prstGeom>
          <a:noFill/>
        </p:spPr>
        <p:txBody>
          <a:bodyPr wrap="square" rtlCol="0">
            <a:spAutoFit/>
          </a:bodyPr>
          <a:lstStyle/>
          <a:p>
            <a:pPr algn="ctr"/>
            <a:r>
              <a:rPr lang="es-PE" sz="3200" dirty="0">
                <a:solidFill>
                  <a:srgbClr val="03A1A4"/>
                </a:solidFill>
                <a:latin typeface="Tw Cen MT" panose="020B0602020104020603" pitchFamily="34" charset="0"/>
              </a:rPr>
              <a:t>Tipos de Virtualización</a:t>
            </a:r>
          </a:p>
        </p:txBody>
      </p:sp>
      <p:sp>
        <p:nvSpPr>
          <p:cNvPr id="29" name="Rectángulo: esquinas redondeadas 28">
            <a:extLst>
              <a:ext uri="{FF2B5EF4-FFF2-40B4-BE49-F238E27FC236}">
                <a16:creationId xmlns:a16="http://schemas.microsoft.com/office/drawing/2014/main" id="{7B09F242-EBB1-44D4-8090-C51A5E78DEB4}"/>
              </a:ext>
            </a:extLst>
          </p:cNvPr>
          <p:cNvSpPr/>
          <p:nvPr/>
        </p:nvSpPr>
        <p:spPr>
          <a:xfrm>
            <a:off x="3999843" y="2142508"/>
            <a:ext cx="6775704" cy="1091562"/>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Permite ejecutar más funciones específicas e implica dividirlo para que los componentes se puedan utilizar para realizar varias funciones.</a:t>
            </a:r>
          </a:p>
        </p:txBody>
      </p:sp>
      <p:sp>
        <p:nvSpPr>
          <p:cNvPr id="30" name="Rectángulo: esquinas redondeadas 29">
            <a:extLst>
              <a:ext uri="{FF2B5EF4-FFF2-40B4-BE49-F238E27FC236}">
                <a16:creationId xmlns:a16="http://schemas.microsoft.com/office/drawing/2014/main" id="{96D58386-2856-4E16-833F-30C43F8CD3C6}"/>
              </a:ext>
            </a:extLst>
          </p:cNvPr>
          <p:cNvSpPr/>
          <p:nvPr/>
        </p:nvSpPr>
        <p:spPr>
          <a:xfrm>
            <a:off x="4032506" y="1473752"/>
            <a:ext cx="3680900" cy="522959"/>
          </a:xfrm>
          <a:prstGeom prst="roundRect">
            <a:avLst/>
          </a:prstGeom>
          <a:solidFill>
            <a:srgbClr val="1D88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2000" dirty="0"/>
              <a:t>Virtualización de Servidor:</a:t>
            </a:r>
            <a:endParaRPr lang="es-PE" sz="2000" dirty="0"/>
          </a:p>
        </p:txBody>
      </p:sp>
      <p:pic>
        <p:nvPicPr>
          <p:cNvPr id="31" name="Picture 2" descr="Server virtualization">
            <a:extLst>
              <a:ext uri="{FF2B5EF4-FFF2-40B4-BE49-F238E27FC236}">
                <a16:creationId xmlns:a16="http://schemas.microsoft.com/office/drawing/2014/main" id="{AE9DBBDC-A5E3-4524-BADA-9A8A7B01F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3232" y="3538862"/>
            <a:ext cx="504825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274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948</Words>
  <Application>Microsoft Office PowerPoint</Application>
  <PresentationFormat>Panorámica</PresentationFormat>
  <Paragraphs>182</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Aharoni</vt:lpstr>
      <vt:lpstr>Arial</vt:lpstr>
      <vt:lpstr>Calibri</vt:lpstr>
      <vt:lpstr>Calibri Light</vt:lpstr>
      <vt:lpstr>open sans</vt:lpstr>
      <vt:lpstr>Tw Cen MT</vt:lpstr>
      <vt:lpstr>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JUAN RIGOBERTO RODRIGUEZ MAMANI</cp:lastModifiedBy>
  <cp:revision>27</cp:revision>
  <dcterms:created xsi:type="dcterms:W3CDTF">2017-01-05T13:17:27Z</dcterms:created>
  <dcterms:modified xsi:type="dcterms:W3CDTF">2018-10-20T04:13:50Z</dcterms:modified>
</cp:coreProperties>
</file>