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gif" ContentType="video/unknown"/>
  <Override PartName="/ppt/media/media2.gif" ContentType="video/unknown"/>
  <Override PartName="/ppt/media/media3.gif" ContentType="video/unknown"/>
  <Override PartName="/ppt/media/media4.gif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  <p:pic>
        <p:nvPicPr>
          <p:cNvPr id="7" name="map_flo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5942" y="1724538"/>
            <a:ext cx="7620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npc1_leftdown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48942" y="514864"/>
            <a:ext cx="1016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952500" y="1493277"/>
            <a:ext cx="3715809" cy="919723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16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  <a:lvl2pPr marL="636814" indent="-293914">
              <a:spcBef>
                <a:spcPts val="16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lvl2pPr>
            <a:lvl3pPr marL="1182914" indent="-293914">
              <a:spcBef>
                <a:spcPts val="16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lvl3pPr>
            <a:lvl4pPr marL="1627414" indent="-293914">
              <a:spcBef>
                <a:spcPts val="16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lvl4pPr>
            <a:lvl5pPr marL="2071914" indent="-293914">
              <a:spcBef>
                <a:spcPts val="16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1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2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3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4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正文级别 5</a:t>
            </a:r>
          </a:p>
        </p:txBody>
      </p:sp>
      <p:pic>
        <p:nvPicPr>
          <p:cNvPr id="25" name="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" y="-2117"/>
            <a:ext cx="2966389" cy="1317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map_floo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75942" y="1724539"/>
            <a:ext cx="7620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npc1_leftdown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48942" y="514864"/>
            <a:ext cx="1016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65364" indent="-465364" defTabSz="584200">
        <a:spcBef>
          <a:spcPts val="4200"/>
        </a:spcBef>
        <a:buSzPct val="120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08264" indent="-465364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54364" indent="-465364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98864" indent="-465364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43364" indent="-465364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87864" indent="-465364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32364" indent="-465364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76864" indent="-465364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21364" indent="-465364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ideo" Target="../media/media1.gif"/><Relationship Id="rId3" Type="http://schemas.microsoft.com/office/2007/relationships/media" Target="../media/media1.gif"/><Relationship Id="rId4" Type="http://schemas.openxmlformats.org/officeDocument/2006/relationships/image" Target="../media/image10.png"/><Relationship Id="rId5" Type="http://schemas.openxmlformats.org/officeDocument/2006/relationships/video" Target="../media/media2.gif"/><Relationship Id="rId6" Type="http://schemas.microsoft.com/office/2007/relationships/media" Target="../media/media2.gif"/><Relationship Id="rId7" Type="http://schemas.openxmlformats.org/officeDocument/2006/relationships/image" Target="../media/image11.png"/><Relationship Id="rId8" Type="http://schemas.openxmlformats.org/officeDocument/2006/relationships/video" Target="../media/media3.gif"/><Relationship Id="rId9" Type="http://schemas.microsoft.com/office/2007/relationships/media" Target="../media/media3.gif"/><Relationship Id="rId10" Type="http://schemas.openxmlformats.org/officeDocument/2006/relationships/image" Target="../media/image12.png"/><Relationship Id="rId11" Type="http://schemas.openxmlformats.org/officeDocument/2006/relationships/video" Target="../media/media4.gif"/><Relationship Id="rId12" Type="http://schemas.microsoft.com/office/2007/relationships/media" Target="../media/media4.gif"/><Relationship Id="rId13" Type="http://schemas.openxmlformats.org/officeDocument/2006/relationships/image" Target="../media/image13.png"/><Relationship Id="rId14" Type="http://schemas.openxmlformats.org/officeDocument/2006/relationships/image" Target="../media/image1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xfrm>
            <a:off x="1270000" y="52324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 algn="ctr" defTabSz="578358">
              <a:defRPr sz="1800">
                <a:solidFill>
                  <a:srgbClr val="000000"/>
                </a:solidFill>
              </a:defRPr>
            </a:pPr>
            <a:r>
              <a:rPr sz="2871">
                <a:solidFill>
                  <a:srgbClr val="EBEBEB"/>
                </a:solidFill>
                <a:latin typeface="Lantinghei SC Heavy"/>
                <a:ea typeface="Lantinghei SC Heavy"/>
                <a:cs typeface="Lantinghei SC Heavy"/>
                <a:sym typeface="Lantinghei SC Heavy"/>
              </a:rPr>
              <a:t>小组成员：</a:t>
            </a:r>
            <a:endParaRPr sz="2871">
              <a:solidFill>
                <a:srgbClr val="EBEBEB"/>
              </a:solidFill>
              <a:latin typeface="Lantinghei SC Heavy"/>
              <a:ea typeface="Lantinghei SC Heavy"/>
              <a:cs typeface="Lantinghei SC Heavy"/>
              <a:sym typeface="Lantinghei SC Heavy"/>
            </a:endParaRPr>
          </a:p>
          <a:p>
            <a:pPr lvl="0" algn="ctr" defTabSz="578358">
              <a:defRPr sz="1800">
                <a:solidFill>
                  <a:srgbClr val="000000"/>
                </a:solidFill>
              </a:defRPr>
            </a:pPr>
            <a:r>
              <a:rPr sz="2871">
                <a:solidFill>
                  <a:srgbClr val="EBEBEB"/>
                </a:solidFill>
                <a:latin typeface="Lantinghei SC Heavy"/>
                <a:ea typeface="Lantinghei SC Heavy"/>
                <a:cs typeface="Lantinghei SC Heavy"/>
                <a:sym typeface="Lantinghei SC Heavy"/>
              </a:rPr>
              <a:t>聂中天，乔春雨，曾华</a:t>
            </a:r>
          </a:p>
        </p:txBody>
      </p:sp>
      <p:pic>
        <p:nvPicPr>
          <p:cNvPr id="38" name="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1644650"/>
            <a:ext cx="52324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title_tex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4065" y="3748922"/>
            <a:ext cx="2896670" cy="1286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layer_left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1905000" y="7112000"/>
            <a:ext cx="1016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pt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2816" y="2844932"/>
            <a:ext cx="5725691" cy="508025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952500" y="1493278"/>
            <a:ext cx="2966389" cy="91972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关于魂斗罗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939800" y="2590800"/>
            <a:ext cx="5334000" cy="5588662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《魂斗罗》（Contra）是Konami于1987年至今在大型游戏机，游戏主机上推出的一系列卷轴射击游戏。魂斗罗的故事背景是根据著名恐怖片《异形（Alien）》改编，人物原型来源于著名影星施瓦辛格和史泰龙。1987年第一款魂斗罗诞生在名为Jamma的街机上。游戏名称的含义是“具有优秀战斗能力和素质的人”，它是赋予最强战士的称呼。</a:t>
            </a:r>
            <a:endParaRPr sz="2400">
              <a:solidFill>
                <a:srgbClr val="FFFFFF"/>
              </a:solidFill>
            </a:endParaRPr>
          </a:p>
          <a:p>
            <a:pPr lvl="0" marL="0" indent="0" algn="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——百度百科</a:t>
            </a:r>
          </a:p>
        </p:txBody>
      </p:sp>
      <p:pic>
        <p:nvPicPr>
          <p:cNvPr id="45" name="player_right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3100" y="7061200"/>
            <a:ext cx="1016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项目目标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39799" y="2445037"/>
            <a:ext cx="5334001" cy="203671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汇编语言实现横版射击游戏系统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移植经典游戏魂斗罗到dos平台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重拾童年玩游戏的美好时光</a:t>
            </a:r>
          </a:p>
        </p:txBody>
      </p:sp>
      <p:sp>
        <p:nvSpPr>
          <p:cNvPr id="49" name="Shape 49"/>
          <p:cNvSpPr/>
          <p:nvPr/>
        </p:nvSpPr>
        <p:spPr>
          <a:xfrm>
            <a:off x="952499" y="4513791"/>
            <a:ext cx="3715810" cy="919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defRPr sz="3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完成情况</a:t>
            </a:r>
          </a:p>
        </p:txBody>
      </p:sp>
      <p:sp>
        <p:nvSpPr>
          <p:cNvPr id="50" name="Shape 50"/>
          <p:cNvSpPr/>
          <p:nvPr/>
        </p:nvSpPr>
        <p:spPr>
          <a:xfrm>
            <a:off x="939799" y="5465550"/>
            <a:ext cx="53340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293914" indent="-293914" algn="l">
              <a:spcBef>
                <a:spcPts val="1600"/>
              </a:spcBef>
              <a:buSzPct val="120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实现了横版射击游戏基本模型</a:t>
            </a:r>
            <a:endParaRPr sz="2400">
              <a:solidFill>
                <a:srgbClr val="FFFFFF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lvl="0" marL="293914" indent="-293914" algn="l">
              <a:spcBef>
                <a:spcPts val="1600"/>
              </a:spcBef>
              <a:buSzPct val="120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还原了初代魂斗罗的关卡1</a:t>
            </a:r>
            <a:endParaRPr sz="2400">
              <a:solidFill>
                <a:srgbClr val="FFFFFF"/>
              </a:solidFill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lvl="0" marL="293914" indent="-293914" algn="l">
              <a:spcBef>
                <a:spcPts val="1600"/>
              </a:spcBef>
              <a:buSzPct val="120000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rPr>
              <a:t>添加了一些新的元素</a:t>
            </a:r>
          </a:p>
        </p:txBody>
      </p:sp>
      <p:pic>
        <p:nvPicPr>
          <p:cNvPr id="51" name="屏幕快照 2015-04-14 下午10.55.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3269" y="2275275"/>
            <a:ext cx="4599701" cy="4324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layer_die_right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8000" y="6985000"/>
            <a:ext cx="1079500" cy="1349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系统介绍</a:t>
            </a:r>
          </a:p>
        </p:txBody>
      </p:sp>
      <p:pic>
        <p:nvPicPr>
          <p:cNvPr id="55" name="npc2.gif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3454399" y="2590799"/>
            <a:ext cx="1270001" cy="1587501"/>
          </a:xfrm>
          <a:prstGeom prst="rect">
            <a:avLst/>
          </a:prstGeom>
        </p:spPr>
      </p:pic>
      <p:pic>
        <p:nvPicPr>
          <p:cNvPr id="56" name="player.gif"/>
          <p:cNvPicPr/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5393266" y="2590799"/>
            <a:ext cx="1270001" cy="1587501"/>
          </a:xfrm>
          <a:prstGeom prst="rect">
            <a:avLst/>
          </a:prstGeom>
        </p:spPr>
      </p:pic>
      <p:pic>
        <p:nvPicPr>
          <p:cNvPr id="57" name="playershoot.gif"/>
          <p:cNvPicPr/>
          <p:nvPr>
            <a:vide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0">
            <a:extLst/>
          </a:blip>
          <a:stretch>
            <a:fillRect/>
          </a:stretch>
        </p:blipFill>
        <p:spPr>
          <a:xfrm>
            <a:off x="3687233" y="4597400"/>
            <a:ext cx="1524001" cy="2286001"/>
          </a:xfrm>
          <a:prstGeom prst="rect">
            <a:avLst/>
          </a:prstGeom>
        </p:spPr>
      </p:pic>
      <p:sp>
        <p:nvSpPr>
          <p:cNvPr id="58" name="Shape 58"/>
          <p:cNvSpPr/>
          <p:nvPr/>
        </p:nvSpPr>
        <p:spPr>
          <a:xfrm>
            <a:off x="939210" y="2590799"/>
            <a:ext cx="14097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6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人物模型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9" name="Shape 59"/>
          <p:cNvSpPr/>
          <p:nvPr/>
        </p:nvSpPr>
        <p:spPr>
          <a:xfrm>
            <a:off x="939210" y="5009121"/>
            <a:ext cx="14097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6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子弹模型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7413155" y="5009121"/>
            <a:ext cx="14097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600"/>
              </a:spcBef>
              <a:defRPr sz="2400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炮台模型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1" name="barbette.gif"/>
          <p:cNvPicPr/>
          <p:nvPr>
            <a:videoFile r:link="rId11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3">
            <a:extLst/>
          </a:blip>
          <a:stretch>
            <a:fillRect/>
          </a:stretch>
        </p:blipFill>
        <p:spPr>
          <a:xfrm>
            <a:off x="10244666" y="5597555"/>
            <a:ext cx="1270001" cy="1270001"/>
          </a:xfrm>
          <a:prstGeom prst="rect">
            <a:avLst/>
          </a:prstGeom>
        </p:spPr>
      </p:pic>
      <p:pic>
        <p:nvPicPr>
          <p:cNvPr id="62" name="player_die_right5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714500" y="7048500"/>
            <a:ext cx="1079500" cy="1349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mediacall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0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mediacall" presetSubtype="0" presetID="1" grpId="3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0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mediacall" presetSubtype="0" presetID="1" grpId="4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0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9" fill="hold" display="0">
                  <p:stCondLst>
                    <p:cond delay="indefinite"/>
                  </p:stCondLst>
                </p:cTn>
                <p:tgtEl>
                  <p:spTgt spid="55"/>
                </p:tgtEl>
              </p:cMediaNode>
            </p:video>
            <p:video fullScrn="0">
              <p:cMediaNode mute="0" showWhenStopped="1" numSld="1" vol="100000">
                <p:cTn id="20" fill="hold" display="0">
                  <p:stCondLst>
                    <p:cond delay="indefinite"/>
                  </p:stCondLst>
                </p:cTn>
                <p:tgtEl>
                  <p:spTgt spid="56"/>
                </p:tgtEl>
              </p:cMediaNode>
            </p:video>
            <p:video fullScrn="0">
              <p:cMediaNode mute="0" showWhenStopped="1" numSld="1" vol="100000">
                <p:cTn id="21" fill="hold" display="0">
                  <p:stCondLst>
                    <p:cond delay="indefinite"/>
                  </p:stCondLst>
                </p:cTn>
                <p:tgtEl>
                  <p:spTgt spid="61"/>
                </p:tgtEl>
              </p:cMediaNode>
            </p:video>
            <p:video fullScrn="0">
              <p:cMediaNode mute="0" showWhenStopped="1" numSld="1" vol="100000">
                <p:cTn id="22" fill="hold" display="0">
                  <p:stCondLst>
                    <p:cond delay="indefinite"/>
                  </p:stCondLst>
                </p:cTn>
                <p:tgtEl>
                  <p:spTgt spid="5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系统介绍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39799" y="2590799"/>
            <a:ext cx="5334001" cy="393865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地图属性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事件处理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死亡检测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人物行为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碰撞检测系统</a:t>
            </a:r>
          </a:p>
        </p:txBody>
      </p:sp>
      <p:pic>
        <p:nvPicPr>
          <p:cNvPr id="66" name="player_die_right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7175500"/>
            <a:ext cx="1016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5175250" y="4511674"/>
            <a:ext cx="2654301" cy="730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展示环节</a:t>
            </a:r>
          </a:p>
        </p:txBody>
      </p:sp>
      <p:pic>
        <p:nvPicPr>
          <p:cNvPr id="69" name="player_right1F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7112000"/>
            <a:ext cx="1016000" cy="10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layer_left5F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714500" y="7112000"/>
            <a:ext cx="1016000" cy="10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tit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6199" y="2999316"/>
            <a:ext cx="5232401" cy="232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map_floo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72900" y="1727200"/>
            <a:ext cx="7620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bigboom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36400" y="1214966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thx.png"/>
          <p:cNvPicPr/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4422576" y="3507899"/>
            <a:ext cx="4159744" cy="1847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4" presetID="1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presetClass="entr" presetSubtype="1" presetID="1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  <p:bldP build="whole" bldLvl="1" animBg="1" rev="0" advAuto="0" spid="75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