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74" r:id="rId3"/>
    <p:sldId id="307" r:id="rId4"/>
    <p:sldId id="316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 showGuides="1">
      <p:cViewPr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 computing</a:t>
          </a:r>
        </a:p>
      </dgm:t>
    </dgm:pt>
    <dgm:pt modelId="{CAD7EF86-FB23-41F6-BF42-040B36DEFDB1}" cxnId="{C7AD8469-3C68-4AF9-AB82-79B0043AA120}" type="parTrans">
      <dgm:prSet/>
      <dgm:spPr/>
      <dgm:t>
        <a:bodyPr/>
        <a:lstStyle/>
        <a:p>
          <a:endParaRPr lang="en-US"/>
        </a:p>
      </dgm:t>
    </dgm:pt>
    <dgm:pt modelId="{5B62599A-5C9B-48E7-896E-EA782AC60C8B}" cxnId="{C7AD8469-3C68-4AF9-AB82-79B0043AA120}" type="sibTrans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A Presentation on the Innovation of Cloud Computing</a:t>
          </a:r>
          <a:endParaRPr lang="en-US" dirty="0"/>
        </a:p>
      </dgm:t>
    </dgm:pt>
    <dgm:pt modelId="{A7920A2F-3244-4159-AF04-6A1D38B7B317}" cxnId="{C4CCE57E-E871-46D6-BAD5-880252C95D22}" type="parTrans">
      <dgm:prSet/>
      <dgm:spPr/>
      <dgm:t>
        <a:bodyPr/>
        <a:lstStyle/>
        <a:p>
          <a:endParaRPr lang="en-US"/>
        </a:p>
      </dgm:t>
    </dgm:pt>
    <dgm:pt modelId="{8500F72A-2C6D-4FDF-9C1D-CA691380EB0B}" cxnId="{C4CCE57E-E871-46D6-BAD5-880252C95D22}" type="sibTrans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2" custLinFactNeighborX="1301" custLinFactNeighborY="3036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2" custScaleX="103630" custLinFactNeighborX="1584" custLinFactNeighborY="563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2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1" presStyleCnt="2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1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3A7F4DB9-1469-4F58-B633-24B7EEE084D1}" type="presParOf" srcId="{50B3CE7C-E10B-4E23-BD93-03664997C932}" destId="{ECFA770B-DE2C-4683-A038-58D0FE44BC27}" srcOrd="2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029950" cy="3633787"/>
        <a:chOff x="0" y="0"/>
        <a:chExt cx="11029950" cy="3633787"/>
      </a:xfrm>
    </dsp:grpSpPr>
    <dsp:sp modelId="{B59FCF02-CAD2-4D6F-9542-AD86711168CA}">
      <dsp:nvSpPr>
        <dsp:cNvPr id="3" name="Oval 2"/>
        <dsp:cNvSpPr/>
      </dsp:nvSpPr>
      <dsp:spPr bwMode="white">
        <a:xfrm>
          <a:off x="2330545" y="83564"/>
          <a:ext cx="2196000" cy="2196000"/>
        </a:xfrm>
        <a:prstGeom prst="ellipse">
          <a:avLst/>
        </a:prstGeom>
        <a:solidFill>
          <a:schemeClr val="accent1"/>
        </a:solidFill>
      </dsp:spPr>
      <dsp:style>
        <a:lnRef idx="0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/>
      </dsp:style>
      <dsp:txXfrm>
        <a:off x="2330545" y="83564"/>
        <a:ext cx="2196000" cy="2196000"/>
      </dsp:txXfrm>
    </dsp:sp>
    <dsp:sp modelId="{7C175B98-93F4-4D7C-BB95-1514AB879CD5}">
      <dsp:nvSpPr>
        <dsp:cNvPr id="4" name="Rectangles 3"/>
        <dsp:cNvSpPr/>
      </dsp:nvSpPr>
      <dsp:spPr bwMode="white">
        <a:xfrm>
          <a:off x="2789234" y="555932"/>
          <a:ext cx="1260000" cy="1260000"/>
        </a:xfrm>
        <a:prstGeom prst="rect">
          <a:avLst/>
        </a:prstGeom>
        <a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2789234" y="555932"/>
        <a:ext cx="1260000" cy="1260000"/>
      </dsp:txXfrm>
    </dsp:sp>
    <dsp:sp modelId="{127117FB-F8A7-4A20-A8A7-EC686DDC76D0}">
      <dsp:nvSpPr>
        <dsp:cNvPr id="5" name="Rectangles 4"/>
        <dsp:cNvSpPr/>
      </dsp:nvSpPr>
      <dsp:spPr bwMode="white">
        <a:xfrm>
          <a:off x="1599975" y="2896894"/>
          <a:ext cx="3600000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Cloud computing</a:t>
          </a:r>
          <a:endParaRPr>
            <a:solidFill>
              <a:schemeClr val="tx1"/>
            </a:solidFill>
          </a:endParaRPr>
        </a:p>
      </dsp:txBody>
      <dsp:txXfrm>
        <a:off x="1599975" y="2896894"/>
        <a:ext cx="3600000" cy="720000"/>
      </dsp:txXfrm>
    </dsp:sp>
    <dsp:sp modelId="{FF93E135-77D6-48A0-8871-9BC93D705D06}">
      <dsp:nvSpPr>
        <dsp:cNvPr id="6" name="Oval 5"/>
        <dsp:cNvSpPr/>
      </dsp:nvSpPr>
      <dsp:spPr bwMode="white">
        <a:xfrm>
          <a:off x="6531975" y="16893"/>
          <a:ext cx="2196000" cy="2196000"/>
        </a:xfrm>
        <a:prstGeom prst="ellipse">
          <a:avLst/>
        </a:prstGeom>
        <a:solidFill>
          <a:schemeClr val="accent1"/>
        </a:solidFill>
      </dsp:spPr>
      <dsp:style>
        <a:lnRef idx="0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/>
      </dsp:style>
      <dsp:txXfrm>
        <a:off x="6531975" y="16893"/>
        <a:ext cx="2196000" cy="2196000"/>
      </dsp:txXfrm>
    </dsp:sp>
    <dsp:sp modelId="{39509775-983E-4110-B989-EE2CD6514BE0}">
      <dsp:nvSpPr>
        <dsp:cNvPr id="7" name="Rectangles 6"/>
        <dsp:cNvSpPr/>
      </dsp:nvSpPr>
      <dsp:spPr bwMode="white">
        <a:xfrm>
          <a:off x="6999975" y="484893"/>
          <a:ext cx="1260000" cy="1260000"/>
        </a:xfrm>
        <a:prstGeom prst="rect">
          <a:avLst/>
        </a:prstGeom>
        <a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6999975" y="484893"/>
        <a:ext cx="1260000" cy="1260000"/>
      </dsp:txXfrm>
    </dsp:sp>
    <dsp:sp modelId="{1AEDC777-00B3-41D7-9AE1-23D741E941C3}">
      <dsp:nvSpPr>
        <dsp:cNvPr id="8" name="Rectangles 7"/>
        <dsp:cNvSpPr/>
      </dsp:nvSpPr>
      <dsp:spPr bwMode="white">
        <a:xfrm>
          <a:off x="5829975" y="2896894"/>
          <a:ext cx="3600000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dirty="0">
              <a:solidFill>
                <a:schemeClr val="tx1"/>
              </a:solidFill>
            </a:rPr>
            <a:t>A Presentation on the Innovation of Cloud Computing</a:t>
          </a:r>
          <a:endParaRPr lang="en-US" dirty="0">
            <a:solidFill>
              <a:schemeClr val="tx1"/>
            </a:solidFill>
          </a:endParaRPr>
        </a:p>
      </dsp:txBody>
      <dsp:txXfrm>
        <a:off x="5829975" y="2896894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8" name="Picture 7" descr="A dog looking at the camera"/>
          <p:cNvPicPr>
            <a:picLocks noChangeAspect="1"/>
          </p:cNvPicPr>
          <p:nvPr/>
        </p:nvPicPr>
        <p:blipFill rotWithShape="1">
          <a:blip r:embed="rId1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Innovation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By benard nzau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Future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Emerging Trends: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Edge Computing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Serverless Architecture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Potential Impact on IT Infrastructure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Summary of Key Points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Importance of Cloud Computing in Simplifying Data Management and Driving Innovation in IT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Unleashing the Power of Cloud Computing: Simplifying Data Management</a:t>
            </a:r>
            <a:endParaRPr lang="en-US" dirty="0"/>
          </a:p>
        </p:txBody>
      </p:sp>
      <p:graphicFrame>
        <p:nvGraphicFramePr>
          <p:cNvPr id="5" name="Content Placeholder 2" descr="SmartArt graphic"/>
          <p:cNvGraphicFramePr>
            <a:graphicFrameLocks noGrp="1"/>
          </p:cNvGraphicFramePr>
          <p:nvPr>
            <p:ph idx="1"/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Kupitia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video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hii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tutajifunza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kuhusu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uvumbuzi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wa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kompyuta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za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wingu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jinsi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unavyofanya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usimamizi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wa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data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kuwa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rahisi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Through this video, we will learn about the innovation of cloud computing and how it simplifies data management.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dirty="0" err="1">
                <a:solidFill>
                  <a:srgbClr val="0D0D0D"/>
                </a:solidFill>
                <a:latin typeface="Söhne"/>
              </a:rPr>
              <a:t>Emaana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ya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cloud computing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ase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Technology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sz="1600" dirty="0">
                <a:latin typeface="Söhne"/>
              </a:rPr>
              <a:t>Cloud computing is the delivery of computing services—including servers, storage, databases, networking, software, analytics, and intelligence—over the Internet ("the cloud") to offer faster innovation, flexible resources, and economies of scale</a:t>
            </a:r>
            <a:r>
              <a:rPr lang="en-US" sz="2400" dirty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What is Cloud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Characteristics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On-demand self-service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Broad network access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Resource pooling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Rapid elasticity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Measured service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Benefits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Cost Savings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Scalability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Flexibility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Example: Comparison of traditional IT infrastructure vs. cloud computing costs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Data Storage and Backup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Software as a Service (SaaS)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Infrastructure as a Service (IaaS)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Platform as a Service (PaaS)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Examples of popular cloud services (AWS, Microsoft Azure, Google Cloud)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Security and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Concerns: Data Security, Privacy, Compliance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Measures Taken by Cloud Providers: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Encryption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Access Controls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Compliance Certifications (e.g., GDPR, HIPAA)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Adoption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Global Adoption Statistics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Factors Driving Adoption: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Digital Transformation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Remote Work Trends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S t a t u s   x m l n s = " 7 1 a f 3 2 4 3 - 3 d d 4 - 4 a 8 d - 8 c 0 d - d d 7 6 d a 1 f 0 2 a 5 " > N o t   s t a r t e d < / S t a t u s > < M e d i a S e r v i c e K e y P o i n t s   x m l n s = " 7 1 a f 3 2 4 3 - 3 d d 4 - 4 a 8 d - 8 c 0 d - d d 7 6 d a 1 f 0 2 a 5 "   x s i : n i l = " t r u e " / > < / d o c u m e n t M a n a g e m e n t > < / p : p r o p e r t i e s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1 2 "   m a : c o n t e n t T y p e D e s c r i p t i o n = " C r e a t e   a   n e w   d o c u m e n t . "   m a : c o n t e n t T y p e S c o p e = " "   m a : v e r s i o n I D = " a 4 1 0 d d 7 f 9 3 c 9 5 3 3 3 f f a 1 b 6 0 e d 6 a d e d d 1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a 9 3 6 d 9 b a b a 7 6 a a 3 8 6 6 4 9 3 f e f f 1 6 0 f a a b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7 1 a f 3 2 4 3 - 3 d d 4 - 4 a 8 d - 8 c 0 d - d d 7 6 d a 1 f 0 2 a 5 "   x m l n s : n s 3 = " 1 6 c 0 5 7 2 7 - a a 7 5 - 4 e 4 a - 9 b 5 f - 8 a 8 0 a 1 1 6 5 8 9 1 " >  
 < x s d : i m p o r t   n a m e s p a c e = " 7 1 a f 3 2 4 3 - 3 d d 4 - 4 a 8 d - 8 c 0 d - d d 7 6 d a 1 f 0 2 a 5 " / >  
 < x s d : i m p o r t   n a m e s p a c e = " 1 6 c 0 5 7 2 7 - a a 7 5 - 4 e 4 a - 9 b 5 f - 8 a 8 0 a 1 1 6 5 8 9 1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2 : S t a t u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i n t e r n a l N a m e = " M e d i a S e r v i c e K e y P o i n t s "   m a : r e a d O n l y = " f a l s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S t a t u s "   m a : i n d e x = " 1 9 "   n i l l a b l e = " t r u e "   m a : d i s p l a y N a m e = " S t a t u s "   m a : d e f a u l t = " N o t   s t a r t e d "   m a : f o r m a t = " D r o p d o w n "   m a : i n t e r n a l N a m e = " S t a t u s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3A6D3478-2986-4664-940C-67E0CAA21E04}">
  <ds:schemaRefs/>
</ds:datastoreItem>
</file>

<file path=customXml/itemProps2.xml><?xml version="1.0" encoding="utf-8"?>
<ds:datastoreItem xmlns:ds="http://schemas.openxmlformats.org/officeDocument/2006/customXml" ds:itemID="{B116C154-5A0F-4CDC-8C15-D2E21584649C}">
  <ds:schemaRefs/>
</ds:datastoreItem>
</file>

<file path=customXml/itemProps3.xml><?xml version="1.0" encoding="utf-8"?>
<ds:datastoreItem xmlns:ds="http://schemas.openxmlformats.org/officeDocument/2006/customXml" ds:itemID="{956C3F92-CC28-42D8-BF09-07707555106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{CCAE91A8-6603-4F7B-982F-F6CCD8493374}tf56535239_win32</Template>
  <TotalTime>0</TotalTime>
  <Words>1590</Words>
  <Application>WPS Presentation</Application>
  <PresentationFormat>Widescreen</PresentationFormat>
  <Paragraphs>74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Wingdings 2</vt:lpstr>
      <vt:lpstr>Franklin Gothic Book</vt:lpstr>
      <vt:lpstr>Söhne</vt:lpstr>
      <vt:lpstr>Lazer Game Zone</vt:lpstr>
      <vt:lpstr>Calibri</vt:lpstr>
      <vt:lpstr>Franklin Gothic Demi</vt:lpstr>
      <vt:lpstr>Microsoft YaHei</vt:lpstr>
      <vt:lpstr>Arial Unicode MS</vt:lpstr>
      <vt:lpstr>Franklin Gothic Book</vt:lpstr>
      <vt:lpstr>DividendVTI</vt:lpstr>
      <vt:lpstr>Innovation</vt:lpstr>
      <vt:lpstr>Unleashing the Power of Cloud Computing: Simplifying Data Management</vt:lpstr>
      <vt:lpstr>Abstract</vt:lpstr>
      <vt:lpstr>Introduction</vt:lpstr>
      <vt:lpstr>What is Cloud Computing?</vt:lpstr>
      <vt:lpstr>Benefits of Cloud Computing</vt:lpstr>
      <vt:lpstr>Use Cases</vt:lpstr>
      <vt:lpstr>Security and Privacy</vt:lpstr>
      <vt:lpstr>Adoption Trends</vt:lpstr>
      <vt:lpstr>Future Outlook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</dc:title>
  <dc:creator>Joshua Onchaga</dc:creator>
  <cp:lastModifiedBy>nzaub</cp:lastModifiedBy>
  <cp:revision>5</cp:revision>
  <dcterms:created xsi:type="dcterms:W3CDTF">2024-03-24T07:17:00Z</dcterms:created>
  <dcterms:modified xsi:type="dcterms:W3CDTF">2024-03-26T12:55:05Z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3B4F0882A11547C69705599B88DF8B2E_12</vt:lpwstr>
  </property>
  <property fmtid="{D5CDD505-2E9C-101B-9397-08002B2CF9AE}" pid="4" name="KSOProductBuildVer">
    <vt:lpwstr>1033-12.2.0.13489</vt:lpwstr>
  </property>
</Properties>
</file>