
<file path=[Content_Types].xml><?xml version="1.0" encoding="utf-8"?>
<Types xmlns="http://schemas.openxmlformats.org/package/2006/content-types">
  <Default Extension="xml" ContentType="application/xml"/>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7" d="100"/>
          <a:sy n="67" d="100"/>
        </p:scale>
        <p:origin x="644"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184DA70-C731-4C70-880D-CCD4705E623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2A279-0833-481D-8C56-F67FD0AC6C50}"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9" name="Rectangle 8"/>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587DA83-5663-4C9C-B9AA-0B40A3DAFF81}"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97669AF7-7BEB-44E4-9852-375E34362B5B}"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BAAAC38D-0552-4C82-B593-E6124DFADBE2}"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D9DF0F1C-5577-4ACB-BB62-DF8F3C494C7E}" type="datetime1">
              <a:rPr lang="en-US" smtClean="0"/>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1775B394-D9F9-4F0C-B15D-605F45CB9E9F}" type="datetime1">
              <a:rPr lang="en-US" smtClean="0"/>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fld>
            <a:endParaRPr lang="en-US" dirty="0"/>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89754" y="639097"/>
            <a:ext cx="6253317" cy="3686015"/>
          </a:xfrm>
        </p:spPr>
        <p:txBody>
          <a:bodyPr>
            <a:normAutofit/>
          </a:bodyPr>
          <a:lstStyle/>
          <a:p>
            <a:r>
              <a:rPr lang="en-US" sz="2800" b="1" i="0" dirty="0">
                <a:solidFill>
                  <a:srgbClr val="0D0D0D"/>
                </a:solidFill>
                <a:effectLst/>
                <a:latin typeface="Söhne"/>
              </a:rPr>
              <a:t>Addressing Environmental Degradation and Climate Change: A Call to Action</a:t>
            </a:r>
            <a:endParaRPr lang="en-US" sz="2800" dirty="0"/>
          </a:p>
        </p:txBody>
      </p:sp>
      <p:sp>
        <p:nvSpPr>
          <p:cNvPr id="3" name="Subtitle 2"/>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By Benard nzau</a:t>
            </a:r>
            <a:endParaRPr lang="en-US" dirty="0">
              <a:solidFill>
                <a:schemeClr val="tx1">
                  <a:lumMod val="85000"/>
                  <a:lumOff val="15000"/>
                </a:schemeClr>
              </a:solidFill>
            </a:endParaRPr>
          </a:p>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1" y="1"/>
            <a:ext cx="4635315" cy="6857999"/>
          </a:xfrm>
          <a:prstGeom prst="rect">
            <a:avLst/>
          </a:prstGeom>
        </p:spPr>
      </p:pic>
      <p:cxnSp>
        <p:nvCxnSpPr>
          <p:cNvPr id="24" name="Straight Connector 23"/>
          <p:cNvCxnSpPr>
            <a:cxnSpLocks noGrp="1" noRot="1" noChangeAspect="1" noMove="1" noResize="1" noEditPoints="1" noAdjustHandles="1" noChangeArrowheads="1" noChangeShapeType="1"/>
          </p:cNvCxnSpPr>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D0D0D"/>
                </a:solidFill>
                <a:effectLst/>
                <a:latin typeface="Söhne"/>
              </a:rPr>
              <a:t>Community Engagement</a:t>
            </a:r>
            <a:endParaRPr lang="en-US" dirty="0"/>
          </a:p>
        </p:txBody>
      </p:sp>
      <p:sp>
        <p:nvSpPr>
          <p:cNvPr id="3" name="Content Placeholder 2"/>
          <p:cNvSpPr>
            <a:spLocks noGrp="1"/>
          </p:cNvSpPr>
          <p:nvPr>
            <p:ph idx="1"/>
          </p:nvPr>
        </p:nvSpPr>
        <p:spPr/>
        <p:txBody>
          <a:bodyPr/>
          <a:lstStyle/>
          <a:p>
            <a:r>
              <a:rPr lang="en-US" b="1" i="0" dirty="0">
                <a:solidFill>
                  <a:srgbClr val="0D0D0D"/>
                </a:solidFill>
                <a:effectLst/>
                <a:latin typeface="Söhne"/>
              </a:rPr>
              <a:t>Empowering Communities for Environmental Action</a:t>
            </a:r>
            <a:endParaRPr lang="en-US" b="1" i="0" dirty="0">
              <a:solidFill>
                <a:srgbClr val="0D0D0D"/>
              </a:solidFill>
              <a:effectLst/>
              <a:latin typeface="Söhne"/>
            </a:endParaRPr>
          </a:p>
          <a:p>
            <a:r>
              <a:rPr lang="en-US" b="0" i="0" dirty="0">
                <a:solidFill>
                  <a:srgbClr val="0D0D0D"/>
                </a:solidFill>
                <a:effectLst/>
                <a:latin typeface="Söhne"/>
              </a:rPr>
              <a:t>Community engagement and grassroots initiatives are vital for driving meaningful environmental change. By empowering local communities to advocate for environmental protection, participate in conservation efforts, and implement sustainable practices, we can foster a culture of environmental stewardship and collective action.</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D0D0D"/>
                </a:solidFill>
                <a:effectLst/>
                <a:latin typeface="Söhne"/>
              </a:rPr>
              <a:t>Education and Awareness</a:t>
            </a:r>
            <a:endParaRPr lang="en-US" dirty="0"/>
          </a:p>
        </p:txBody>
      </p:sp>
      <p:sp>
        <p:nvSpPr>
          <p:cNvPr id="3" name="Content Placeholder 2"/>
          <p:cNvSpPr>
            <a:spLocks noGrp="1"/>
          </p:cNvSpPr>
          <p:nvPr>
            <p:ph idx="1"/>
          </p:nvPr>
        </p:nvSpPr>
        <p:spPr/>
        <p:txBody>
          <a:bodyPr/>
          <a:lstStyle/>
          <a:p>
            <a:r>
              <a:rPr lang="en-US" b="1" i="0" dirty="0">
                <a:solidFill>
                  <a:srgbClr val="0D0D0D"/>
                </a:solidFill>
                <a:effectLst/>
                <a:latin typeface="Söhne"/>
              </a:rPr>
              <a:t>Promoting Environmental Literacy</a:t>
            </a:r>
            <a:endParaRPr lang="en-US" b="1" i="0" dirty="0">
              <a:solidFill>
                <a:srgbClr val="0D0D0D"/>
              </a:solidFill>
              <a:effectLst/>
              <a:latin typeface="Söhne"/>
            </a:endParaRPr>
          </a:p>
          <a:p>
            <a:r>
              <a:rPr lang="en-US" b="0" i="0" dirty="0">
                <a:solidFill>
                  <a:srgbClr val="0D0D0D"/>
                </a:solidFill>
                <a:effectLst/>
                <a:latin typeface="Söhne"/>
              </a:rPr>
              <a:t>Promoting environmental literacy and awareness is key to building a more sustainable future. Education initiatives, public outreach campaigns, and environmental programs can empower individuals to make informed decisions, adopt sustainable behaviors, and advocate for environmental protection in their communities and beyond.</a:t>
            </a:r>
            <a:endParaRPr 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D0D0D"/>
                </a:solidFill>
                <a:effectLst/>
                <a:latin typeface="Söhne"/>
              </a:rPr>
              <a:t>Conclusion and Call to Action</a:t>
            </a:r>
            <a:endParaRPr lang="en-US" dirty="0"/>
          </a:p>
        </p:txBody>
      </p:sp>
      <p:sp>
        <p:nvSpPr>
          <p:cNvPr id="3" name="Content Placeholder 2"/>
          <p:cNvSpPr>
            <a:spLocks noGrp="1"/>
          </p:cNvSpPr>
          <p:nvPr>
            <p:ph idx="1"/>
          </p:nvPr>
        </p:nvSpPr>
        <p:spPr/>
        <p:txBody>
          <a:bodyPr/>
          <a:lstStyle/>
          <a:p>
            <a:r>
              <a:rPr lang="en-US" b="1" i="0" dirty="0">
                <a:solidFill>
                  <a:srgbClr val="0D0D0D"/>
                </a:solidFill>
                <a:effectLst/>
                <a:latin typeface="Söhne"/>
              </a:rPr>
              <a:t>Unite for a Sustainable Future</a:t>
            </a:r>
            <a:endParaRPr lang="en-US" b="1" i="0" dirty="0">
              <a:solidFill>
                <a:srgbClr val="0D0D0D"/>
              </a:solidFill>
              <a:effectLst/>
              <a:latin typeface="Söhne"/>
            </a:endParaRPr>
          </a:p>
          <a:p>
            <a:r>
              <a:rPr lang="en-US" b="0" i="0" dirty="0">
                <a:solidFill>
                  <a:srgbClr val="0D0D0D"/>
                </a:solidFill>
                <a:effectLst/>
                <a:latin typeface="Söhne"/>
              </a:rPr>
              <a:t>As we conclude our discussion, let us reflect on the urgent need for collective action to address environmental challenges. Let us unite in our commitment to protect and preserve the environment for future generations. </a:t>
            </a:r>
            <a:r>
              <a:rPr lang="en-US" b="0" i="0">
                <a:solidFill>
                  <a:srgbClr val="0D0D0D"/>
                </a:solidFill>
                <a:effectLst/>
                <a:latin typeface="Söhne"/>
              </a:rPr>
              <a:t>Together, we can build a more sustainable and resilient world, where environmental stewardship sand social justice go hand in hand.</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D0D0D"/>
                </a:solidFill>
                <a:effectLst/>
                <a:latin typeface="Söhne"/>
              </a:rPr>
              <a:t>				Abstract</a:t>
            </a:r>
            <a:endParaRPr lang="en-US" dirty="0"/>
          </a:p>
        </p:txBody>
      </p:sp>
      <p:sp>
        <p:nvSpPr>
          <p:cNvPr id="3" name="Content Placeholder 2"/>
          <p:cNvSpPr>
            <a:spLocks noGrp="1"/>
          </p:cNvSpPr>
          <p:nvPr>
            <p:ph idx="1"/>
          </p:nvPr>
        </p:nvSpPr>
        <p:spPr/>
        <p:txBody>
          <a:bodyPr>
            <a:normAutofit/>
          </a:bodyPr>
          <a:lstStyle/>
          <a:p>
            <a:r>
              <a:rPr lang="en-US" sz="2000" b="0" i="0" dirty="0" err="1">
                <a:solidFill>
                  <a:srgbClr val="0D0D0D"/>
                </a:solidFill>
                <a:effectLst/>
                <a:latin typeface="Söhne"/>
              </a:rPr>
              <a:t>Kupitia</a:t>
            </a:r>
            <a:r>
              <a:rPr lang="en-US" sz="2000" b="0" i="0" dirty="0">
                <a:solidFill>
                  <a:srgbClr val="0D0D0D"/>
                </a:solidFill>
                <a:effectLst/>
                <a:latin typeface="Söhne"/>
              </a:rPr>
              <a:t> </a:t>
            </a:r>
            <a:r>
              <a:rPr lang="en-US" sz="2000" b="0" i="0" dirty="0" err="1">
                <a:solidFill>
                  <a:srgbClr val="0D0D0D"/>
                </a:solidFill>
                <a:effectLst/>
                <a:latin typeface="Söhne"/>
              </a:rPr>
              <a:t>mkondo</a:t>
            </a:r>
            <a:r>
              <a:rPr lang="en-US" sz="2000" b="0" i="0" dirty="0">
                <a:solidFill>
                  <a:srgbClr val="0D0D0D"/>
                </a:solidFill>
                <a:effectLst/>
                <a:latin typeface="Söhne"/>
              </a:rPr>
              <a:t> </a:t>
            </a:r>
            <a:r>
              <a:rPr lang="en-US" sz="2000" b="0" i="0" dirty="0" err="1">
                <a:solidFill>
                  <a:srgbClr val="0D0D0D"/>
                </a:solidFill>
                <a:effectLst/>
                <a:latin typeface="Söhne"/>
              </a:rPr>
              <a:t>huu</a:t>
            </a:r>
            <a:r>
              <a:rPr lang="en-US" sz="2000" b="0" i="0" dirty="0">
                <a:solidFill>
                  <a:srgbClr val="0D0D0D"/>
                </a:solidFill>
                <a:effectLst/>
                <a:latin typeface="Söhne"/>
              </a:rPr>
              <a:t>, </a:t>
            </a:r>
            <a:r>
              <a:rPr lang="en-US" sz="2000" b="0" i="0" dirty="0" err="1">
                <a:solidFill>
                  <a:srgbClr val="0D0D0D"/>
                </a:solidFill>
                <a:effectLst/>
                <a:latin typeface="Söhne"/>
              </a:rPr>
              <a:t>tutachunguza</a:t>
            </a:r>
            <a:r>
              <a:rPr lang="en-US" sz="2000" b="0" i="0" dirty="0">
                <a:solidFill>
                  <a:srgbClr val="0D0D0D"/>
                </a:solidFill>
                <a:effectLst/>
                <a:latin typeface="Söhne"/>
              </a:rPr>
              <a:t> </a:t>
            </a:r>
            <a:r>
              <a:rPr lang="en-US" sz="2000" b="0" i="0" dirty="0" err="1">
                <a:solidFill>
                  <a:srgbClr val="0D0D0D"/>
                </a:solidFill>
                <a:effectLst/>
                <a:latin typeface="Söhne"/>
              </a:rPr>
              <a:t>changamoto</a:t>
            </a:r>
            <a:r>
              <a:rPr lang="en-US" sz="2000" b="0" i="0" dirty="0">
                <a:solidFill>
                  <a:srgbClr val="0D0D0D"/>
                </a:solidFill>
                <a:effectLst/>
                <a:latin typeface="Söhne"/>
              </a:rPr>
              <a:t> </a:t>
            </a:r>
            <a:r>
              <a:rPr lang="en-US" sz="2000" b="0" i="0" dirty="0" err="1">
                <a:solidFill>
                  <a:srgbClr val="0D0D0D"/>
                </a:solidFill>
                <a:effectLst/>
                <a:latin typeface="Söhne"/>
              </a:rPr>
              <a:t>ya</a:t>
            </a:r>
            <a:r>
              <a:rPr lang="en-US" sz="2000" b="0" i="0" dirty="0">
                <a:solidFill>
                  <a:srgbClr val="0D0D0D"/>
                </a:solidFill>
                <a:effectLst/>
                <a:latin typeface="Söhne"/>
              </a:rPr>
              <a:t> </a:t>
            </a:r>
            <a:r>
              <a:rPr lang="en-US" sz="2000" b="0" i="0" dirty="0" err="1">
                <a:solidFill>
                  <a:srgbClr val="0D0D0D"/>
                </a:solidFill>
                <a:effectLst/>
                <a:latin typeface="Söhne"/>
              </a:rPr>
              <a:t>uharibifu</a:t>
            </a:r>
            <a:r>
              <a:rPr lang="en-US" sz="2000" b="0" i="0" dirty="0">
                <a:solidFill>
                  <a:srgbClr val="0D0D0D"/>
                </a:solidFill>
                <a:effectLst/>
                <a:latin typeface="Söhne"/>
              </a:rPr>
              <a:t> </a:t>
            </a:r>
            <a:r>
              <a:rPr lang="en-US" sz="2000" b="0" i="0" dirty="0" err="1">
                <a:solidFill>
                  <a:srgbClr val="0D0D0D"/>
                </a:solidFill>
                <a:effectLst/>
                <a:latin typeface="Söhne"/>
              </a:rPr>
              <a:t>wa</a:t>
            </a:r>
            <a:r>
              <a:rPr lang="en-US" sz="2000" b="0" i="0" dirty="0">
                <a:solidFill>
                  <a:srgbClr val="0D0D0D"/>
                </a:solidFill>
                <a:effectLst/>
                <a:latin typeface="Söhne"/>
              </a:rPr>
              <a:t> </a:t>
            </a:r>
            <a:r>
              <a:rPr lang="en-US" sz="2000" b="0" i="0" dirty="0" err="1">
                <a:solidFill>
                  <a:srgbClr val="0D0D0D"/>
                </a:solidFill>
                <a:effectLst/>
                <a:latin typeface="Söhne"/>
              </a:rPr>
              <a:t>mazingira</a:t>
            </a:r>
            <a:r>
              <a:rPr lang="en-US" sz="2000" b="0" i="0" dirty="0">
                <a:solidFill>
                  <a:srgbClr val="0D0D0D"/>
                </a:solidFill>
                <a:effectLst/>
                <a:latin typeface="Söhne"/>
              </a:rPr>
              <a:t> </a:t>
            </a:r>
            <a:r>
              <a:rPr lang="en-US" sz="2000" b="0" i="0" dirty="0" err="1">
                <a:solidFill>
                  <a:srgbClr val="0D0D0D"/>
                </a:solidFill>
                <a:effectLst/>
                <a:latin typeface="Söhne"/>
              </a:rPr>
              <a:t>na</a:t>
            </a:r>
            <a:r>
              <a:rPr lang="en-US" sz="2000" b="0" i="0" dirty="0">
                <a:solidFill>
                  <a:srgbClr val="0D0D0D"/>
                </a:solidFill>
                <a:effectLst/>
                <a:latin typeface="Söhne"/>
              </a:rPr>
              <a:t> </a:t>
            </a:r>
            <a:r>
              <a:rPr lang="en-US" sz="2000" b="0" i="0" dirty="0" err="1">
                <a:solidFill>
                  <a:srgbClr val="0D0D0D"/>
                </a:solidFill>
                <a:effectLst/>
                <a:latin typeface="Söhne"/>
              </a:rPr>
              <a:t>mabadiliko</a:t>
            </a:r>
            <a:r>
              <a:rPr lang="en-US" sz="2000" b="0" i="0" dirty="0">
                <a:solidFill>
                  <a:srgbClr val="0D0D0D"/>
                </a:solidFill>
                <a:effectLst/>
                <a:latin typeface="Söhne"/>
              </a:rPr>
              <a:t> </a:t>
            </a:r>
            <a:r>
              <a:rPr lang="en-US" sz="2000" b="0" i="0" dirty="0" err="1">
                <a:solidFill>
                  <a:srgbClr val="0D0D0D"/>
                </a:solidFill>
                <a:effectLst/>
                <a:latin typeface="Söhne"/>
              </a:rPr>
              <a:t>ya</a:t>
            </a:r>
            <a:r>
              <a:rPr lang="en-US" sz="2000" b="0" i="0" dirty="0">
                <a:solidFill>
                  <a:srgbClr val="0D0D0D"/>
                </a:solidFill>
                <a:effectLst/>
                <a:latin typeface="Söhne"/>
              </a:rPr>
              <a:t> tabia </a:t>
            </a:r>
            <a:r>
              <a:rPr lang="en-US" sz="2000" b="0" i="0" dirty="0" err="1">
                <a:solidFill>
                  <a:srgbClr val="0D0D0D"/>
                </a:solidFill>
                <a:effectLst/>
                <a:latin typeface="Söhne"/>
              </a:rPr>
              <a:t>nchi</a:t>
            </a:r>
            <a:r>
              <a:rPr lang="en-US" sz="2000" b="0" i="0" dirty="0">
                <a:solidFill>
                  <a:srgbClr val="0D0D0D"/>
                </a:solidFill>
                <a:effectLst/>
                <a:latin typeface="Söhne"/>
              </a:rPr>
              <a:t>, </a:t>
            </a:r>
            <a:r>
              <a:rPr lang="en-US" sz="2000" b="0" i="0" dirty="0" err="1">
                <a:solidFill>
                  <a:srgbClr val="0D0D0D"/>
                </a:solidFill>
                <a:effectLst/>
                <a:latin typeface="Söhne"/>
              </a:rPr>
              <a:t>na</a:t>
            </a:r>
            <a:r>
              <a:rPr lang="en-US" sz="2000" b="0" i="0" dirty="0">
                <a:solidFill>
                  <a:srgbClr val="0D0D0D"/>
                </a:solidFill>
                <a:effectLst/>
                <a:latin typeface="Söhne"/>
              </a:rPr>
              <a:t> </a:t>
            </a:r>
            <a:r>
              <a:rPr lang="en-US" sz="2000" b="0" i="0" dirty="0" err="1">
                <a:solidFill>
                  <a:srgbClr val="0D0D0D"/>
                </a:solidFill>
                <a:effectLst/>
                <a:latin typeface="Söhne"/>
              </a:rPr>
              <a:t>suluhisho</a:t>
            </a:r>
            <a:r>
              <a:rPr lang="en-US" sz="2000" b="0" i="0" dirty="0">
                <a:solidFill>
                  <a:srgbClr val="0D0D0D"/>
                </a:solidFill>
                <a:effectLst/>
                <a:latin typeface="Söhne"/>
              </a:rPr>
              <a:t> </a:t>
            </a:r>
            <a:r>
              <a:rPr lang="en-US" sz="2000" b="0" i="0" dirty="0" err="1">
                <a:solidFill>
                  <a:srgbClr val="0D0D0D"/>
                </a:solidFill>
                <a:effectLst/>
                <a:latin typeface="Söhne"/>
              </a:rPr>
              <a:t>linalopendekezwa</a:t>
            </a:r>
            <a:r>
              <a:rPr lang="en-US" sz="2000" b="0" i="0" dirty="0">
                <a:solidFill>
                  <a:srgbClr val="0D0D0D"/>
                </a:solidFill>
                <a:effectLst/>
                <a:latin typeface="Söhne"/>
              </a:rPr>
              <a:t> </a:t>
            </a:r>
            <a:r>
              <a:rPr lang="en-US" sz="2000" b="0" i="0" dirty="0" err="1">
                <a:solidFill>
                  <a:srgbClr val="0D0D0D"/>
                </a:solidFill>
                <a:effectLst/>
                <a:latin typeface="Söhne"/>
              </a:rPr>
              <a:t>kushughulikia</a:t>
            </a:r>
            <a:r>
              <a:rPr lang="en-US" sz="2000" b="0" i="0" dirty="0">
                <a:solidFill>
                  <a:srgbClr val="0D0D0D"/>
                </a:solidFill>
                <a:effectLst/>
                <a:latin typeface="Söhne"/>
              </a:rPr>
              <a:t> </a:t>
            </a:r>
            <a:r>
              <a:rPr lang="en-US" sz="2000" b="0" i="0" dirty="0" err="1">
                <a:solidFill>
                  <a:srgbClr val="0D0D0D"/>
                </a:solidFill>
                <a:effectLst/>
                <a:latin typeface="Söhne"/>
              </a:rPr>
              <a:t>changamoto</a:t>
            </a:r>
            <a:r>
              <a:rPr lang="en-US" sz="2000" b="0" i="0" dirty="0">
                <a:solidFill>
                  <a:srgbClr val="0D0D0D"/>
                </a:solidFill>
                <a:effectLst/>
                <a:latin typeface="Söhne"/>
              </a:rPr>
              <a:t> </a:t>
            </a:r>
            <a:r>
              <a:rPr lang="en-US" sz="2000" b="0" i="0" dirty="0" err="1">
                <a:solidFill>
                  <a:srgbClr val="0D0D0D"/>
                </a:solidFill>
                <a:effectLst/>
                <a:latin typeface="Söhne"/>
              </a:rPr>
              <a:t>hizi</a:t>
            </a:r>
            <a:endParaRPr lang="en-US" sz="2000" b="0" i="0" dirty="0">
              <a:solidFill>
                <a:srgbClr val="0D0D0D"/>
              </a:solidFill>
              <a:effectLst/>
              <a:latin typeface="Söhne"/>
            </a:endParaRPr>
          </a:p>
          <a:p>
            <a:r>
              <a:rPr lang="en-US" sz="2000" b="0" i="0" dirty="0">
                <a:solidFill>
                  <a:srgbClr val="0D0D0D"/>
                </a:solidFill>
                <a:effectLst/>
                <a:latin typeface="Söhne"/>
              </a:rPr>
              <a:t>In this course, we will explore the challenge of environmental degradation and climate change, along with a suggested solution to address these challenges.</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0" i="0" dirty="0">
                <a:solidFill>
                  <a:srgbClr val="0D0D0D"/>
                </a:solidFill>
                <a:effectLst/>
                <a:latin typeface="Söhne"/>
              </a:rPr>
              <a:t>Tackling Environmental Challenges: A Call to Action</a:t>
            </a:r>
            <a:endParaRPr lang="en-US" sz="2400" dirty="0"/>
          </a:p>
        </p:txBody>
      </p:sp>
      <p:sp>
        <p:nvSpPr>
          <p:cNvPr id="3" name="Content Placeholder 2"/>
          <p:cNvSpPr>
            <a:spLocks noGrp="1"/>
          </p:cNvSpPr>
          <p:nvPr>
            <p:ph idx="1"/>
          </p:nvPr>
        </p:nvSpPr>
        <p:spPr/>
        <p:txBody>
          <a:bodyPr/>
          <a:lstStyle/>
          <a:p>
            <a:r>
              <a:rPr lang="en-US" sz="2000" b="0" i="0" dirty="0">
                <a:solidFill>
                  <a:srgbClr val="0D0D0D"/>
                </a:solidFill>
                <a:effectLst/>
                <a:latin typeface="Söhne"/>
              </a:rPr>
              <a:t>Welcome to our comprehensive exploration of the critical environmental challenges facing our modern society. Join us as we delve into the complex issues of environmental degradation and climate change, and discuss potential solutions to address these pressing concerns</a:t>
            </a:r>
            <a:r>
              <a:rPr lang="en-US" b="0" i="0" dirty="0">
                <a:solidFill>
                  <a:srgbClr val="0D0D0D"/>
                </a:solidFill>
                <a:effectLst/>
                <a:latin typeface="Söhne"/>
              </a:rPr>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D0D0D"/>
                </a:solidFill>
                <a:effectLst/>
                <a:latin typeface="Söhne"/>
              </a:rPr>
              <a:t>Understanding the Problem</a:t>
            </a:r>
            <a:endParaRPr lang="en-US" dirty="0"/>
          </a:p>
        </p:txBody>
      </p:sp>
      <p:sp>
        <p:nvSpPr>
          <p:cNvPr id="3" name="Content Placeholder 2"/>
          <p:cNvSpPr>
            <a:spLocks noGrp="1"/>
          </p:cNvSpPr>
          <p:nvPr>
            <p:ph idx="1"/>
          </p:nvPr>
        </p:nvSpPr>
        <p:spPr/>
        <p:txBody>
          <a:bodyPr/>
          <a:lstStyle/>
          <a:p>
            <a:r>
              <a:rPr lang="en-US" b="1" i="0" dirty="0">
                <a:solidFill>
                  <a:srgbClr val="0D0D0D"/>
                </a:solidFill>
                <a:effectLst/>
                <a:latin typeface="Söhne"/>
              </a:rPr>
              <a:t>Identifying Environmental Threats</a:t>
            </a:r>
            <a:endParaRPr lang="en-US" b="1" i="0" dirty="0">
              <a:solidFill>
                <a:srgbClr val="0D0D0D"/>
              </a:solidFill>
              <a:effectLst/>
              <a:latin typeface="Söhne"/>
            </a:endParaRPr>
          </a:p>
          <a:p>
            <a:r>
              <a:rPr lang="en-US" b="0" i="0" dirty="0">
                <a:solidFill>
                  <a:srgbClr val="0D0D0D"/>
                </a:solidFill>
                <a:effectLst/>
                <a:latin typeface="Söhne"/>
              </a:rPr>
              <a:t>To effectively address environmental challenges, it is essential to understand the myriad threats facing our planet. From pollution of air, water, and soil to deforestation, habitat loss, and the looming specter of climate change, these threats pose significant risks to both ecosystems and human health.</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D0D0D"/>
                </a:solidFill>
                <a:effectLst/>
                <a:latin typeface="Söhne"/>
              </a:rPr>
              <a:t>Human Impact</a:t>
            </a:r>
            <a:endParaRPr lang="en-US" dirty="0"/>
          </a:p>
        </p:txBody>
      </p:sp>
      <p:sp>
        <p:nvSpPr>
          <p:cNvPr id="3" name="Content Placeholder 2"/>
          <p:cNvSpPr>
            <a:spLocks noGrp="1"/>
          </p:cNvSpPr>
          <p:nvPr>
            <p:ph idx="1"/>
          </p:nvPr>
        </p:nvSpPr>
        <p:spPr/>
        <p:txBody>
          <a:bodyPr/>
          <a:lstStyle/>
          <a:p>
            <a:r>
              <a:rPr lang="en-US" b="0" i="0" dirty="0">
                <a:solidFill>
                  <a:srgbClr val="0D0D0D"/>
                </a:solidFill>
                <a:effectLst/>
                <a:latin typeface="Söhne"/>
              </a:rPr>
              <a:t>Human Activities Driving Environmental Degradation</a:t>
            </a:r>
            <a:endParaRPr lang="en-US" b="0" i="0" dirty="0">
              <a:solidFill>
                <a:srgbClr val="0D0D0D"/>
              </a:solidFill>
              <a:effectLst/>
              <a:latin typeface="Söhne"/>
            </a:endParaRPr>
          </a:p>
          <a:p>
            <a:r>
              <a:rPr lang="en-US" b="0" i="0" dirty="0">
                <a:solidFill>
                  <a:srgbClr val="0D0D0D"/>
                </a:solidFill>
                <a:effectLst/>
                <a:latin typeface="Söhne"/>
              </a:rPr>
              <a:t>Human activities, ranging from industrialization and intensive agriculture to deforestation and fossil fuel consumption, are major drivers of environmental degradation. Rapid urbanization, overconsumption of resources, and inadequate waste management exacerbate these issues, leading to widespread ecological disruption and climate instability.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D0D0D"/>
                </a:solidFill>
                <a:effectLst/>
                <a:latin typeface="Söhne"/>
              </a:rPr>
              <a:t>Environmental Justice</a:t>
            </a:r>
            <a:endParaRPr lang="en-US" dirty="0"/>
          </a:p>
        </p:txBody>
      </p:sp>
      <p:sp>
        <p:nvSpPr>
          <p:cNvPr id="3" name="Content Placeholder 2"/>
          <p:cNvSpPr>
            <a:spLocks noGrp="1"/>
          </p:cNvSpPr>
          <p:nvPr>
            <p:ph idx="1"/>
          </p:nvPr>
        </p:nvSpPr>
        <p:spPr/>
        <p:txBody>
          <a:bodyPr/>
          <a:lstStyle/>
          <a:p>
            <a:r>
              <a:rPr lang="en-US" b="1" i="0" dirty="0">
                <a:solidFill>
                  <a:srgbClr val="0D0D0D"/>
                </a:solidFill>
                <a:effectLst/>
                <a:latin typeface="Söhne"/>
              </a:rPr>
              <a:t>Environmental Justice</a:t>
            </a:r>
            <a:endParaRPr lang="en-US" b="1" i="0" dirty="0">
              <a:solidFill>
                <a:srgbClr val="0D0D0D"/>
              </a:solidFill>
              <a:effectLst/>
              <a:latin typeface="Söhne"/>
            </a:endParaRPr>
          </a:p>
          <a:p>
            <a:r>
              <a:rPr lang="en-US" b="0" i="0" dirty="0">
                <a:solidFill>
                  <a:srgbClr val="0D0D0D"/>
                </a:solidFill>
                <a:effectLst/>
                <a:latin typeface="Söhne"/>
              </a:rPr>
              <a:t>Environmental justice is essential in addressing the disproportionate environmental burdens borne by marginalized communities. These communities often face higher levels of pollution, inadequate access to clean air and water, and greater vulnerability to climate-related disasters. Achieving environmental equity requires addressing systemic injustices and ensuring equitable access to environmental resources and protections for all.</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D0D0D"/>
                </a:solidFill>
                <a:effectLst/>
                <a:latin typeface="Söhne"/>
              </a:rPr>
              <a:t>Sustainable Solutions</a:t>
            </a:r>
            <a:endParaRPr lang="en-US" dirty="0"/>
          </a:p>
        </p:txBody>
      </p:sp>
      <p:sp>
        <p:nvSpPr>
          <p:cNvPr id="3" name="Content Placeholder 2"/>
          <p:cNvSpPr>
            <a:spLocks noGrp="1"/>
          </p:cNvSpPr>
          <p:nvPr>
            <p:ph idx="1"/>
          </p:nvPr>
        </p:nvSpPr>
        <p:spPr/>
        <p:txBody>
          <a:bodyPr/>
          <a:lstStyle/>
          <a:p>
            <a:r>
              <a:rPr lang="en-US" b="1" i="0" dirty="0">
                <a:solidFill>
                  <a:srgbClr val="0D0D0D"/>
                </a:solidFill>
                <a:effectLst/>
                <a:latin typeface="Söhne"/>
              </a:rPr>
              <a:t>Transitioning to Sustainability</a:t>
            </a:r>
            <a:endParaRPr lang="en-US" b="1" i="0" dirty="0">
              <a:solidFill>
                <a:srgbClr val="0D0D0D"/>
              </a:solidFill>
              <a:effectLst/>
              <a:latin typeface="Söhne"/>
            </a:endParaRPr>
          </a:p>
          <a:p>
            <a:r>
              <a:rPr lang="en-US" b="0" i="0" dirty="0">
                <a:solidFill>
                  <a:srgbClr val="0D0D0D"/>
                </a:solidFill>
                <a:effectLst/>
                <a:latin typeface="Söhne"/>
              </a:rPr>
              <a:t>Transitioning to sustainable practices is crucial for mitigating environmental degradation and climate change. This involves embracing renewable energy sources, implementing sustainable agriculture practices, reducing waste and pollution, and conserving natural habitats and biodiversity. Sustainable solutions not only protect the environment but also promote economic prosperity and social well-being.</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D0D0D"/>
                </a:solidFill>
                <a:effectLst/>
                <a:latin typeface="Söhne"/>
              </a:rPr>
              <a:t>Policy Interventions</a:t>
            </a:r>
            <a:endParaRPr lang="en-US" dirty="0"/>
          </a:p>
        </p:txBody>
      </p:sp>
      <p:sp>
        <p:nvSpPr>
          <p:cNvPr id="3" name="Content Placeholder 2"/>
          <p:cNvSpPr>
            <a:spLocks noGrp="1"/>
          </p:cNvSpPr>
          <p:nvPr>
            <p:ph idx="1"/>
          </p:nvPr>
        </p:nvSpPr>
        <p:spPr/>
        <p:txBody>
          <a:bodyPr/>
          <a:lstStyle/>
          <a:p>
            <a:r>
              <a:rPr lang="en-US" b="1" i="0" dirty="0">
                <a:solidFill>
                  <a:srgbClr val="0D0D0D"/>
                </a:solidFill>
                <a:effectLst/>
                <a:latin typeface="Söhne"/>
              </a:rPr>
              <a:t>Policy Frameworks for Environmental Protection</a:t>
            </a:r>
            <a:endParaRPr lang="en-US" b="1" i="0" dirty="0">
              <a:solidFill>
                <a:srgbClr val="0D0D0D"/>
              </a:solidFill>
              <a:effectLst/>
              <a:latin typeface="Söhne"/>
            </a:endParaRPr>
          </a:p>
          <a:p>
            <a:r>
              <a:rPr lang="en-US" b="0" i="0" dirty="0">
                <a:solidFill>
                  <a:srgbClr val="0D0D0D"/>
                </a:solidFill>
                <a:effectLst/>
                <a:latin typeface="Söhne"/>
              </a:rPr>
              <a:t>Effective policy interventions are essential for driving environmental protection and sustainability. Governments play a central role in enacting and enforcing environmental regulations, implementing carbon pricing mechanisms, providing incentives for sustainable practices, and fostering international cooperation through agreements like the Paris Agreement.</a:t>
            </a: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D0D0D"/>
                </a:solidFill>
                <a:effectLst/>
                <a:latin typeface="Söhne"/>
              </a:rPr>
              <a:t>Technology and Innovation</a:t>
            </a:r>
            <a:endParaRPr lang="en-US" dirty="0"/>
          </a:p>
        </p:txBody>
      </p:sp>
      <p:sp>
        <p:nvSpPr>
          <p:cNvPr id="3" name="Content Placeholder 2"/>
          <p:cNvSpPr>
            <a:spLocks noGrp="1"/>
          </p:cNvSpPr>
          <p:nvPr>
            <p:ph idx="1"/>
          </p:nvPr>
        </p:nvSpPr>
        <p:spPr/>
        <p:txBody>
          <a:bodyPr/>
          <a:lstStyle/>
          <a:p>
            <a:r>
              <a:rPr lang="en-US" b="1" i="0" dirty="0">
                <a:solidFill>
                  <a:srgbClr val="0D0D0D"/>
                </a:solidFill>
                <a:effectLst/>
                <a:latin typeface="Söhne"/>
              </a:rPr>
              <a:t>Harnessing Technology for Environmental Solutions</a:t>
            </a:r>
            <a:endParaRPr lang="en-US" b="1" i="0" dirty="0">
              <a:solidFill>
                <a:srgbClr val="0D0D0D"/>
              </a:solidFill>
              <a:effectLst/>
              <a:latin typeface="Söhne"/>
            </a:endParaRPr>
          </a:p>
          <a:p>
            <a:r>
              <a:rPr lang="en-US" b="0" i="0" dirty="0">
                <a:solidFill>
                  <a:srgbClr val="0D0D0D"/>
                </a:solidFill>
                <a:effectLst/>
                <a:latin typeface="Söhne"/>
              </a:rPr>
              <a:t>Technology and innovation offer promising solutions to environmental challenges. From renewable energy technologies and green infrastructure to advanced waste management systems and precision agriculture techniques, technological advancements can significantly enhance environmental sustainability and resilience.</a:t>
            </a:r>
            <a:endParaRPr lang="en-US" b="1" dirty="0"/>
          </a:p>
        </p:txBody>
      </p:sp>
    </p:spTree>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_ i p _ U n i f i e d C o m p l i a n c e P o l i c y U I A c t i o n   x m l n s = " h t t p : / / s c h e m a s . m i c r o s o f t . c o m / s h a r e p o i n t / v 3 "   x s i : n i l = " t r u e " / > < I m a g e   x m l n s = " 7 1 a f 3 2 4 3 - 3 d d 4 - 4 a 8 d - 8 c 0 d - d d 7 6 d a 1 f 0 2 a 5 " > < U r l   x s i : n i l = " t r u e " > < / U r l > < D e s c r i p t i o n   x s i : n i l = " t r u e " > < / D e s c r i p t i o n > < / I m a g e > < S t a t u s   x m l n s = " 7 1 a f 3 2 4 3 - 3 d d 4 - 4 a 8 d - 8 c 0 d - d d 7 6 d a 1 f 0 2 a 5 " > N o t   s t a r t e d < / S t a t u s > < B a c k g r o u n d   x m l n s = " 7 1 a f 3 2 4 3 - 3 d d 4 - 4 a 8 d - 8 c 0 d - d d 7 6 d a 1 f 0 2 a 5 " > f a l s e < / B a c k g r o u n d > < _ i p _ U n i f i e d C o m p l i a n c e P o l i c y P r o p e r t i e s   x m l n s = " h t t p : / / s c h e m a s . m i c r o s o f t . c o m / s h a r e p o i n t / v 3 "   x s i : n i l = " t r u e " / > < I m a g e T a g s T a x H T F i e l d   x m l n s = " 7 1 a f 3 2 4 3 - 3 d d 4 - 4 a 8 d - 8 c 0 d - d d 7 6 d a 1 f 0 2 a 5 " > < T e r m s   x m l n s = " h t t p : / / s c h e m a s . m i c r o s o f t . c o m / o f f i c e / i n f o p a t h / 2 0 0 7 / P a r t n e r C o n t r o l s " > < / T e r m s > < / I m a g e T a g s T a x H T F i e l d > < T a x C a t c h A l l   x m l n s = " 2 3 0 e 9 d f 3 - b e 6 5 - 4 c 7 3 - a 9 3 b - d 1 2 3 6 e b d 6 7 7 e "   x s i : n i l = " t r u e " / > < M e d i a S e r v i c e K e y P o i n t s   x m l n s = " 7 1 a f 3 2 4 3 - 3 d d 4 - 4 a 8 d - 8 c 0 d - d d 7 6 d a 1 f 0 2 a 5 " 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7 9 F 1 1 1 E D 3 5 F 8 C C 4 7 9 4 4 9 6 0 9 E 8 A 0 9 2 3 A 6 "   m a : c o n t e n t T y p e V e r s i o n = " 2 7 "   m a : c o n t e n t T y p e D e s c r i p t i o n = " C r e a t e   a   n e w   d o c u m e n t . "   m a : c o n t e n t T y p e S c o p e = " "   m a : v e r s i o n I D = " c 6 f 9 a 8 4 f 6 6 a 9 c 8 b 9 a 2 1 7 5 5 b 9 f f a f b 9 4 5 "   x m l n s : c t = " h t t p : / / s c h e m a s . m i c r o s o f t . c o m / o f f i c e / 2 0 0 6 / m e t a d a t a / c o n t e n t T y p e "   x m l n s : m a = " h t t p : / / s c h e m a s . m i c r o s o f t . c o m / o f f i c e / 2 0 0 6 / m e t a d a t a / p r o p e r t i e s / m e t a A t t r i b u t e s " >  
 < x s d : s c h e m a   t a r g e t N a m e s p a c e = " h t t p : / / s c h e m a s . m i c r o s o f t . c o m / o f f i c e / 2 0 0 6 / m e t a d a t a / p r o p e r t i e s "   m a : r o o t = " t r u e "   m a : f i e l d s I D = " 2 7 d f 3 9 e 3 e 7 0 3 6 d f f 5 4 f 8 9 d d d 5 8 0 5 c e 7 2 "   n s 1 : _ = " "   n s 2 : _ = " "   n s 3 : _ = " "   n s 4 : _ = " " 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
 < x s d : i m p o r t   n a m e s p a c e = " h t t p : / / s c h e m a s . m i c r o s o f t . c o m / s h a r e p o i n t / v 3 " / >  
 < x s d : i m p o r t   n a m e s p a c e = " 7 1 a f 3 2 4 3 - 3 d d 4 - 4 a 8 d - 8 c 0 d - d d 7 6 d a 1 f 0 2 a 5 " / >  
 < x s d : i m p o r t   n a m e s p a c e = " 1 6 c 0 5 7 2 7 - a a 7 5 - 4 e 4 a - 9 b 5 f - 8 a 8 0 a 1 1 6 5 8 9 1 " / >  
 < x s d : i m p o r t   n a m e s p a c e = " 2 3 0 e 9 d f 3 - b e 6 5 - 4 c 7 3 - a 9 3 b - d 1 2 3 6 e b d 6 7 7 e " / >  
 < x s d : e l e m e n t   n a m e = " p r o p e r t i e s " >  
 < x s d : c o m p l e x T y p e >  
 < x s d : s e q u e n c e >  
 < x s d : e l e m e n t   n a m e = " d o c u m e n t M a n a g e m e n t " >  
 < x s d : c o m p l e x T y p e >  
 < x s d : a l l >  
 < x s d : e l e m e n t   r e f = " n s 2 : S t a t u s "   m i n O c c u r s = " 0 " / >  
 < x s d : e l e m e n t   r e f = " n s 2 : I m a g e "   m i n O c c u r s = " 0 " / > 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1 : _ i p _ U n i f i e d C o m p l i a n c e P o l i c y P r o p e r t i e s "   m i n O c c u r s = " 0 " / >  
 < x s d : e l e m e n t   r e f = " n s 1 : _ i p _ U n i f i e d C o m p l i a n c e P o l i c y U I A c t i o n "   m i n O c c u r s = " 0 " / >  
 < x s d : e l e m e n t   r e f = " n s 4 : T a x C a t c h A l l "   m i n O c c u r s = " 0 " / >  
 < x s d : e l e m e n t   r e f = " n s 2 : I m a g e T a g s T a x H T F i e l d "   m i n O c c u r s = " 0 " / >  
 < x s d : e l e m e n t   r e f = " n s 2 : M e d i a S e r v i c e L o c a t i o n "   m i n O c c u r s = " 0 " / >  
 < x s d : e l e m e n t   r e f = " n s 2 : M e d i a L e n g t h I n S e c o n d s "   m i n O c c u r s = " 0 " / >  
 < x s d : e l e m e n t   r e f = " n s 2 : B a c k g r o u n d "   m i n O c c u r s = " 0 " / >  
 < x s d : e l e m e n t   r e f = " n s 2 : M e d i a S e r v i c e S e a r c h P r o p e r t i e s "   m i n O c c u r s = " 0 " / >  
 < x s d : e l e m e n t   r e f = " n s 2 : M e d i a S e r v i c e D o c T a g s "   m i n O c c u r s = " 0 " / >  
 < x s d : e l e m e n t   r e f = " n s 2 : M e d i a S e r v i c e O b j e c t D e t e c t o r V e r s i o n s "   m i n O c c u r s = " 0 " / >  
 < / x s d : a l l >  
 < / x s d : c o m p l e x T y p e >  
 < / x s d : e l e m e n t >  
 < / x s d : s e q u e n c e >  
 < / x s d : c o m p l e x T y p e >  
 < / x s d : e l e m e n t >  
 < / x s d : s c h e m a >  
 < x s d : s c h e m a   t a r g e t N a m e s p a c e = " h t t p : / / s c h e m a s . m i c r o s o f t . c o m / s h a r e p o i n t / v 3 " 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_ i p _ U n i f i e d C o m p l i a n c e P o l i c y P r o p e r t i e s "   m a : i n d e x = " 2 0 "   n i l l a b l e = " t r u e "   m a : d i s p l a y N a m e = " U n i f i e d   C o m p l i a n c e   P o l i c y   P r o p e r t i e s "   m a : h i d d e n = " t r u e "   m a : i n t e r n a l N a m e = " _ i p _ U n i f i e d C o m p l i a n c e P o l i c y P r o p e r t i e s "   m a : r e a d O n l y = " f a l s e " >  
 < x s d : s i m p l e T y p e >  
 < x s d : r e s t r i c t i o n   b a s e = " d m s : N o t e " / >  
 < / x s d : s i m p l e T y p e >  
 < / x s d : e l e m e n t >  
 < x s d : e l e m e n t   n a m e = " _ i p _ U n i f i e d C o m p l i a n c e P o l i c y U I A c t i o n "   m a : i n d e x = " 2 1 "   n i l l a b l e = " t r u e "   m a : d i s p l a y N a m e = " U n i f i e d   C o m p l i a n c e   P o l i c y   U I   A c t i o n "   m a : h i d d e n = " t r u e "   m a : i n t e r n a l N a m e = " _ i p _ U n i f i e d C o m p l i a n c e P o l i c y U I A c t i o n "   m a : r e a d O n l y = " f a l s e " >  
 < x s d : s i m p l e T y p e >  
 < x s d : r e s t r i c t i o n   b a s e = " d m s : T e x t " / >  
 < / x s d : s i m p l e 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t a t u s "   m a : i n d e x = " 2 "   n i l l a b l e = " t r u e "   m a : d i s p l a y N a m e = " S t a t u s "   m a : d e f a u l t = " N o t   s t a r t e d "   m a : f o r m a t = " D r o p d o w n "   m a : i n t e r n a l N a m e = " S t a t u s "   m a : r e a d O n l y = " f a l s e " >  
 < x s d : s i m p l e T y p e >  
 < x s d : r e s t r i c t i o n   b a s e = " d m s : C h o i c e " >  
 < x s d : e n u m e r a t i o n   v a l u e = " N o t   s t a r t e d " / >  
 < x s d : e n u m e r a t i o n   v a l u e = " I n   P r o g r e s s " / >  
 < x s d : e n u m e r a t i o n   v a l u e = " C o m p l e t e d " / >  
 < / x s d : r e s t r i c t i o n >  
 < / x s d : s i m p l e T y p e >  
 < / x s d : e l e m e n t >  
 < x s d : e l e m e n t   n a m e = " I m a g e "   m a : i n d e x = " 3 "   n i l l a b l e = " t r u e "   m a : d i s p l a y N a m e = " I m a g e "   m a : f o r m a t = " I m a g e "   m a : i n t e r n a l N a m e = " I m a g e "   m a : r e a d O n l y = " f a l s e " >  
 < x s d : c o m p l e x T y p e >  
 < x s d : c o m p l e x C o n t e n t >  
 < x s d : e x t e n s i o n   b a s e = " d m s : U R L " >  
 < x s d : s e q u e n c e >  
 < x s d : e l e m e n t   n a m e = " U r l "   t y p e = " d m s : V a l i d U r l "   m i n O c c u r s = " 0 "   n i l l a b l e = " t r u e " / >  
 < x s d : e l e m e n t   n a m e = " D e s c r i p t i o n "   t y p e = " x s d : s t r i n g "   n i l l a b l e = " t r u e " / >  
 < / x s d : s e q u e n c e >  
 < / x s d : e x t e n s i o n >  
 < / x s d : c o m p l e x C o n t e n t >  
 < / x s d : c o m p l e x T y p e >  
 < / x s d : e l e m e n t > 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h i d d e n = " t r u e "   m a : i n t e r n a l N a m e = " M e d i a S e r v i c e O C R "   m a : r e a d O n l y = " t r u e " >  
 < x s d : s i m p l e T y p e >  
 < x s d : r e s t r i c t i o n   b a s e = " d m s : N o t e " / >  
 < / x s d : s i m p l e T y p e >  
 < / x s d : e l e m e n t >  
 < x s d : e l e m e n t   n a m e = " M e d i a S e r v i c e A u t o T a g s "   m a : i n d e x = " 1 1 "   n i l l a b l e = " t r u e "   m a : d i s p l a y N a m e = " M e d i a S e r v i c e A u t o T a g s "   m a : h i d d e n = " t r u e " 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h i d d e n = " t r u e "   m a : i n t e r n a l N a m e = " M e d i a S e r v i c e K e y P o i n t s "   m a : r e a d O n l y = " f a l s e " >  
 < x s d : s i m p l e T y p e >  
 < x s d : r e s t r i c t i o n   b a s e = " d m s : N o t e " / >  
 < / x s d : s i m p l e T y p e >  
 < / x s d : e l e m e n t >  
 < x s d : e l e m e n t   n a m e = " M e d i a S e r v i c e D a t e T a k e n "   m a : i n d e x = " 1 8 "   n i l l a b l e = " t r u e "   m a : d i s p l a y N a m e = " M e d i a S e r v i c e D a t e T a k e n "   m a : h i d d e n = " t r u e "   m a : i n t e r n a l N a m e = " M e d i a S e r v i c e D a t e T a k e n "   m a : r e a d O n l y = " t r u e " >  
 < x s d : s i m p l e T y p e >  
 < x s d : r e s t r i c t i o n   b a s e = " d m s : T e x t " / >  
 < / x s d : s i m p l e T y p e >  
 < / x s d : e l e m e n t >  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
 < x s d : c o m p l e x T y p e >  
 < x s d : s e q u e n c e >  
 < x s d : e l e m e n t   r e f = " p c : T e r m s "   m i n O c c u r s = " 0 "   m a x O c c u r s = " 1 " > < / x s d : e l e m e n t >  
 < / x s d : s e q u e n c e >  
 < / x s d : c o m p l e x T y p e >  
 < / x s d : e l e m e n t >  
 < x s d : e l e m e n t   n a m e = " M e d i a S e r v i c e L o c a t i o n "   m a : i n d e x = " 2 6 "   n i l l a b l e = " t r u e "   m a : d i s p l a y N a m e = " L o c a t i o n "   m a : h i d d e n = " t r u e "   m a : i n t e r n a l N a m e = " M e d i a S e r v i c e L o c a t i o n "   m a : r e a d O n l y = " t r u e " >  
 < x s d : s i m p l e T y p e >  
 < x s d : r e s t r i c t i o n   b a s e = " d m s : T e x t " / >  
 < / x s d : s i m p l e T y p e >  
 < / x s d : e l e m e n t >  
 < x s d : e l e m e n t   n a m e = " M e d i a L e n g t h I n S e c o n d s "   m a : i n d e x = " 2 7 "   n i l l a b l e = " t r u e "   m a : d i s p l a y N a m e = " M e d i a L e n g t h I n S e c o n d s "   m a : h i d d e n = " t r u e "   m a : i n t e r n a l N a m e = " M e d i a L e n g t h I n S e c o n d s "   m a : r e a d O n l y = " t r u e " >  
 < x s d : s i m p l e T y p e >  
 < x s d : r e s t r i c t i o n   b a s e = " d m s : U n k n o w n " / >  
 < / x s d : s i m p l e T y p e >  
 < / x s d : e l e m e n t >  
 < x s d : e l e m e n t   n a m e = " B a c k g r o u n d "   m a : i n d e x = " 2 8 "   n i l l a b l e = " t r u e "   m a : d i s p l a y N a m e = " B a c k g r o u n d "   m a : d e f a u l t = " 0 "   m a : f o r m a t = " D r o p d o w n "   m a : i n t e r n a l N a m e = " B a c k g r o u n d " >  
 < x s d : s i m p l e T y p e >  
 < x s d : r e s t r i c t i o n   b a s e = " d m s : B o o l e a n " / >  
 < / x s d : s i m p l e T y p e >  
 < / x s d : e l e m e n t >  
 < x s d : e l e m e n t   n a m e = " M e d i a S e r v i c e S e a r c h P r o p e r t i e s "   m a : i n d e x = " 2 9 "   n i l l a b l e = " t r u e "   m a : d i s p l a y N a m e = " M e d i a S e r v i c e S e a r c h P r o p e r t i e s "   m a : h i d d e n = " t r u e "   m a : i n t e r n a l N a m e = " M e d i a S e r v i c e S e a r c h P r o p e r t i e s "   m a : r e a d O n l y = " t r u e " >  
 < x s d : s i m p l e T y p e >  
 < x s d : r e s t r i c t i o n   b a s e = " d m s : N o t e " / >  
 < / x s d : s i m p l e T y p e >  
 < / x s d : e l e m e n t >  
 < x s d : e l e m e n t   n a m e = " M e d i a S e r v i c e D o c T a g s "   m a : i n d e x = " 3 0 "   n i l l a b l e = " t r u e "   m a : d i s p l a y N a m e = " M e d i a S e r v i c e D o c T a g s "   m a : h i d d e n = " t r u e "   m a : i n t e r n a l N a m e = " M e d i a S e r v i c e D o c T a g s "   m a : r e a d O n l y = " t r u e " >  
 < x s d : s i m p l e T y p e >  
 < x s d : r e s t r i c t i o n   b a s e = " d m s : N o t e " / >  
 < / x s d : s i m p l e T y p e >  
 < / x s d : e l e m e n t >  
 < x s d : e l e m e n t   n a m e = " M e d i a S e r v i c e O b j e c t D e t e c t o r V e r s i o n s "   m a : i n d e x = " 3 1 "   n i l l a b l e = " t r u e "   m a : d i s p l a y N a m e = " M e d i a S e r v i c e O b j e c t D e t e c t o r V e r s i o n s "   m a : d e s c r i p t i o n = " "   m a : h i d d e n = " t r u e "   m a : i n d e x e d = " t r u e "   m a : i n t e r n a l N a m e = " M e d i a S e r v i c e O b j e c t D e t e c t o r V e r s i o n s "   m a : r e a d O n l y = " t r u e " >  
 < x s d : s i m p l e T y p e >  
 < x s d : r e s t r i c t i o n   b a s e = " d m s : T e x t " / > 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h i d d e n = " t r u e " 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h i d d e n = " t r u e "   m a : i n t e r n a l N a m e = " S h a r e d W i t h D e t a i l s "   m a : r e a d O n l y = " t r u e " >  
 < x s d : s i m p l e T y p e >  
 < x s d : r e s t r i c t i o n   b a s e = " d m s : N o t e " / >  
 < / x s d : s i m p l e T y p e >  
 < / x s d : e l e m e n t >  
 < / x s d : s c h e m a >  
 < x s d : s c h e m a   t a r g e t N a m e s p a c e = " 2 3 0 e 9 d f 3 - b e 6 5 - 4 c 7 3 - a 9 3 b - d 1 2 3 6 e b d 6 7 7 e " 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T a x C a t c h A l l "   m a : i n d e x = " 2 3 "   n i l l a b l e = " t r u e "   m a : d i s p l a y N a m e = " T a x o n o m y   C a t c h   A l l   C o l u m n "   m a : h i d d e n = " t r u e "   m a : l i s t = " { 3 f 6 b f c b c - 3 d b 3 - 4 a e 6 - b d 7 6 - 3 2 6 f 0 7 9 8 a d 2 8 } "   m a : i n t e r n a l N a m e = " T a x C a t c h A l l "   m a : r e a d O n l y = " f a l s e "   m a : s h o w F i e l d = " C a t c h A l l D a t a "   m a : w e b = " 1 6 c 0 5 7 2 7 - a a 7 5 - 4 e 4 a - 9 b 5 f - 8 a 8 0 a 1 1 6 5 8 9 1 " >  
 < x s d : c o m p l e x T y p e >  
 < x s d : c o m p l e x C o n t e n t >  
 < x s d : e x t e n s i o n   b a s e = " d m s : M u l t i C h o i c e L o o k u p " >  
 < x s d : s e q u e n c e >  
 < x s d : e l e m e n t   n a m e = " V a l u e "   t y p e = " d m s : L o o k u p "   m a x O c c u r s = " u n b o u n d e d "   m i n O c c u r s = " 0 "   n i l l a b l e = " t r u e " / >  
 < / x s d : s e q u e n c e >  
 < / x s d : e x t e n s i o n >  
 < / x s d : c o m p l e x C o n t e n t >  
 < / x s d : c o m p l e x 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d i s p l a y N a m e = " C o n t e n t   T y p e " / >  
 < x s d : e l e m e n t   r e f = " d c : t i t l e "   m i n O c c u r s = " 0 "   m a x O c c u r s = " 1 "   m a : i n d e x = " 1 " 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6F4F4D41-822D-40F2-A7AC-E4E6CB36CA7A}">
  <ds:schemaRefs/>
</ds:datastoreItem>
</file>

<file path=customXml/itemProps2.xml><?xml version="1.0" encoding="utf-8"?>
<ds:datastoreItem xmlns:ds="http://schemas.openxmlformats.org/officeDocument/2006/customXml" ds:itemID="{19DAD249-BF80-48EF-9AFB-36A11BCDC2CE}">
  <ds:schemaRefs/>
</ds:datastoreItem>
</file>

<file path=customXml/itemProps3.xml><?xml version="1.0" encoding="utf-8"?>
<ds:datastoreItem xmlns:ds="http://schemas.openxmlformats.org/officeDocument/2006/customXml" ds:itemID="{C5A59D56-2157-4202-9D02-F44E447A241D}">
  <ds:schemaRefs/>
</ds:datastoreItem>
</file>

<file path=docProps/app.xml><?xml version="1.0" encoding="utf-8"?>
<Properties xmlns="http://schemas.openxmlformats.org/officeDocument/2006/extended-properties" xmlns:vt="http://schemas.openxmlformats.org/officeDocument/2006/docPropsVTypes">
  <Template>{4F80890F-AAD8-4688-8102-5811C824FF52}tf56160789_win32</Template>
  <TotalTime>0</TotalTime>
  <Words>4425</Words>
  <Application>WPS Presentation</Application>
  <PresentationFormat>Widescreen</PresentationFormat>
  <Paragraphs>59</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Calibri</vt:lpstr>
      <vt:lpstr>Söhne</vt:lpstr>
      <vt:lpstr>Lazer Game Zone</vt:lpstr>
      <vt:lpstr>Franklin Gothic Book</vt:lpstr>
      <vt:lpstr>Bookman Old Style</vt:lpstr>
      <vt:lpstr>Microsoft YaHei</vt:lpstr>
      <vt:lpstr>Arial Unicode MS</vt:lpstr>
      <vt:lpstr>Custom</vt:lpstr>
      <vt:lpstr>Addressing Environmental Degradation and Climate Change: A Call to Action</vt:lpstr>
      <vt:lpstr>				Abstract</vt:lpstr>
      <vt:lpstr>Tackling Environmental Challenges: A Call to Action</vt:lpstr>
      <vt:lpstr>Understanding the Problem</vt:lpstr>
      <vt:lpstr>Human Impact</vt:lpstr>
      <vt:lpstr>Environmental Justice</vt:lpstr>
      <vt:lpstr>Sustainable Solutions</vt:lpstr>
      <vt:lpstr>Policy Interventions</vt:lpstr>
      <vt:lpstr>Technology and Innovation</vt:lpstr>
      <vt:lpstr>Community Engagement</vt:lpstr>
      <vt:lpstr>Education and Awareness</vt:lpstr>
      <vt:lpstr>Conclusion and Call to Action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Addressing Environmental Degradation and Climate Change: A Call to Action</dc:title>
  <dc:creator>Joshua Onchaga</dc:creator>
  <cp:lastModifiedBy>nzaub</cp:lastModifiedBy>
  <cp:revision>3</cp:revision>
  <dcterms:created xsi:type="dcterms:W3CDTF">2024-03-24T08:17:00Z</dcterms:created>
  <dcterms:modified xsi:type="dcterms:W3CDTF">2024-03-26T12:55:24Z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BABDEFC2EC664623AFE37964763FC142_12</vt:lpwstr>
  </property>
  <property fmtid="{D5CDD505-2E9C-101B-9397-08002B2CF9AE}" pid="4" name="KSOProductBuildVer">
    <vt:lpwstr>1033-12.2.0.13489</vt:lpwstr>
  </property>
</Properties>
</file>