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6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pPr eaLnBrk="1" latinLnBrk="0" hangingPunct="1"/>
            <a:fld id="{8F6BCBE8-30B0-4476-8762-9236B142003A}" type="datetimeFigureOut">
              <a:rPr lang="en-US" smtClean="0"/>
              <a:pPr eaLnBrk="1" latinLnBrk="0" hangingPunct="1"/>
              <a:t>11/6/2015</a:t>
            </a:fld>
            <a:endParaRPr lang="en-US" sz="1100" dirty="0">
              <a:solidFill>
                <a:schemeClr val="tx2"/>
              </a:solidFill>
            </a:endParaRPr>
          </a:p>
        </p:txBody>
      </p:sp>
      <p:sp>
        <p:nvSpPr>
          <p:cNvPr id="17" name="Footer Placeholder 16"/>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29" name="Slide Number Placeholder 28"/>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8F6BCBE8-30B0-4476-8762-9236B142003A}" type="datetimeFigureOut">
              <a:rPr lang="en-US" smtClean="0"/>
              <a:pPr eaLnBrk="1" latinLnBrk="0" hangingPunct="1"/>
              <a:t>11/6/2015</a:t>
            </a:fld>
            <a:endParaRPr lang="en-US" sz="1100" dirty="0">
              <a:solidFill>
                <a:schemeClr val="tx2"/>
              </a:solidFill>
            </a:endParaRPr>
          </a:p>
        </p:txBody>
      </p:sp>
      <p:sp>
        <p:nvSpPr>
          <p:cNvPr id="5" name="Footer Placeholder 4"/>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8F6BCBE8-30B0-4476-8762-9236B142003A}" type="datetimeFigureOut">
              <a:rPr lang="en-US" smtClean="0"/>
              <a:pPr eaLnBrk="1" latinLnBrk="0" hangingPunct="1"/>
              <a:t>11/6/2015</a:t>
            </a:fld>
            <a:endParaRPr lang="en-US" sz="1100" dirty="0">
              <a:solidFill>
                <a:schemeClr val="tx2"/>
              </a:solidFill>
            </a:endParaRPr>
          </a:p>
        </p:txBody>
      </p:sp>
      <p:sp>
        <p:nvSpPr>
          <p:cNvPr id="5" name="Footer Placeholder 4"/>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8F6BCBE8-30B0-4476-8762-9236B142003A}" type="datetimeFigureOut">
              <a:rPr lang="en-US" smtClean="0"/>
              <a:pPr eaLnBrk="1" latinLnBrk="0" hangingPunct="1"/>
              <a:t>11/6/2015</a:t>
            </a:fld>
            <a:endParaRPr lang="en-US" sz="1100" dirty="0">
              <a:solidFill>
                <a:schemeClr val="tx2"/>
              </a:solidFill>
            </a:endParaRPr>
          </a:p>
        </p:txBody>
      </p:sp>
      <p:sp>
        <p:nvSpPr>
          <p:cNvPr id="5" name="Footer Placeholder 4"/>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eaLnBrk="1" latinLnBrk="0" hangingPunct="1"/>
            <a:fld id="{8F6BCBE8-30B0-4476-8762-9236B142003A}" type="datetimeFigureOut">
              <a:rPr lang="en-US" smtClean="0"/>
              <a:pPr eaLnBrk="1" latinLnBrk="0" hangingPunct="1"/>
              <a:t>11/6/2015</a:t>
            </a:fld>
            <a:endParaRPr lang="en-US" sz="1100" dirty="0">
              <a:solidFill>
                <a:schemeClr val="tx2"/>
              </a:solidFill>
            </a:endParaRPr>
          </a:p>
        </p:txBody>
      </p:sp>
      <p:sp>
        <p:nvSpPr>
          <p:cNvPr id="5" name="Footer Placeholder 4"/>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8F6BCBE8-30B0-4476-8762-9236B142003A}" type="datetimeFigureOut">
              <a:rPr lang="en-US" smtClean="0"/>
              <a:pPr eaLnBrk="1" latinLnBrk="0" hangingPunct="1"/>
              <a:t>11/6/2015</a:t>
            </a:fld>
            <a:endParaRPr lang="en-US" sz="1100" dirty="0">
              <a:solidFill>
                <a:schemeClr val="tx2"/>
              </a:solidFill>
            </a:endParaRPr>
          </a:p>
        </p:txBody>
      </p:sp>
      <p:sp>
        <p:nvSpPr>
          <p:cNvPr id="6" name="Footer Placeholder 5"/>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7" name="Slide Number Placeholder 6"/>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8F6BCBE8-30B0-4476-8762-9236B142003A}" type="datetimeFigureOut">
              <a:rPr lang="en-US" smtClean="0"/>
              <a:pPr eaLnBrk="1" latinLnBrk="0" hangingPunct="1"/>
              <a:t>11/6/2015</a:t>
            </a:fld>
            <a:endParaRPr lang="en-US" sz="1100" dirty="0">
              <a:solidFill>
                <a:schemeClr val="tx2"/>
              </a:solidFill>
            </a:endParaRPr>
          </a:p>
        </p:txBody>
      </p:sp>
      <p:sp>
        <p:nvSpPr>
          <p:cNvPr id="8" name="Footer Placeholder 7"/>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9" name="Slide Number Placeholder 8"/>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pPr eaLnBrk="1" latinLnBrk="0" hangingPunct="1"/>
            <a:fld id="{8F6BCBE8-30B0-4476-8762-9236B142003A}" type="datetimeFigureOut">
              <a:rPr lang="en-US" smtClean="0"/>
              <a:pPr eaLnBrk="1" latinLnBrk="0" hangingPunct="1"/>
              <a:t>11/6/2015</a:t>
            </a:fld>
            <a:endParaRPr lang="en-US" sz="1100" dirty="0">
              <a:solidFill>
                <a:schemeClr val="tx2"/>
              </a:solidFill>
            </a:endParaRPr>
          </a:p>
        </p:txBody>
      </p:sp>
      <p:sp>
        <p:nvSpPr>
          <p:cNvPr id="4" name="Footer Placeholder 3"/>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5" name="Slide Number Placeholder 4"/>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eaLnBrk="1" latinLnBrk="0" hangingPunct="1"/>
            <a:fld id="{8F6BCBE8-30B0-4476-8762-9236B142003A}" type="datetimeFigureOut">
              <a:rPr lang="en-US" smtClean="0"/>
              <a:pPr eaLnBrk="1" latinLnBrk="0" hangingPunct="1"/>
              <a:t>11/6/2015</a:t>
            </a:fld>
            <a:endParaRPr lang="en-US" sz="1100" dirty="0">
              <a:solidFill>
                <a:schemeClr val="tx2"/>
              </a:solidFill>
            </a:endParaRPr>
          </a:p>
        </p:txBody>
      </p:sp>
      <p:sp>
        <p:nvSpPr>
          <p:cNvPr id="3" name="Footer Placeholder 2"/>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4" name="Slide Number Placeholder 3"/>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8F6BCBE8-30B0-4476-8762-9236B142003A}" type="datetimeFigureOut">
              <a:rPr lang="en-US" smtClean="0"/>
              <a:pPr eaLnBrk="1" latinLnBrk="0" hangingPunct="1"/>
              <a:t>11/6/2015</a:t>
            </a:fld>
            <a:endParaRPr lang="en-US" sz="1100" dirty="0">
              <a:solidFill>
                <a:schemeClr val="tx2"/>
              </a:solidFill>
            </a:endParaRPr>
          </a:p>
        </p:txBody>
      </p:sp>
      <p:sp>
        <p:nvSpPr>
          <p:cNvPr id="6" name="Footer Placeholder 5"/>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7" name="Slide Number Placeholder 6"/>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pPr eaLnBrk="1" latinLnBrk="0" hangingPunct="1"/>
            <a:fld id="{8F6BCBE8-30B0-4476-8762-9236B142003A}" type="datetimeFigureOut">
              <a:rPr lang="en-US" smtClean="0"/>
              <a:pPr eaLnBrk="1" latinLnBrk="0" hangingPunct="1"/>
              <a:t>11/6/2015</a:t>
            </a:fld>
            <a:endParaRPr lang="en-US" sz="1100" dirty="0">
              <a:solidFill>
                <a:schemeClr val="tx2"/>
              </a:solidFill>
            </a:endParaRPr>
          </a:p>
        </p:txBody>
      </p:sp>
      <p:sp>
        <p:nvSpPr>
          <p:cNvPr id="6" name="Footer Placeholder 5"/>
          <p:cNvSpPr>
            <a:spLocks noGrp="1"/>
          </p:cNvSpPr>
          <p:nvPr>
            <p:ph type="ftr" sz="quarter" idx="11"/>
          </p:nvPr>
        </p:nvSpPr>
        <p:spPr>
          <a:xfrm>
            <a:off x="914400" y="55499"/>
            <a:ext cx="5562600" cy="365125"/>
          </a:xfrm>
        </p:spPr>
        <p:txBody>
          <a:bodyPr/>
          <a:lstStyle>
            <a:extLst/>
          </a:lstStyle>
          <a:p>
            <a:pPr algn="r" eaLnBrk="1" latinLnBrk="0" hangingPunct="1"/>
            <a:endParaRPr kumimoji="0" lang="en-US" sz="1100" dirty="0">
              <a:solidFill>
                <a:schemeClr val="tx2"/>
              </a:solidFill>
            </a:endParaRPr>
          </a:p>
        </p:txBody>
      </p:sp>
      <p:sp>
        <p:nvSpPr>
          <p:cNvPr id="7" name="Slide Number Placeholder 6"/>
          <p:cNvSpPr>
            <a:spLocks noGrp="1"/>
          </p:cNvSpPr>
          <p:nvPr>
            <p:ph type="sldNum" sz="quarter" idx="12"/>
          </p:nvPr>
        </p:nvSpPr>
        <p:spPr>
          <a:xfrm>
            <a:off x="8610600" y="55499"/>
            <a:ext cx="457200" cy="365125"/>
          </a:xfrm>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pPr eaLnBrk="1" latinLnBrk="0" hangingPunct="1"/>
            <a:fld id="{8F6BCBE8-30B0-4476-8762-9236B142003A}" type="datetimeFigureOut">
              <a:rPr lang="en-US" smtClean="0"/>
              <a:pPr eaLnBrk="1" latinLnBrk="0" hangingPunct="1"/>
              <a:t>11/6/2015</a:t>
            </a:fld>
            <a:endParaRPr lang="en-US" sz="1100" dirty="0">
              <a:solidFill>
                <a:schemeClr val="tx2"/>
              </a:solidFill>
            </a:endParaRPr>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pPr algn="r" eaLnBrk="1" latinLnBrk="0" hangingPunct="1"/>
            <a:endParaRPr kumimoji="0" lang="en-US" sz="1100" dirty="0">
              <a:solidFill>
                <a:schemeClr val="tx2"/>
              </a:solidFill>
            </a:endParaRPr>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52400"/>
            <a:ext cx="5718048" cy="83820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cap="none" spc="50" dirty="0" smtClean="0">
                <a:ln w="11430"/>
                <a:solidFill>
                  <a:schemeClr val="tx1"/>
                </a:solidFill>
                <a:effectLst>
                  <a:outerShdw blurRad="76200" dist="50800" dir="5400000" algn="tl" rotWithShape="0">
                    <a:srgbClr val="000000">
                      <a:alpha val="65000"/>
                    </a:srgbClr>
                  </a:outerShdw>
                </a:effectLst>
              </a:rPr>
              <a:t>PENGANTAR KECERDASAN BUATAN</a:t>
            </a:r>
            <a:endParaRPr lang="en-US" sz="2800" cap="none" spc="50" dirty="0">
              <a:ln w="11430"/>
              <a:solidFill>
                <a:schemeClr val="tx1"/>
              </a:solidFill>
              <a:effectLst>
                <a:outerShdw blurRad="76200" dist="50800" dir="5400000" algn="tl" rotWithShape="0">
                  <a:srgbClr val="000000">
                    <a:alpha val="65000"/>
                  </a:srgbClr>
                </a:outerShdw>
              </a:effectLst>
            </a:endParaRPr>
          </a:p>
        </p:txBody>
      </p:sp>
      <p:sp>
        <p:nvSpPr>
          <p:cNvPr id="3" name="Subtitle 2"/>
          <p:cNvSpPr>
            <a:spLocks noGrp="1"/>
          </p:cNvSpPr>
          <p:nvPr>
            <p:ph type="subTitle" idx="1"/>
          </p:nvPr>
        </p:nvSpPr>
        <p:spPr>
          <a:xfrm>
            <a:off x="381000" y="1295400"/>
            <a:ext cx="8406150" cy="533400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r>
              <a:rPr lang="en-US" sz="1400" b="1" dirty="0" smtClean="0">
                <a:ln w="11430"/>
                <a:effectLst>
                  <a:outerShdw blurRad="50800" dist="39000" dir="5460000" algn="tl">
                    <a:srgbClr val="000000">
                      <a:alpha val="38000"/>
                    </a:srgbClr>
                  </a:outerShdw>
                </a:effectLst>
              </a:rPr>
              <a:t>NAMA		: </a:t>
            </a:r>
            <a:r>
              <a:rPr lang="id-ID" sz="1400" b="1" dirty="0" smtClean="0">
                <a:ln w="11430"/>
                <a:effectLst>
                  <a:outerShdw blurRad="50800" dist="39000" dir="5460000" algn="tl">
                    <a:srgbClr val="000000">
                      <a:alpha val="38000"/>
                    </a:srgbClr>
                  </a:outerShdw>
                </a:effectLst>
              </a:rPr>
              <a:t>Fikri Fajar Albana</a:t>
            </a:r>
            <a:endParaRPr lang="en-US" sz="1400" b="1" dirty="0" smtClean="0">
              <a:ln w="11430"/>
              <a:effectLst>
                <a:outerShdw blurRad="50800" dist="39000" dir="5460000" algn="tl">
                  <a:srgbClr val="000000">
                    <a:alpha val="38000"/>
                  </a:srgbClr>
                </a:outerShdw>
              </a:effectLst>
            </a:endParaRPr>
          </a:p>
          <a:p>
            <a:pPr algn="l"/>
            <a:r>
              <a:rPr lang="en-US" sz="1400" b="1" dirty="0" smtClean="0">
                <a:ln w="11430"/>
                <a:effectLst>
                  <a:outerShdw blurRad="50800" dist="39000" dir="5460000" algn="tl">
                    <a:srgbClr val="000000">
                      <a:alpha val="38000"/>
                    </a:srgbClr>
                  </a:outerShdw>
                </a:effectLst>
              </a:rPr>
              <a:t>NPM		: 5</a:t>
            </a:r>
            <a:r>
              <a:rPr lang="id-ID" sz="1400" b="1" dirty="0" smtClean="0">
                <a:ln w="11430"/>
                <a:effectLst>
                  <a:outerShdw blurRad="50800" dist="39000" dir="5460000" algn="tl">
                    <a:srgbClr val="000000">
                      <a:alpha val="38000"/>
                    </a:srgbClr>
                  </a:outerShdw>
                </a:effectLst>
              </a:rPr>
              <a:t>3413459</a:t>
            </a:r>
            <a:endParaRPr lang="en-US" sz="1400" b="1" dirty="0" smtClean="0">
              <a:ln w="11430"/>
              <a:effectLst>
                <a:outerShdw blurRad="50800" dist="39000" dir="5460000" algn="tl">
                  <a:srgbClr val="000000">
                    <a:alpha val="38000"/>
                  </a:srgbClr>
                </a:outerShdw>
              </a:effectLst>
            </a:endParaRPr>
          </a:p>
          <a:p>
            <a:pPr algn="l"/>
            <a:r>
              <a:rPr lang="en-US" sz="1400" b="1" dirty="0" smtClean="0">
                <a:ln w="11430"/>
                <a:effectLst>
                  <a:outerShdw blurRad="50800" dist="39000" dir="5460000" algn="tl">
                    <a:srgbClr val="000000">
                      <a:alpha val="38000"/>
                    </a:srgbClr>
                  </a:outerShdw>
                </a:effectLst>
              </a:rPr>
              <a:t>KELAS		: 3IA</a:t>
            </a:r>
            <a:r>
              <a:rPr lang="id-ID" sz="1400" b="1" dirty="0" smtClean="0">
                <a:ln w="11430"/>
                <a:effectLst>
                  <a:outerShdw blurRad="50800" dist="39000" dir="5460000" algn="tl">
                    <a:srgbClr val="000000">
                      <a:alpha val="38000"/>
                    </a:srgbClr>
                  </a:outerShdw>
                </a:effectLst>
              </a:rPr>
              <a:t>10</a:t>
            </a:r>
            <a:endParaRPr lang="en-US" sz="1400" b="1" dirty="0" smtClean="0">
              <a:ln w="11430"/>
              <a:effectLst>
                <a:outerShdw blurRad="50800" dist="39000" dir="5460000" algn="tl">
                  <a:srgbClr val="000000">
                    <a:alpha val="38000"/>
                  </a:srgbClr>
                </a:outerShdw>
              </a:effectLst>
            </a:endParaRPr>
          </a:p>
          <a:p>
            <a:pPr algn="l"/>
            <a:r>
              <a:rPr lang="en-US" sz="1400" b="1" dirty="0" smtClean="0">
                <a:ln w="11430"/>
                <a:effectLst>
                  <a:outerShdw blurRad="50800" dist="39000" dir="5460000" algn="tl">
                    <a:srgbClr val="000000">
                      <a:alpha val="38000"/>
                    </a:srgbClr>
                  </a:outerShdw>
                </a:effectLst>
              </a:rPr>
              <a:t>NAMA PROJECT	: </a:t>
            </a:r>
            <a:r>
              <a:rPr lang="id-ID" sz="1400" b="1" dirty="0" smtClean="0">
                <a:ln w="11430"/>
                <a:effectLst>
                  <a:outerShdw blurRad="50800" dist="39000" dir="5460000" algn="tl">
                    <a:srgbClr val="000000">
                      <a:alpha val="38000"/>
                    </a:srgbClr>
                  </a:outerShdw>
                </a:effectLst>
              </a:rPr>
              <a:t>Kyun Kyun</a:t>
            </a:r>
            <a:endParaRPr lang="en-US" sz="1400" b="1" dirty="0" smtClean="0">
              <a:ln w="11430"/>
              <a:effectLst>
                <a:outerShdw blurRad="50800" dist="39000" dir="5460000" algn="tl">
                  <a:srgbClr val="000000">
                    <a:alpha val="38000"/>
                  </a:srgbClr>
                </a:outerShdw>
              </a:effectLst>
            </a:endParaRPr>
          </a:p>
          <a:p>
            <a:pPr algn="l"/>
            <a:r>
              <a:rPr lang="en-US" sz="1400" b="1" dirty="0" smtClean="0">
                <a:ln w="11430"/>
                <a:effectLst>
                  <a:outerShdw blurRad="50800" dist="39000" dir="5460000" algn="tl">
                    <a:srgbClr val="000000">
                      <a:alpha val="38000"/>
                    </a:srgbClr>
                  </a:outerShdw>
                </a:effectLst>
              </a:rPr>
              <a:t>JURUSAN		: TEKNIK INFORMATIKA</a:t>
            </a:r>
          </a:p>
          <a:p>
            <a:pPr algn="l"/>
            <a:r>
              <a:rPr lang="en-US" sz="1400" b="1" dirty="0" smtClean="0">
                <a:ln w="11430"/>
                <a:effectLst>
                  <a:outerShdw blurRad="50800" dist="39000" dir="5460000" algn="tl">
                    <a:srgbClr val="000000">
                      <a:alpha val="38000"/>
                    </a:srgbClr>
                  </a:outerShdw>
                </a:effectLst>
              </a:rPr>
              <a:t>FAKULTAS	</a:t>
            </a:r>
            <a:r>
              <a:rPr lang="id-ID" sz="1400" b="1" dirty="0" smtClean="0">
                <a:ln w="11430"/>
                <a:effectLst>
                  <a:outerShdw blurRad="50800" dist="39000" dir="5460000" algn="tl">
                    <a:srgbClr val="000000">
                      <a:alpha val="38000"/>
                    </a:srgbClr>
                  </a:outerShdw>
                </a:effectLst>
              </a:rPr>
              <a:t>	</a:t>
            </a:r>
            <a:r>
              <a:rPr lang="en-US" sz="1400" b="1" dirty="0" smtClean="0">
                <a:ln w="11430"/>
                <a:effectLst>
                  <a:outerShdw blurRad="50800" dist="39000" dir="5460000" algn="tl">
                    <a:srgbClr val="000000">
                      <a:alpha val="38000"/>
                    </a:srgbClr>
                  </a:outerShdw>
                </a:effectLst>
              </a:rPr>
              <a:t>: TEKNOLOGI INDUSTRI</a:t>
            </a:r>
            <a:endParaRPr lang="id-ID" sz="1400" b="1" dirty="0" smtClean="0">
              <a:ln w="11430"/>
              <a:effectLst>
                <a:outerShdw blurRad="50800" dist="39000" dir="5460000" algn="tl">
                  <a:srgbClr val="000000">
                    <a:alpha val="38000"/>
                  </a:srgbClr>
                </a:outerShdw>
              </a:effectLst>
            </a:endParaRPr>
          </a:p>
          <a:p>
            <a:pPr algn="l"/>
            <a:endParaRPr lang="en-US" sz="1400" b="1" dirty="0" smtClean="0">
              <a:ln w="11430"/>
              <a:effectLst>
                <a:outerShdw blurRad="50800" dist="39000" dir="5460000" algn="tl">
                  <a:srgbClr val="000000">
                    <a:alpha val="38000"/>
                  </a:srgbClr>
                </a:outerShdw>
              </a:effectLst>
            </a:endParaRPr>
          </a:p>
          <a:p>
            <a:pPr algn="l"/>
            <a:endParaRPr lang="en-US" sz="1400" b="1" dirty="0" smtClean="0">
              <a:ln w="11430"/>
              <a:effectLst>
                <a:outerShdw blurRad="50800" dist="39000" dir="5460000" algn="tl">
                  <a:srgbClr val="000000">
                    <a:alpha val="38000"/>
                  </a:srgbClr>
                </a:outerShdw>
              </a:effectLst>
            </a:endParaRPr>
          </a:p>
          <a:p>
            <a:pPr algn="ctr"/>
            <a:endParaRPr lang="en-US" sz="1400" b="1" dirty="0" smtClean="0">
              <a:ln w="11430"/>
              <a:effectLst>
                <a:outerShdw blurRad="50800" dist="39000" dir="5460000" algn="tl">
                  <a:srgbClr val="000000">
                    <a:alpha val="38000"/>
                  </a:srgbClr>
                </a:outerShdw>
              </a:effectLst>
            </a:endParaRPr>
          </a:p>
          <a:p>
            <a:pPr algn="ctr"/>
            <a:endParaRPr lang="id-ID" sz="1400" b="1" dirty="0" smtClean="0">
              <a:ln w="11430"/>
              <a:effectLst>
                <a:outerShdw blurRad="50800" dist="39000" dir="5460000" algn="tl">
                  <a:srgbClr val="000000">
                    <a:alpha val="38000"/>
                  </a:srgbClr>
                </a:outerShdw>
              </a:effectLst>
            </a:endParaRPr>
          </a:p>
          <a:p>
            <a:pPr algn="ctr"/>
            <a:endParaRPr lang="id-ID" sz="1400" b="1" dirty="0">
              <a:ln w="11430"/>
              <a:effectLst>
                <a:outerShdw blurRad="50800" dist="39000" dir="5460000" algn="tl">
                  <a:srgbClr val="000000">
                    <a:alpha val="38000"/>
                  </a:srgbClr>
                </a:outerShdw>
              </a:effectLst>
            </a:endParaRPr>
          </a:p>
          <a:p>
            <a:pPr algn="ctr"/>
            <a:endParaRPr lang="en-US" sz="1400" b="1" dirty="0" smtClean="0">
              <a:ln w="11430"/>
              <a:effectLst>
                <a:outerShdw blurRad="50800" dist="39000" dir="5460000" algn="tl">
                  <a:srgbClr val="000000">
                    <a:alpha val="38000"/>
                  </a:srgbClr>
                </a:outerShdw>
              </a:effectLst>
            </a:endParaRPr>
          </a:p>
          <a:p>
            <a:pPr algn="ctr"/>
            <a:endParaRPr lang="en-US" sz="1400" b="1" dirty="0" smtClean="0">
              <a:ln w="11430"/>
              <a:effectLst>
                <a:outerShdw blurRad="50800" dist="39000" dir="5460000" algn="tl">
                  <a:srgbClr val="000000">
                    <a:alpha val="38000"/>
                  </a:srgbClr>
                </a:outerShdw>
              </a:effectLst>
            </a:endParaRPr>
          </a:p>
          <a:p>
            <a:pPr algn="ctr"/>
            <a:endParaRPr lang="en-US" sz="1400" b="1" dirty="0" smtClean="0">
              <a:ln w="11430"/>
              <a:effectLst>
                <a:outerShdw blurRad="50800" dist="39000" dir="5460000" algn="tl">
                  <a:srgbClr val="000000">
                    <a:alpha val="38000"/>
                  </a:srgbClr>
                </a:outerShdw>
              </a:effectLst>
            </a:endParaRPr>
          </a:p>
          <a:p>
            <a:pPr algn="ctr"/>
            <a:endParaRPr lang="en-US" sz="1400" b="1" dirty="0" smtClean="0">
              <a:ln w="11430"/>
              <a:effectLst>
                <a:outerShdw blurRad="50800" dist="39000" dir="5460000" algn="tl">
                  <a:srgbClr val="000000">
                    <a:alpha val="38000"/>
                  </a:srgbClr>
                </a:outerShdw>
              </a:effectLst>
            </a:endParaRPr>
          </a:p>
          <a:p>
            <a:pPr algn="ctr"/>
            <a:endParaRPr lang="en-US" sz="1400" b="1" dirty="0" smtClean="0">
              <a:ln w="11430"/>
              <a:effectLst>
                <a:outerShdw blurRad="50800" dist="39000" dir="5460000" algn="tl">
                  <a:srgbClr val="000000">
                    <a:alpha val="38000"/>
                  </a:srgbClr>
                </a:outerShdw>
              </a:effectLst>
            </a:endParaRPr>
          </a:p>
          <a:p>
            <a:pPr algn="ctr"/>
            <a:endParaRPr lang="en-US" sz="1400" b="1" dirty="0" smtClean="0">
              <a:ln w="11430"/>
              <a:effectLst>
                <a:outerShdw blurRad="50800" dist="39000" dir="5460000" algn="tl">
                  <a:srgbClr val="000000">
                    <a:alpha val="38000"/>
                  </a:srgbClr>
                </a:outerShdw>
              </a:effectLst>
            </a:endParaRPr>
          </a:p>
          <a:p>
            <a:pPr algn="ctr"/>
            <a:endParaRPr lang="en-US" sz="1400" b="1" dirty="0" smtClean="0">
              <a:ln w="11430"/>
              <a:effectLst>
                <a:outerShdw blurRad="50800" dist="39000" dir="5460000" algn="tl">
                  <a:srgbClr val="000000">
                    <a:alpha val="38000"/>
                  </a:srgbClr>
                </a:outerShdw>
              </a:effectLst>
            </a:endParaRPr>
          </a:p>
          <a:p>
            <a:pPr algn="ctr"/>
            <a:r>
              <a:rPr lang="en-US" sz="1400" b="1" dirty="0" smtClean="0">
                <a:ln w="11430"/>
                <a:effectLst>
                  <a:outerShdw blurRad="50800" dist="39000" dir="5460000" algn="tl">
                    <a:srgbClr val="000000">
                      <a:alpha val="38000"/>
                    </a:srgbClr>
                  </a:outerShdw>
                </a:effectLst>
              </a:rPr>
              <a:t>LABORATORIUM TEKNIK INFORMATIKA</a:t>
            </a:r>
          </a:p>
          <a:p>
            <a:pPr algn="ctr"/>
            <a:r>
              <a:rPr lang="en-US" sz="1400" b="1" dirty="0" smtClean="0">
                <a:ln w="11430"/>
                <a:effectLst>
                  <a:outerShdw blurRad="50800" dist="39000" dir="5460000" algn="tl">
                    <a:srgbClr val="000000">
                      <a:alpha val="38000"/>
                    </a:srgbClr>
                  </a:outerShdw>
                </a:effectLst>
              </a:rPr>
              <a:t>           UNIVERSITAS GUNADARMA</a:t>
            </a:r>
          </a:p>
          <a:p>
            <a:pPr algn="ctr"/>
            <a:r>
              <a:rPr lang="en-US" sz="1400" b="1" dirty="0" smtClean="0">
                <a:ln w="11430"/>
                <a:effectLst>
                  <a:outerShdw blurRad="50800" dist="39000" dir="5460000" algn="tl">
                    <a:srgbClr val="000000">
                      <a:alpha val="38000"/>
                    </a:srgbClr>
                  </a:outerShdw>
                </a:effectLst>
              </a:rPr>
              <a:t>      201</a:t>
            </a:r>
            <a:r>
              <a:rPr lang="id-ID" sz="1400" b="1" dirty="0" smtClean="0">
                <a:ln w="11430"/>
                <a:effectLst>
                  <a:outerShdw blurRad="50800" dist="39000" dir="5460000" algn="tl">
                    <a:srgbClr val="000000">
                      <a:alpha val="38000"/>
                    </a:srgbClr>
                  </a:outerShdw>
                </a:effectLst>
              </a:rPr>
              <a:t>5</a:t>
            </a:r>
            <a:endParaRPr lang="en-US" sz="1400" b="1" dirty="0" smtClean="0">
              <a:ln w="11430"/>
              <a:effectLst>
                <a:outerShdw blurRad="50800" dist="39000" dir="5460000" algn="tl">
                  <a:srgbClr val="000000">
                    <a:alpha val="38000"/>
                  </a:srgbClr>
                </a:outerShdw>
              </a:effectLst>
            </a:endParaRPr>
          </a:p>
          <a:p>
            <a:pPr algn="ctr"/>
            <a:endParaRPr lang="en-US" sz="1400" b="1" dirty="0" smtClean="0">
              <a:ln w="11430"/>
              <a:effectLst>
                <a:outerShdw blurRad="50800" dist="39000" dir="5460000" algn="tl">
                  <a:srgbClr val="000000">
                    <a:alpha val="38000"/>
                  </a:srgbClr>
                </a:outerShdw>
              </a:effectLst>
            </a:endParaRPr>
          </a:p>
          <a:p>
            <a:pPr algn="ctr"/>
            <a:endParaRPr lang="en-US" sz="1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endParaRPr lang="en-US" sz="1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4" name="Picture 2" descr="C:\Users\rizki\Downloads\Logo_Gundar.png"/>
          <p:cNvPicPr>
            <a:picLocks noChangeAspect="1" noChangeArrowheads="1"/>
          </p:cNvPicPr>
          <p:nvPr/>
        </p:nvPicPr>
        <p:blipFill>
          <a:blip r:embed="rId2" cstate="print"/>
          <a:srcRect/>
          <a:stretch>
            <a:fillRect/>
          </a:stretch>
        </p:blipFill>
        <p:spPr bwMode="auto">
          <a:xfrm>
            <a:off x="3762428" y="3140968"/>
            <a:ext cx="1693863" cy="1676400"/>
          </a:xfrm>
          <a:prstGeom prst="rect">
            <a:avLst/>
          </a:prstGeom>
          <a:noFill/>
        </p:spPr>
      </p:pic>
    </p:spTree>
    <p:extLst>
      <p:ext uri="{BB962C8B-B14F-4D97-AF65-F5344CB8AC3E}">
        <p14:creationId xmlns:p14="http://schemas.microsoft.com/office/powerpoint/2010/main" val="378112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844824"/>
            <a:ext cx="63341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id-ID" dirty="0" smtClean="0"/>
              <a:t>Tampilan Menu saat di permainan</a:t>
            </a:r>
            <a:endParaRPr lang="id-ID" dirty="0"/>
          </a:p>
        </p:txBody>
      </p:sp>
      <p:sp>
        <p:nvSpPr>
          <p:cNvPr id="5" name="TextBox 4"/>
          <p:cNvSpPr txBox="1"/>
          <p:nvPr/>
        </p:nvSpPr>
        <p:spPr>
          <a:xfrm>
            <a:off x="539552" y="2780928"/>
            <a:ext cx="7128792" cy="3416320"/>
          </a:xfrm>
          <a:prstGeom prst="rect">
            <a:avLst/>
          </a:prstGeom>
          <a:noFill/>
        </p:spPr>
        <p:txBody>
          <a:bodyPr wrap="square" rtlCol="0">
            <a:spAutoFit/>
          </a:bodyPr>
          <a:lstStyle/>
          <a:p>
            <a:r>
              <a:rPr lang="id-ID" dirty="0" smtClean="0"/>
              <a:t>Di menu ada 4 menu yang disediakan yaitu Menu Ulang, Menu Help,Menu Keluar,Menu Stop</a:t>
            </a:r>
          </a:p>
          <a:p>
            <a:pPr marL="285750" indent="-285750">
              <a:buFont typeface="Arial" pitchFamily="34" charset="0"/>
              <a:buChar char="•"/>
            </a:pPr>
            <a:r>
              <a:rPr lang="id-ID" dirty="0" smtClean="0"/>
              <a:t>Di Menu Ulang berguna untuk mengulang game saat user sudah buntu untuk menang atau saat user kalah serta menang ingin memainkan game lagi</a:t>
            </a:r>
          </a:p>
          <a:p>
            <a:pPr marL="285750" indent="-285750">
              <a:buFont typeface="Arial" pitchFamily="34" charset="0"/>
              <a:buChar char="•"/>
            </a:pPr>
            <a:r>
              <a:rPr lang="id-ID" dirty="0" smtClean="0"/>
              <a:t>Di Menu Help berguna untuk memberikan petunjuk bagaimana cara menang berupa message box</a:t>
            </a:r>
          </a:p>
          <a:p>
            <a:pPr marL="285750" indent="-285750">
              <a:buFont typeface="Arial" pitchFamily="34" charset="0"/>
              <a:buChar char="•"/>
            </a:pPr>
            <a:r>
              <a:rPr lang="id-ID" dirty="0" smtClean="0"/>
              <a:t>Di Menu Keluar berguna untuk keluar permainan serta musik backsound akan mati</a:t>
            </a:r>
          </a:p>
          <a:p>
            <a:pPr marL="285750" indent="-285750">
              <a:buFont typeface="Arial" pitchFamily="34" charset="0"/>
              <a:buChar char="•"/>
            </a:pPr>
            <a:r>
              <a:rPr lang="id-ID" dirty="0" smtClean="0"/>
              <a:t>Di Menu Stop berguna untuk menghentikan backsound jika user tidak suka dengan backsoundnya atau ingin konsentrasi memenangkan gamenya</a:t>
            </a:r>
            <a:endParaRPr lang="id-ID" dirty="0"/>
          </a:p>
        </p:txBody>
      </p:sp>
    </p:spTree>
    <p:extLst>
      <p:ext uri="{BB962C8B-B14F-4D97-AF65-F5344CB8AC3E}">
        <p14:creationId xmlns:p14="http://schemas.microsoft.com/office/powerpoint/2010/main" val="1120194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Coding Menu Ulang</a:t>
            </a:r>
            <a:endParaRPr lang="id-ID"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700808"/>
            <a:ext cx="376237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6609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Coding Menu Help</a:t>
            </a:r>
            <a:endParaRPr lang="id-ID"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556792"/>
            <a:ext cx="7772400" cy="935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0459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Coding Menu Keluar</a:t>
            </a:r>
            <a:endParaRPr lang="id-ID"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1720" y="2924944"/>
            <a:ext cx="4838700"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8756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Coding Menu Stop</a:t>
            </a:r>
            <a:endParaRPr lang="id-ID" dirty="0"/>
          </a:p>
        </p:txBody>
      </p:sp>
      <p:pic>
        <p:nvPicPr>
          <p:cNvPr id="512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5736" y="2492896"/>
            <a:ext cx="45815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6662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Tampilan saat memainkan permainan</a:t>
            </a:r>
            <a:endParaRPr lang="id-ID" dirty="0"/>
          </a:p>
        </p:txBody>
      </p:sp>
      <p:pic>
        <p:nvPicPr>
          <p:cNvPr id="5" name="Content Placeholder 4"/>
          <p:cNvPicPr>
            <a:picLocks noGrp="1"/>
          </p:cNvPicPr>
          <p:nvPr>
            <p:ph idx="1"/>
          </p:nvPr>
        </p:nvPicPr>
        <p:blipFill>
          <a:blip r:embed="rId2"/>
          <a:stretch>
            <a:fillRect/>
          </a:stretch>
        </p:blipFill>
        <p:spPr>
          <a:xfrm>
            <a:off x="2168000" y="1784350"/>
            <a:ext cx="5265199" cy="4572000"/>
          </a:xfrm>
          <a:prstGeom prst="rect">
            <a:avLst/>
          </a:prstGeom>
        </p:spPr>
      </p:pic>
    </p:spTree>
    <p:extLst>
      <p:ext uri="{BB962C8B-B14F-4D97-AF65-F5344CB8AC3E}">
        <p14:creationId xmlns:p14="http://schemas.microsoft.com/office/powerpoint/2010/main" val="2878836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Tampilan saat Kalah</a:t>
            </a:r>
            <a:endParaRPr lang="id-ID" dirty="0"/>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5574" y="1784350"/>
            <a:ext cx="5330051"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6294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Tampilan saat Menang</a:t>
            </a:r>
            <a:endParaRPr lang="id-ID" dirty="0"/>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4631" y="1784350"/>
            <a:ext cx="5251938"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3052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Coding Kondisi Kalah</a:t>
            </a:r>
            <a:endParaRPr lang="id-ID" dirty="0"/>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5925" y="3284537"/>
            <a:ext cx="622935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4549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Coding Kondisi Menang</a:t>
            </a:r>
            <a:endParaRPr lang="id-ID" dirty="0"/>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6337" y="3232150"/>
            <a:ext cx="724852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5447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History</a:t>
            </a:r>
            <a:endParaRPr lang="id-ID" dirty="0"/>
          </a:p>
        </p:txBody>
      </p:sp>
      <p:sp>
        <p:nvSpPr>
          <p:cNvPr id="3" name="Content Placeholder 2"/>
          <p:cNvSpPr>
            <a:spLocks noGrp="1"/>
          </p:cNvSpPr>
          <p:nvPr>
            <p:ph idx="1"/>
          </p:nvPr>
        </p:nvSpPr>
        <p:spPr/>
        <p:txBody>
          <a:bodyPr>
            <a:normAutofit fontScale="77500" lnSpcReduction="20000"/>
          </a:bodyPr>
          <a:lstStyle/>
          <a:p>
            <a:r>
              <a:rPr lang="id-ID" dirty="0" smtClean="0"/>
              <a:t>Game Kyun Kyun adalah game pengembangan dari game yang sudah ada di prolog yaitu game matches yang sudah dikembangkan sedemikian rupa dengan gambar-gambar karakter anime perempuan yang moe moe.</a:t>
            </a:r>
          </a:p>
          <a:p>
            <a:r>
              <a:rPr lang="id-ID" dirty="0" smtClean="0"/>
              <a:t>Game ini bertujuan untuk saat user memainkannya mereka akan tersentuh hatinya karena ke imutan karakter moe moe yang ada dalam game ini</a:t>
            </a:r>
          </a:p>
          <a:p>
            <a:r>
              <a:rPr lang="id-ID" dirty="0" smtClean="0"/>
              <a:t>User ditugaskan untuk mengambil karakter moe moe sebanyak – banyaknya melawan AI(Musuh atau Kecerdasan Buatan) yang dimana AI juga mengambil karakter moe moe juga, Lalu user harus jangan mengambil karakter moe moe terakhir jika mengambil terakhir user akan kalah dan dibunuh oleh karakter yandere</a:t>
            </a:r>
            <a:endParaRPr lang="id-ID" dirty="0"/>
          </a:p>
        </p:txBody>
      </p:sp>
    </p:spTree>
    <p:extLst>
      <p:ext uri="{BB962C8B-B14F-4D97-AF65-F5344CB8AC3E}">
        <p14:creationId xmlns:p14="http://schemas.microsoft.com/office/powerpoint/2010/main" val="2078190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THANK YOU</a:t>
            </a:r>
            <a:endParaRPr lang="id-ID" dirty="0"/>
          </a:p>
        </p:txBody>
      </p:sp>
      <p:pic>
        <p:nvPicPr>
          <p:cNvPr id="16386" name="Picture 2" descr="C:\Users\USER\Downloads\12004828_876836385741583_6347958600479435496_n.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4600" y="1784350"/>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709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Rules</a:t>
            </a:r>
            <a:endParaRPr lang="id-ID" dirty="0"/>
          </a:p>
        </p:txBody>
      </p:sp>
      <p:sp>
        <p:nvSpPr>
          <p:cNvPr id="3" name="Content Placeholder 2"/>
          <p:cNvSpPr>
            <a:spLocks noGrp="1"/>
          </p:cNvSpPr>
          <p:nvPr>
            <p:ph idx="1"/>
          </p:nvPr>
        </p:nvSpPr>
        <p:spPr/>
        <p:txBody>
          <a:bodyPr>
            <a:normAutofit fontScale="55000" lnSpcReduction="20000"/>
          </a:bodyPr>
          <a:lstStyle/>
          <a:p>
            <a:pPr lvl="0"/>
            <a:r>
              <a:rPr lang="id-ID" dirty="0"/>
              <a:t>Permainan ini diawali dengan posisi karakter moe moe dengan 9 kolom yang dimana kolom 1 berisi 1 karater, kolom 2 berisi 2 karakter, kolom 3 berisi 3 karakter, kolom 4 berisi 4 karakter, kolom 5 berisi 5 karakter, kolom 6 berisi 4 karakter, kolom 7 berisi 3 karakter, kolom 8 berisi 2 karakter, dan kolom 9 berisi 1 karakter</a:t>
            </a:r>
            <a:endParaRPr lang="id-ID" b="1" dirty="0"/>
          </a:p>
          <a:p>
            <a:pPr lvl="0"/>
            <a:r>
              <a:rPr lang="id-ID" dirty="0"/>
              <a:t>Setelah itu , pemain diberikan kebebasan untuk memulai game dengan cara memilih dan mengklik moe moe yang tersedia, lalu selanjutnya akan diteruskan oleh AI (Musuh).</a:t>
            </a:r>
            <a:endParaRPr lang="id-ID" b="1" dirty="0"/>
          </a:p>
          <a:p>
            <a:pPr lvl="0"/>
            <a:r>
              <a:rPr lang="id-ID" dirty="0"/>
              <a:t>Pemain dapat mengambil objek moe moe sebanyak mungkin dengan syarat moe moe tersebut masih dalam satu kolom dengan susunan objek moe moe yang dipilih</a:t>
            </a:r>
            <a:endParaRPr lang="id-ID" b="1" dirty="0"/>
          </a:p>
          <a:p>
            <a:pPr lvl="0"/>
            <a:r>
              <a:rPr lang="id-ID" dirty="0"/>
              <a:t>Jumlah moe moe yang diambil dapat ditentukan dengan cara perhitungan dari puncak kolom dan mengklik batas dasar jumlah moe moe yang berada dibawahnya</a:t>
            </a:r>
            <a:endParaRPr lang="id-ID" b="1" dirty="0"/>
          </a:p>
          <a:p>
            <a:pPr lvl="0"/>
            <a:r>
              <a:rPr lang="id-ID" dirty="0"/>
              <a:t>AI akan melakukan pembelajaran untuk menghalangi pemain untuktidak mengenai Goal (tujuan). AI juga melakukan pembelajaran untuk memenangkan permainan ini untuk menyingkirkan pemain</a:t>
            </a:r>
            <a:endParaRPr lang="id-ID" b="1" dirty="0"/>
          </a:p>
          <a:p>
            <a:pPr lvl="0"/>
            <a:r>
              <a:rPr lang="id-ID" dirty="0"/>
              <a:t>Goal (tujuan) dari game ini adalah berusaha untuk tidak mengambil moe moe yang terakhir</a:t>
            </a:r>
            <a:endParaRPr lang="id-ID" b="1" dirty="0"/>
          </a:p>
        </p:txBody>
      </p:sp>
    </p:spTree>
    <p:extLst>
      <p:ext uri="{BB962C8B-B14F-4D97-AF65-F5344CB8AC3E}">
        <p14:creationId xmlns:p14="http://schemas.microsoft.com/office/powerpoint/2010/main" val="1130590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Konsep AI</a:t>
            </a:r>
            <a:endParaRPr lang="id-ID" dirty="0"/>
          </a:p>
        </p:txBody>
      </p:sp>
      <p:sp>
        <p:nvSpPr>
          <p:cNvPr id="3" name="Content Placeholder 2"/>
          <p:cNvSpPr>
            <a:spLocks noGrp="1"/>
          </p:cNvSpPr>
          <p:nvPr>
            <p:ph idx="1"/>
          </p:nvPr>
        </p:nvSpPr>
        <p:spPr/>
        <p:txBody>
          <a:bodyPr>
            <a:normAutofit fontScale="77500" lnSpcReduction="20000"/>
          </a:bodyPr>
          <a:lstStyle/>
          <a:p>
            <a:r>
              <a:rPr lang="id-ID" dirty="0" smtClean="0"/>
              <a:t>Permainan kyun kyun ini mengandung AI(Artificial Intelegence) atau Kecerdasan Buatan dimana komputer bisa berfikir,mempunyai penalaran dan kecerdasan buatan yang diambil dari knowledge base dan kemampuan mengambil keputusan dari inference engine. Dalam permainan ini AI akan berusaha memblok langkah user dengan terus berusaha memberi angka ganjil pada karakter moe moe agar user kalah mengambil karakter moe moe terakhir. Dalam permainan ini AI menggunakan algoritma Backtracking yaitu </a:t>
            </a:r>
            <a:r>
              <a:rPr lang="en-US" dirty="0" err="1"/>
              <a:t>secara</a:t>
            </a:r>
            <a:r>
              <a:rPr lang="en-US" dirty="0"/>
              <a:t> </a:t>
            </a:r>
            <a:r>
              <a:rPr lang="en-US" dirty="0" err="1"/>
              <a:t>sistematis</a:t>
            </a:r>
            <a:r>
              <a:rPr lang="en-US" dirty="0"/>
              <a:t> </a:t>
            </a:r>
            <a:r>
              <a:rPr lang="en-US" dirty="0" err="1"/>
              <a:t>mencari</a:t>
            </a:r>
            <a:r>
              <a:rPr lang="en-US" dirty="0"/>
              <a:t> </a:t>
            </a:r>
            <a:r>
              <a:rPr lang="en-US" dirty="0" err="1"/>
              <a:t>solusi</a:t>
            </a:r>
            <a:r>
              <a:rPr lang="en-US" dirty="0"/>
              <a:t> </a:t>
            </a:r>
            <a:r>
              <a:rPr lang="en-US" dirty="0" err="1"/>
              <a:t>persoalan</a:t>
            </a:r>
            <a:r>
              <a:rPr lang="en-US" dirty="0"/>
              <a:t> </a:t>
            </a:r>
            <a:r>
              <a:rPr lang="en-US" dirty="0" err="1"/>
              <a:t>diantara</a:t>
            </a:r>
            <a:r>
              <a:rPr lang="en-US" dirty="0"/>
              <a:t> </a:t>
            </a:r>
            <a:r>
              <a:rPr lang="en-US" dirty="0" err="1"/>
              <a:t>semua</a:t>
            </a:r>
            <a:r>
              <a:rPr lang="en-US" dirty="0"/>
              <a:t> </a:t>
            </a:r>
            <a:r>
              <a:rPr lang="en-US" dirty="0" err="1"/>
              <a:t>kemungkinan</a:t>
            </a:r>
            <a:r>
              <a:rPr lang="en-US" dirty="0"/>
              <a:t> yang </a:t>
            </a:r>
            <a:r>
              <a:rPr lang="en-US" dirty="0" err="1"/>
              <a:t>ada</a:t>
            </a:r>
            <a:r>
              <a:rPr lang="en-US" dirty="0"/>
              <a:t>. </a:t>
            </a:r>
            <a:r>
              <a:rPr lang="en-US" dirty="0" err="1"/>
              <a:t>Semua</a:t>
            </a:r>
            <a:r>
              <a:rPr lang="en-US" dirty="0"/>
              <a:t> </a:t>
            </a:r>
            <a:r>
              <a:rPr lang="en-US" dirty="0" err="1"/>
              <a:t>kemungkinan</a:t>
            </a:r>
            <a:r>
              <a:rPr lang="en-US" dirty="0"/>
              <a:t> </a:t>
            </a:r>
            <a:r>
              <a:rPr lang="en-US" dirty="0" err="1"/>
              <a:t>solusi</a:t>
            </a:r>
            <a:r>
              <a:rPr lang="en-US" dirty="0"/>
              <a:t> </a:t>
            </a:r>
            <a:r>
              <a:rPr lang="en-US" dirty="0" err="1"/>
              <a:t>dibuat</a:t>
            </a:r>
            <a:r>
              <a:rPr lang="en-US" dirty="0"/>
              <a:t> </a:t>
            </a:r>
            <a:r>
              <a:rPr lang="en-US" dirty="0" err="1"/>
              <a:t>dalam</a:t>
            </a:r>
            <a:r>
              <a:rPr lang="en-US" dirty="0"/>
              <a:t> </a:t>
            </a:r>
            <a:r>
              <a:rPr lang="en-US" dirty="0" err="1"/>
              <a:t>bentuk</a:t>
            </a:r>
            <a:r>
              <a:rPr lang="en-US" dirty="0"/>
              <a:t> </a:t>
            </a:r>
            <a:r>
              <a:rPr lang="en-US" dirty="0" err="1"/>
              <a:t>pohon</a:t>
            </a:r>
            <a:r>
              <a:rPr lang="en-US" dirty="0"/>
              <a:t> (tree) </a:t>
            </a:r>
            <a:r>
              <a:rPr lang="en-US" dirty="0" err="1"/>
              <a:t>terlebih</a:t>
            </a:r>
            <a:r>
              <a:rPr lang="en-US" dirty="0"/>
              <a:t> </a:t>
            </a:r>
            <a:r>
              <a:rPr lang="en-US" dirty="0" err="1"/>
              <a:t>dahulu</a:t>
            </a:r>
            <a:r>
              <a:rPr lang="en-US" dirty="0"/>
              <a:t>, </a:t>
            </a:r>
            <a:r>
              <a:rPr lang="en-US" dirty="0" err="1"/>
              <a:t>kemudian</a:t>
            </a:r>
            <a:r>
              <a:rPr lang="en-US" dirty="0"/>
              <a:t> </a:t>
            </a:r>
            <a:r>
              <a:rPr lang="en-US" dirty="0" err="1"/>
              <a:t>dengan</a:t>
            </a:r>
            <a:r>
              <a:rPr lang="en-US" dirty="0"/>
              <a:t> </a:t>
            </a:r>
            <a:r>
              <a:rPr lang="en-US" dirty="0" err="1"/>
              <a:t>menggunakan</a:t>
            </a:r>
            <a:r>
              <a:rPr lang="en-US" dirty="0"/>
              <a:t> </a:t>
            </a:r>
            <a:r>
              <a:rPr lang="en-US" dirty="0" err="1"/>
              <a:t>metode</a:t>
            </a:r>
            <a:r>
              <a:rPr lang="en-US" dirty="0"/>
              <a:t> DFS </a:t>
            </a:r>
            <a:r>
              <a:rPr lang="en-US" dirty="0" err="1"/>
              <a:t>dilakukan</a:t>
            </a:r>
            <a:r>
              <a:rPr lang="en-US" dirty="0"/>
              <a:t> </a:t>
            </a:r>
            <a:r>
              <a:rPr lang="en-US" dirty="0" err="1"/>
              <a:t>pencarian</a:t>
            </a:r>
            <a:r>
              <a:rPr lang="en-US" dirty="0"/>
              <a:t> </a:t>
            </a:r>
            <a:r>
              <a:rPr lang="en-US" dirty="0" err="1"/>
              <a:t>sampai</a:t>
            </a:r>
            <a:r>
              <a:rPr lang="en-US" dirty="0"/>
              <a:t> </a:t>
            </a:r>
            <a:r>
              <a:rPr lang="en-US" dirty="0" err="1"/>
              <a:t>solusi</a:t>
            </a:r>
            <a:r>
              <a:rPr lang="en-US" dirty="0"/>
              <a:t> </a:t>
            </a:r>
            <a:r>
              <a:rPr lang="en-US" dirty="0" err="1"/>
              <a:t>ditemukan</a:t>
            </a:r>
            <a:r>
              <a:rPr lang="en-US" dirty="0"/>
              <a:t>.</a:t>
            </a:r>
            <a:endParaRPr lang="id-ID" dirty="0" smtClean="0"/>
          </a:p>
        </p:txBody>
      </p:sp>
    </p:spTree>
    <p:extLst>
      <p:ext uri="{BB962C8B-B14F-4D97-AF65-F5344CB8AC3E}">
        <p14:creationId xmlns:p14="http://schemas.microsoft.com/office/powerpoint/2010/main" val="2201762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Tampilan awal game</a:t>
            </a:r>
            <a:endParaRPr lang="id-ID"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5637" y="2079625"/>
            <a:ext cx="3209925"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6521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Coding menu awal </a:t>
            </a:r>
            <a:endParaRPr lang="id-ID"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5850" y="1908175"/>
            <a:ext cx="7429500" cy="432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4611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3" y="4089620"/>
            <a:ext cx="4378210" cy="2299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id-ID" dirty="0" smtClean="0"/>
              <a:t>Tampilan Tombol About</a:t>
            </a:r>
            <a:endParaRPr lang="id-ID" dirty="0"/>
          </a:p>
        </p:txBody>
      </p:sp>
      <p:pic>
        <p:nvPicPr>
          <p:cNvPr id="1026"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432723" y="1268760"/>
            <a:ext cx="4449688" cy="2404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35451" y="4072881"/>
            <a:ext cx="4108549" cy="2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4157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124744"/>
            <a:ext cx="384810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id-ID" dirty="0" smtClean="0"/>
              <a:t>Tampilan Tombol Play</a:t>
            </a:r>
            <a:endParaRPr lang="id-ID" dirty="0"/>
          </a:p>
        </p:txBody>
      </p:sp>
      <p:sp>
        <p:nvSpPr>
          <p:cNvPr id="4" name="TextBox 3"/>
          <p:cNvSpPr txBox="1"/>
          <p:nvPr/>
        </p:nvSpPr>
        <p:spPr>
          <a:xfrm>
            <a:off x="539552" y="5445224"/>
            <a:ext cx="8364287" cy="923330"/>
          </a:xfrm>
          <a:prstGeom prst="rect">
            <a:avLst/>
          </a:prstGeom>
          <a:noFill/>
        </p:spPr>
        <p:txBody>
          <a:bodyPr wrap="square" rtlCol="0">
            <a:spAutoFit/>
          </a:bodyPr>
          <a:lstStyle/>
          <a:p>
            <a:r>
              <a:rPr lang="id-ID" dirty="0" smtClean="0"/>
              <a:t>Saat di klik akan masuk ke window splash screen terlebih dahulu lalu akan seteah loading selesai akan masuk ke window permainan kyun kyun serta backsound juga menyala otomatis.</a:t>
            </a:r>
            <a:endParaRPr lang="id-ID" dirty="0"/>
          </a:p>
        </p:txBody>
      </p:sp>
      <p:pic>
        <p:nvPicPr>
          <p:cNvPr id="6" name="Picture 5"/>
          <p:cNvPicPr/>
          <p:nvPr/>
        </p:nvPicPr>
        <p:blipFill>
          <a:blip r:embed="rId3"/>
          <a:stretch>
            <a:fillRect/>
          </a:stretch>
        </p:blipFill>
        <p:spPr>
          <a:xfrm>
            <a:off x="4499992" y="1268760"/>
            <a:ext cx="4238717" cy="3888432"/>
          </a:xfrm>
          <a:prstGeom prst="rect">
            <a:avLst/>
          </a:prstGeom>
        </p:spPr>
      </p:pic>
    </p:spTree>
    <p:extLst>
      <p:ext uri="{BB962C8B-B14F-4D97-AF65-F5344CB8AC3E}">
        <p14:creationId xmlns:p14="http://schemas.microsoft.com/office/powerpoint/2010/main" val="4286910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Coding Tombol Play</a:t>
            </a:r>
            <a:endParaRPr lang="id-ID"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9392" y="1784350"/>
            <a:ext cx="6048048" cy="4668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12070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209</TotalTime>
  <Words>551</Words>
  <Application>Microsoft Office PowerPoint</Application>
  <PresentationFormat>On-screen Show (4:3)</PresentationFormat>
  <Paragraphs>58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Metro</vt:lpstr>
      <vt:lpstr>PENGANTAR KECERDASAN BUATAN</vt:lpstr>
      <vt:lpstr>History</vt:lpstr>
      <vt:lpstr>Rules</vt:lpstr>
      <vt:lpstr>Konsep AI</vt:lpstr>
      <vt:lpstr>Tampilan awal game</vt:lpstr>
      <vt:lpstr>Coding menu awal </vt:lpstr>
      <vt:lpstr>Tampilan Tombol About</vt:lpstr>
      <vt:lpstr>Tampilan Tombol Play</vt:lpstr>
      <vt:lpstr>Coding Tombol Play</vt:lpstr>
      <vt:lpstr>Tampilan Menu saat di permainan</vt:lpstr>
      <vt:lpstr>Coding Menu Ulang</vt:lpstr>
      <vt:lpstr>Coding Menu Help</vt:lpstr>
      <vt:lpstr>Coding Menu Keluar</vt:lpstr>
      <vt:lpstr>Coding Menu Stop</vt:lpstr>
      <vt:lpstr>Tampilan saat memainkan permainan</vt:lpstr>
      <vt:lpstr>Tampilan saat Kalah</vt:lpstr>
      <vt:lpstr>Tampilan saat Menang</vt:lpstr>
      <vt:lpstr>Coding Kondisi Kalah</vt:lpstr>
      <vt:lpstr>Coding Kondisi Menang</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KECERDASAN BUATAN</dc:title>
  <dc:creator>USER</dc:creator>
  <cp:lastModifiedBy>USER</cp:lastModifiedBy>
  <cp:revision>12</cp:revision>
  <dcterms:created xsi:type="dcterms:W3CDTF">2015-11-04T22:55:53Z</dcterms:created>
  <dcterms:modified xsi:type="dcterms:W3CDTF">2015-11-05T22:28:03Z</dcterms:modified>
</cp:coreProperties>
</file>