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0c5490279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0c5490279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0c5490279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0c5490279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0c5490279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0c5490279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0c5490279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0c5490279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0c5490151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0c5490151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0c4ec67b04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0c4ec67b04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0c4ec67b04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0c4ec67b04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0c4ec67b04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0c4ec67b04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0c4ec67b04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0c4ec67b04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0c4ec67b04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0c4ec67b04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0c4ec67b04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0c4ec67b04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0c5490151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0c5490151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0c5490151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0c5490151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A0D66"/>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 sz="6000" u="sng">
                <a:solidFill>
                  <a:srgbClr val="FF0000"/>
                </a:solidFill>
                <a:latin typeface="Arial"/>
                <a:ea typeface="Arial"/>
                <a:cs typeface="Arial"/>
                <a:sym typeface="Arial"/>
              </a:rPr>
              <a:t>S</a:t>
            </a:r>
            <a:r>
              <a:rPr lang="en" sz="4000" u="sng">
                <a:solidFill>
                  <a:srgbClr val="FF0000"/>
                </a:solidFill>
                <a:latin typeface="Arial"/>
                <a:ea typeface="Arial"/>
                <a:cs typeface="Arial"/>
                <a:sym typeface="Arial"/>
              </a:rPr>
              <a:t>ola</a:t>
            </a:r>
            <a:r>
              <a:rPr lang="en" sz="4000" u="sng">
                <a:solidFill>
                  <a:srgbClr val="FF0000"/>
                </a:solidFill>
                <a:latin typeface="Arial"/>
                <a:ea typeface="Arial"/>
                <a:cs typeface="Arial"/>
                <a:sym typeface="Arial"/>
              </a:rPr>
              <a:t>Cle</a:t>
            </a:r>
            <a:r>
              <a:rPr lang="en" sz="6000" u="sng">
                <a:solidFill>
                  <a:srgbClr val="FF9900"/>
                </a:solidFill>
                <a:latin typeface="Arial"/>
                <a:ea typeface="Arial"/>
                <a:cs typeface="Arial"/>
                <a:sym typeface="Arial"/>
              </a:rPr>
              <a:t>o</a:t>
            </a:r>
            <a:endParaRPr>
              <a:solidFill>
                <a:srgbClr val="FF9900"/>
              </a:solidFill>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Solar Panels 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Target Areas In Egypt</a:t>
            </a:r>
            <a:endParaRPr/>
          </a:p>
        </p:txBody>
      </p:sp>
      <p:sp>
        <p:nvSpPr>
          <p:cNvPr id="333" name="Google Shape;333;p22"/>
          <p:cNvSpPr txBox="1"/>
          <p:nvPr>
            <p:ph idx="1" type="body"/>
          </p:nvPr>
        </p:nvSpPr>
        <p:spPr>
          <a:xfrm>
            <a:off x="1303800" y="1724575"/>
            <a:ext cx="7030500" cy="311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To lay the foundation stone</a:t>
            </a:r>
            <a:endParaRPr b="1" sz="1500"/>
          </a:p>
          <a:p>
            <a:pPr indent="0" lvl="0" marL="0" rtl="0" algn="l">
              <a:spcBef>
                <a:spcPts val="1200"/>
              </a:spcBef>
              <a:spcAft>
                <a:spcPts val="0"/>
              </a:spcAft>
              <a:buNone/>
            </a:pPr>
            <a:r>
              <a:rPr lang="en"/>
              <a:t>1: Upper Egypt (Aswan, Luxor, Sohag): The highest rate of solar radiation and low dependence on the electricity grid, making them ideal areas for solar energy systems.</a:t>
            </a:r>
            <a:endParaRPr/>
          </a:p>
          <a:p>
            <a:pPr indent="0" lvl="0" marL="0" rtl="0" algn="l">
              <a:spcBef>
                <a:spcPts val="1200"/>
              </a:spcBef>
              <a:spcAft>
                <a:spcPts val="0"/>
              </a:spcAft>
              <a:buNone/>
            </a:pPr>
            <a:r>
              <a:rPr lang="en"/>
              <a:t>2 Sinai (South Sinai, North Sinai): Great potential for developing renewable energy projects, especially in tourist areas.</a:t>
            </a:r>
            <a:endParaRPr/>
          </a:p>
          <a:p>
            <a:pPr indent="0" lvl="0" marL="0" rtl="0" algn="l">
              <a:spcBef>
                <a:spcPts val="1200"/>
              </a:spcBef>
              <a:spcAft>
                <a:spcPts val="0"/>
              </a:spcAft>
              <a:buNone/>
            </a:pPr>
            <a:r>
              <a:rPr lang="en"/>
              <a:t>3: New cities (such as the New Administrative Capital): Where the focus is on sustainable infrastructure</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Competitors</a:t>
            </a:r>
            <a:endParaRPr/>
          </a:p>
        </p:txBody>
      </p:sp>
      <p:sp>
        <p:nvSpPr>
          <p:cNvPr id="339" name="Google Shape;339;p23"/>
          <p:cNvSpPr txBox="1"/>
          <p:nvPr>
            <p:ph idx="1" type="body"/>
          </p:nvPr>
        </p:nvSpPr>
        <p:spPr>
          <a:xfrm>
            <a:off x="1028525" y="1990050"/>
            <a:ext cx="32682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Direct competitors</a:t>
            </a:r>
            <a:endParaRPr/>
          </a:p>
          <a:p>
            <a:pPr indent="0" lvl="0" marL="0" rtl="1" algn="l">
              <a:lnSpc>
                <a:spcPct val="100000"/>
              </a:lnSpc>
              <a:spcBef>
                <a:spcPts val="1200"/>
              </a:spcBef>
              <a:spcAft>
                <a:spcPts val="0"/>
              </a:spcAft>
              <a:buNone/>
            </a:pPr>
            <a:r>
              <a:rPr b="1" lang="en" sz="1400">
                <a:solidFill>
                  <a:srgbClr val="000000"/>
                </a:solidFill>
                <a:latin typeface="Arial"/>
                <a:ea typeface="Arial"/>
                <a:cs typeface="Arial"/>
                <a:sym typeface="Arial"/>
              </a:rPr>
              <a:t>KarmSolar</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1400">
                <a:solidFill>
                  <a:srgbClr val="000000"/>
                </a:solidFill>
                <a:latin typeface="Arial"/>
                <a:ea typeface="Arial"/>
                <a:cs typeface="Arial"/>
                <a:sym typeface="Arial"/>
              </a:rPr>
              <a:t>Infinity Solar</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1400">
                <a:solidFill>
                  <a:srgbClr val="000000"/>
                </a:solidFill>
                <a:latin typeface="Arial"/>
                <a:ea typeface="Arial"/>
                <a:cs typeface="Arial"/>
                <a:sym typeface="Arial"/>
              </a:rPr>
              <a:t>Cairo Solar</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1400">
                <a:solidFill>
                  <a:srgbClr val="000000"/>
                </a:solidFill>
                <a:latin typeface="Arial"/>
                <a:ea typeface="Arial"/>
                <a:cs typeface="Arial"/>
                <a:sym typeface="Arial"/>
              </a:rPr>
              <a:t>Sunergy</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1400">
                <a:solidFill>
                  <a:srgbClr val="000000"/>
                </a:solidFill>
                <a:latin typeface="Arial"/>
                <a:ea typeface="Arial"/>
                <a:cs typeface="Arial"/>
                <a:sym typeface="Arial"/>
              </a:rPr>
              <a:t>Nile Solar</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1400">
                <a:solidFill>
                  <a:srgbClr val="000000"/>
                </a:solidFill>
                <a:latin typeface="Arial"/>
                <a:ea typeface="Arial"/>
                <a:cs typeface="Arial"/>
                <a:sym typeface="Arial"/>
              </a:rPr>
              <a:t>AgriSolar Solutions</a:t>
            </a:r>
            <a:endParaRPr b="1" sz="1400">
              <a:solidFill>
                <a:srgbClr val="000000"/>
              </a:solidFill>
              <a:latin typeface="Arial"/>
              <a:ea typeface="Arial"/>
              <a:cs typeface="Arial"/>
              <a:sym typeface="Arial"/>
            </a:endParaRPr>
          </a:p>
        </p:txBody>
      </p:sp>
      <p:sp>
        <p:nvSpPr>
          <p:cNvPr id="340" name="Google Shape;340;p23"/>
          <p:cNvSpPr txBox="1"/>
          <p:nvPr>
            <p:ph idx="1" type="body"/>
          </p:nvPr>
        </p:nvSpPr>
        <p:spPr>
          <a:xfrm>
            <a:off x="4948000" y="1972075"/>
            <a:ext cx="32682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indirect competitors</a:t>
            </a:r>
            <a:endParaRPr/>
          </a:p>
          <a:p>
            <a:pPr indent="0" lvl="0" marL="0" rtl="0" algn="l">
              <a:lnSpc>
                <a:spcPct val="100000"/>
              </a:lnSpc>
              <a:spcBef>
                <a:spcPts val="1200"/>
              </a:spcBef>
              <a:spcAft>
                <a:spcPts val="0"/>
              </a:spcAft>
              <a:buNone/>
            </a:pPr>
            <a:r>
              <a:rPr b="1" lang="en" sz="1400">
                <a:solidFill>
                  <a:srgbClr val="000000"/>
                </a:solidFill>
                <a:latin typeface="Arial"/>
                <a:ea typeface="Arial"/>
                <a:cs typeface="Arial"/>
                <a:sym typeface="Arial"/>
              </a:rPr>
              <a:t>Scatec ASA</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1400">
                <a:solidFill>
                  <a:srgbClr val="000000"/>
                </a:solidFill>
                <a:latin typeface="Arial"/>
                <a:ea typeface="Arial"/>
                <a:cs typeface="Arial"/>
                <a:sym typeface="Arial"/>
              </a:rPr>
              <a:t>ACWA Power</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1400">
                <a:solidFill>
                  <a:srgbClr val="000000"/>
                </a:solidFill>
                <a:latin typeface="Arial"/>
                <a:ea typeface="Arial"/>
                <a:cs typeface="Arial"/>
                <a:sym typeface="Arial"/>
              </a:rPr>
              <a:t>Solarize Egypt</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1400">
                <a:solidFill>
                  <a:srgbClr val="000000"/>
                </a:solidFill>
                <a:latin typeface="Arial"/>
                <a:ea typeface="Arial"/>
                <a:cs typeface="Arial"/>
                <a:sym typeface="Arial"/>
              </a:rPr>
              <a:t>Mecha Solar Egypt</a:t>
            </a:r>
            <a:endParaRPr b="1" sz="14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Brief Analysis Findings</a:t>
            </a:r>
            <a:endParaRPr/>
          </a:p>
        </p:txBody>
      </p:sp>
      <p:sp>
        <p:nvSpPr>
          <p:cNvPr id="346" name="Google Shape;346;p24"/>
          <p:cNvSpPr txBox="1"/>
          <p:nvPr>
            <p:ph idx="1" type="body"/>
          </p:nvPr>
        </p:nvSpPr>
        <p:spPr>
          <a:xfrm>
            <a:off x="1303800" y="1268200"/>
            <a:ext cx="7030500" cy="3767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Core Features Summary</a:t>
            </a:r>
            <a:endParaRPr b="1"/>
          </a:p>
          <a:p>
            <a:pPr indent="0" lvl="0" marL="0" rtl="0" algn="l">
              <a:spcBef>
                <a:spcPts val="1200"/>
              </a:spcBef>
              <a:spcAft>
                <a:spcPts val="0"/>
              </a:spcAft>
              <a:buNone/>
            </a:pPr>
            <a:r>
              <a:rPr lang="en"/>
              <a:t>1- Integrated Solar Systems: Design, install, and maintain comprehensive solar systems.</a:t>
            </a:r>
            <a:endParaRPr/>
          </a:p>
          <a:p>
            <a:pPr indent="0" lvl="0" marL="0" rtl="0" algn="l">
              <a:spcBef>
                <a:spcPts val="1200"/>
              </a:spcBef>
              <a:spcAft>
                <a:spcPts val="0"/>
              </a:spcAft>
              <a:buNone/>
            </a:pPr>
            <a:r>
              <a:rPr lang="en"/>
              <a:t>2- Flexible Consumer Solutions: Offer flexible installation options to suit customer needs.</a:t>
            </a:r>
            <a:endParaRPr/>
          </a:p>
          <a:p>
            <a:pPr indent="0" lvl="0" marL="0" rtl="0" algn="l">
              <a:spcBef>
                <a:spcPts val="1200"/>
              </a:spcBef>
              <a:spcAft>
                <a:spcPts val="0"/>
              </a:spcAft>
              <a:buNone/>
            </a:pPr>
            <a:r>
              <a:rPr lang="en"/>
              <a:t>3- Ongoing Technical Support: Provide ongoing technical support after installation.</a:t>
            </a:r>
            <a:endParaRPr/>
          </a:p>
          <a:p>
            <a:pPr indent="0" lvl="0" marL="0" rtl="0" algn="l">
              <a:spcBef>
                <a:spcPts val="1200"/>
              </a:spcBef>
              <a:spcAft>
                <a:spcPts val="0"/>
              </a:spcAft>
              <a:buNone/>
            </a:pPr>
            <a:r>
              <a:rPr lang="en"/>
              <a:t>4- Energy Consulting: Provide consulting services to improve energy efficiency.</a:t>
            </a:r>
            <a:endParaRPr/>
          </a:p>
          <a:p>
            <a:pPr indent="0" lvl="0" marL="0" rtl="0" algn="l">
              <a:spcBef>
                <a:spcPts val="1200"/>
              </a:spcBef>
              <a:spcAft>
                <a:spcPts val="0"/>
              </a:spcAft>
              <a:buNone/>
            </a:pPr>
            <a:r>
              <a:rPr lang="en"/>
              <a:t>5- Solar Water Pumping Systems: Innovations in solar water pumping technology.</a:t>
            </a:r>
            <a:endParaRPr/>
          </a:p>
          <a:p>
            <a:pPr indent="0" lvl="0" marL="0" rtl="0" algn="l">
              <a:spcBef>
                <a:spcPts val="1200"/>
              </a:spcBef>
              <a:spcAft>
                <a:spcPts val="0"/>
              </a:spcAft>
              <a:buNone/>
            </a:pPr>
            <a:r>
              <a:rPr lang="en"/>
              <a:t>6- Power Purchase Agreements (PPAs): Facilitate purchase agreements with institutions to facilitate energy access.</a:t>
            </a:r>
            <a:endParaRPr/>
          </a:p>
          <a:p>
            <a:pPr indent="0" lvl="0" marL="0" rtl="0" algn="l">
              <a:spcBef>
                <a:spcPts val="1200"/>
              </a:spcBef>
              <a:spcAft>
                <a:spcPts val="0"/>
              </a:spcAft>
              <a:buNone/>
            </a:pPr>
            <a:r>
              <a:rPr lang="en"/>
              <a:t>7- Fast and Efficient Installation: Fast installations to improve customer experience.</a:t>
            </a:r>
            <a:endParaRPr/>
          </a:p>
          <a:p>
            <a:pPr indent="0" lvl="0" marL="0" rtl="0" algn="l">
              <a:spcBef>
                <a:spcPts val="1200"/>
              </a:spcBef>
              <a:spcAft>
                <a:spcPts val="0"/>
              </a:spcAft>
              <a:buNone/>
            </a:pPr>
            <a:r>
              <a:rPr lang="en"/>
              <a:t>8- Advanced Technology: Use of the latest technologies in system design and installation.</a:t>
            </a:r>
            <a:endParaRPr/>
          </a:p>
          <a:p>
            <a:pPr indent="0" lvl="0" marL="0" rtl="0" algn="l">
              <a:spcBef>
                <a:spcPts val="1200"/>
              </a:spcBef>
              <a:spcAft>
                <a:spcPts val="1200"/>
              </a:spcAft>
              <a:buNone/>
            </a:pPr>
            <a:r>
              <a:rPr lang="en"/>
              <a:t>9- Customized Solutions for Agriculture: Offering customized solar energy systems to meet the needs of the agricultural sector.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5"/>
          <p:cNvSpPr txBox="1"/>
          <p:nvPr>
            <p:ph type="title"/>
          </p:nvPr>
        </p:nvSpPr>
        <p:spPr>
          <a:xfrm>
            <a:off x="1303800" y="598575"/>
            <a:ext cx="7030500" cy="720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gaps for introducing new features</a:t>
            </a:r>
            <a:endParaRPr/>
          </a:p>
        </p:txBody>
      </p:sp>
      <p:sp>
        <p:nvSpPr>
          <p:cNvPr id="352" name="Google Shape;352;p25"/>
          <p:cNvSpPr txBox="1"/>
          <p:nvPr>
            <p:ph idx="1" type="body"/>
          </p:nvPr>
        </p:nvSpPr>
        <p:spPr>
          <a:xfrm>
            <a:off x="1303800" y="1166775"/>
            <a:ext cx="7030500" cy="390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Uniqe core features for us:</a:t>
            </a:r>
            <a:endParaRPr b="1" sz="1500"/>
          </a:p>
          <a:p>
            <a:pPr indent="0" lvl="0" marL="0" rtl="0" algn="l">
              <a:spcBef>
                <a:spcPts val="1200"/>
              </a:spcBef>
              <a:spcAft>
                <a:spcPts val="0"/>
              </a:spcAft>
              <a:buNone/>
            </a:pPr>
            <a:r>
              <a:rPr lang="en"/>
              <a:t>1- </a:t>
            </a:r>
            <a:r>
              <a:rPr lang="en"/>
              <a:t>Flexible Installment System</a:t>
            </a:r>
            <a:endParaRPr/>
          </a:p>
          <a:p>
            <a:pPr indent="0" lvl="0" marL="0" rtl="0" algn="l">
              <a:spcBef>
                <a:spcPts val="1200"/>
              </a:spcBef>
              <a:spcAft>
                <a:spcPts val="0"/>
              </a:spcAft>
              <a:buNone/>
            </a:pPr>
            <a:r>
              <a:rPr lang="en"/>
              <a:t>2- Smart Energy Management Application</a:t>
            </a:r>
            <a:endParaRPr/>
          </a:p>
          <a:p>
            <a:pPr indent="0" lvl="0" marL="0" rtl="0" algn="l">
              <a:spcBef>
                <a:spcPts val="1200"/>
              </a:spcBef>
              <a:spcAft>
                <a:spcPts val="0"/>
              </a:spcAft>
              <a:buNone/>
            </a:pPr>
            <a:r>
              <a:rPr lang="en"/>
              <a:t>3- Loyalty and Rewards Programs</a:t>
            </a:r>
            <a:endParaRPr/>
          </a:p>
          <a:p>
            <a:pPr indent="0" lvl="0" marL="0" rtl="0" algn="l">
              <a:spcBef>
                <a:spcPts val="1200"/>
              </a:spcBef>
              <a:spcAft>
                <a:spcPts val="0"/>
              </a:spcAft>
              <a:buNone/>
            </a:pPr>
            <a:r>
              <a:rPr lang="en"/>
              <a:t>4- Storage Technology</a:t>
            </a:r>
            <a:endParaRPr/>
          </a:p>
          <a:p>
            <a:pPr indent="0" lvl="0" marL="0" rtl="0" algn="l">
              <a:spcBef>
                <a:spcPts val="1200"/>
              </a:spcBef>
              <a:spcAft>
                <a:spcPts val="0"/>
              </a:spcAft>
              <a:buNone/>
            </a:pPr>
            <a:r>
              <a:rPr lang="en"/>
              <a:t>5- Shared Solar Energy Systems:</a:t>
            </a:r>
            <a:endParaRPr/>
          </a:p>
          <a:p>
            <a:pPr indent="0" lvl="0" marL="0" rtl="0" algn="l">
              <a:spcBef>
                <a:spcPts val="1200"/>
              </a:spcBef>
              <a:spcAft>
                <a:spcPts val="0"/>
              </a:spcAft>
              <a:buNone/>
            </a:pPr>
            <a:r>
              <a:rPr lang="en"/>
              <a:t>6- Enhanced Customer Experience:</a:t>
            </a:r>
            <a:endParaRPr/>
          </a:p>
          <a:p>
            <a:pPr indent="0" lvl="0" marL="0" rtl="0" algn="l">
              <a:spcBef>
                <a:spcPts val="1200"/>
              </a:spcBef>
              <a:spcAft>
                <a:spcPts val="0"/>
              </a:spcAft>
              <a:buNone/>
            </a:pPr>
            <a:r>
              <a:rPr lang="en"/>
              <a:t>7- Awareness and Education Campaigns:</a:t>
            </a:r>
            <a:endParaRPr/>
          </a:p>
          <a:p>
            <a:pPr indent="0" lvl="0" marL="0" rtl="0" algn="l">
              <a:spcBef>
                <a:spcPts val="1200"/>
              </a:spcBef>
              <a:spcAft>
                <a:spcPts val="0"/>
              </a:spcAft>
              <a:buNone/>
            </a:pPr>
            <a:r>
              <a:rPr lang="en"/>
              <a:t>8- Advanced After-Sales Services:</a:t>
            </a:r>
            <a:endParaRPr/>
          </a:p>
          <a:p>
            <a:pPr indent="0" lvl="0" marL="0" rtl="0" algn="l">
              <a:spcBef>
                <a:spcPts val="1200"/>
              </a:spcBef>
              <a:spcAft>
                <a:spcPts val="1200"/>
              </a:spcAft>
              <a:buNone/>
            </a:pPr>
            <a:r>
              <a:rPr lang="en"/>
              <a:t>9- Electric Vehicle Charging Network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Plans</a:t>
            </a:r>
            <a:endParaRPr/>
          </a:p>
        </p:txBody>
      </p:sp>
      <p:sp>
        <p:nvSpPr>
          <p:cNvPr id="358" name="Google Shape;358;p26"/>
          <p:cNvSpPr txBox="1"/>
          <p:nvPr>
            <p:ph idx="1" type="body"/>
          </p:nvPr>
        </p:nvSpPr>
        <p:spPr>
          <a:xfrm>
            <a:off x="1303800" y="1381525"/>
            <a:ext cx="7030500" cy="3322500"/>
          </a:xfrm>
          <a:prstGeom prst="rect">
            <a:avLst/>
          </a:prstGeom>
        </p:spPr>
        <p:txBody>
          <a:bodyPr anchorCtr="0" anchor="t" bIns="91425" lIns="91425" spcFirstLastPara="1" rIns="91425" wrap="square" tIns="91425">
            <a:normAutofit fontScale="92500" lnSpcReduction="10000"/>
          </a:bodyPr>
          <a:lstStyle/>
          <a:p>
            <a:pPr indent="-316706" lvl="0" marL="457200" rtl="0" algn="l">
              <a:lnSpc>
                <a:spcPct val="100000"/>
              </a:lnSpc>
              <a:spcBef>
                <a:spcPts val="0"/>
              </a:spcBef>
              <a:spcAft>
                <a:spcPts val="0"/>
              </a:spcAft>
              <a:buSzPct val="100000"/>
              <a:buChar char="●"/>
            </a:pPr>
            <a:r>
              <a:rPr b="1" lang="en" sz="1500"/>
              <a:t>Expanding more and adding some services, such as:</a:t>
            </a:r>
            <a:endParaRPr b="1" sz="1500"/>
          </a:p>
          <a:p>
            <a:pPr indent="0" lvl="0" marL="0" rtl="0" algn="l">
              <a:lnSpc>
                <a:spcPct val="100000"/>
              </a:lnSpc>
              <a:spcBef>
                <a:spcPts val="1200"/>
              </a:spcBef>
              <a:spcAft>
                <a:spcPts val="0"/>
              </a:spcAft>
              <a:buNone/>
            </a:pPr>
            <a:r>
              <a:rPr b="1" lang="en"/>
              <a:t>1- Solar energy service for agriculture (solar irrigation):</a:t>
            </a:r>
            <a:endParaRPr b="1"/>
          </a:p>
          <a:p>
            <a:pPr indent="0" lvl="0" marL="0" rtl="0" algn="l">
              <a:lnSpc>
                <a:spcPct val="100000"/>
              </a:lnSpc>
              <a:spcBef>
                <a:spcPts val="1200"/>
              </a:spcBef>
              <a:spcAft>
                <a:spcPts val="0"/>
              </a:spcAft>
              <a:buNone/>
            </a:pPr>
            <a:r>
              <a:rPr b="1" lang="en"/>
              <a:t>Service: </a:t>
            </a:r>
            <a:r>
              <a:rPr lang="en"/>
              <a:t>Installation of solar energy systems to operate irrigation pumps in agricultural areas.</a:t>
            </a:r>
            <a:endParaRPr/>
          </a:p>
          <a:p>
            <a:pPr indent="0" lvl="0" marL="0" rtl="0" algn="l">
              <a:lnSpc>
                <a:spcPct val="100000"/>
              </a:lnSpc>
              <a:spcBef>
                <a:spcPts val="1200"/>
              </a:spcBef>
              <a:spcAft>
                <a:spcPts val="0"/>
              </a:spcAft>
              <a:buNone/>
            </a:pPr>
            <a:r>
              <a:rPr b="1" lang="en"/>
              <a:t>Average service price: </a:t>
            </a:r>
            <a:r>
              <a:rPr lang="en"/>
              <a:t>15,000 EGP per solar irrigation pump system.</a:t>
            </a: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0"/>
              </a:spcAft>
              <a:buNone/>
            </a:pPr>
            <a:r>
              <a:rPr b="1" lang="en"/>
              <a:t>2- Electric car charging stations:</a:t>
            </a:r>
            <a:endParaRPr b="1"/>
          </a:p>
          <a:p>
            <a:pPr indent="0" lvl="0" marL="0" rtl="0" algn="l">
              <a:lnSpc>
                <a:spcPct val="100000"/>
              </a:lnSpc>
              <a:spcBef>
                <a:spcPts val="1200"/>
              </a:spcBef>
              <a:spcAft>
                <a:spcPts val="0"/>
              </a:spcAft>
              <a:buNone/>
            </a:pPr>
            <a:r>
              <a:rPr b="1" lang="en"/>
              <a:t>Service</a:t>
            </a:r>
            <a:r>
              <a:rPr lang="en"/>
              <a:t>: Providing nearby charging points, easy and fast for electric cars</a:t>
            </a:r>
            <a:endParaRPr/>
          </a:p>
          <a:p>
            <a:pPr indent="-316706" lvl="0" marL="457200" rtl="0" algn="l">
              <a:lnSpc>
                <a:spcPct val="100000"/>
              </a:lnSpc>
              <a:spcBef>
                <a:spcPts val="1200"/>
              </a:spcBef>
              <a:spcAft>
                <a:spcPts val="0"/>
              </a:spcAft>
              <a:buSzPct val="100000"/>
              <a:buChar char="●"/>
            </a:pPr>
            <a:r>
              <a:rPr b="1" lang="en" sz="1500"/>
              <a:t>Increased focus on investors such as:</a:t>
            </a:r>
            <a:endParaRPr b="1" sz="1500"/>
          </a:p>
          <a:p>
            <a:pPr indent="0" lvl="0" marL="0" rtl="0" algn="l">
              <a:lnSpc>
                <a:spcPct val="100000"/>
              </a:lnSpc>
              <a:spcBef>
                <a:spcPts val="1200"/>
              </a:spcBef>
              <a:spcAft>
                <a:spcPts val="0"/>
              </a:spcAft>
              <a:buNone/>
            </a:pPr>
            <a:r>
              <a:rPr lang="en" sz="1400"/>
              <a:t>Construction companies and real estate developers</a:t>
            </a:r>
            <a:endParaRPr sz="1400"/>
          </a:p>
          <a:p>
            <a:pPr indent="0" lvl="0" marL="0" rtl="0" algn="l">
              <a:lnSpc>
                <a:spcPct val="100000"/>
              </a:lnSpc>
              <a:spcBef>
                <a:spcPts val="1200"/>
              </a:spcBef>
              <a:spcAft>
                <a:spcPts val="1200"/>
              </a:spcAft>
              <a:buNone/>
            </a:pPr>
            <a:r>
              <a:rPr lang="en" sz="1400"/>
              <a:t>Agricultural services companies.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Welcome To Our Team   </a:t>
            </a:r>
            <a:r>
              <a:rPr lang="en"/>
              <a:t>👋🏻</a:t>
            </a:r>
            <a:r>
              <a:rPr lang="en"/>
              <a:t>🎉</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Reham Reda </a:t>
            </a:r>
            <a:endParaRPr b="1" sz="1500"/>
          </a:p>
          <a:p>
            <a:pPr indent="0" lvl="0" marL="0" rtl="0" algn="l">
              <a:spcBef>
                <a:spcPts val="1200"/>
              </a:spcBef>
              <a:spcAft>
                <a:spcPts val="1200"/>
              </a:spcAft>
              <a:buNone/>
            </a:pPr>
            <a:r>
              <a:rPr b="1" lang="en" sz="1500"/>
              <a:t>Mai Fathi </a:t>
            </a:r>
            <a:endParaRPr b="1"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Do</a:t>
            </a:r>
            <a:r>
              <a:rPr lang="en"/>
              <a:t> We Do?</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provide innovative and sustainable energy solutions based on solar systems, specifically designed to meet the needs of individuals, businesses, and local communities. By providing solar energy system installation services for homes, apartments, farms, and factories, we seek to transform every building into a source of clean energy, which enhances reliance on renewable energy and saves electricity costs, and a solution to the problems of energy shortage in Egypt, which has become a major threat to productivity and declining performance.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 Objective</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Empowering individuals and businesses to access sustainable, reliable, and cost-effective energy by facilitating the adoption of solar energy solutions. We seek to create a long-term positive impact on the environment, society, and the Egyptian economy and make clean energy accessible to all.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Did We Choose This Topic?</a:t>
            </a:r>
            <a:endParaRPr/>
          </a:p>
        </p:txBody>
      </p:sp>
      <p:sp>
        <p:nvSpPr>
          <p:cNvPr id="302" name="Google Shape;302;p17"/>
          <p:cNvSpPr txBox="1"/>
          <p:nvPr>
            <p:ph idx="1" type="body"/>
          </p:nvPr>
        </p:nvSpPr>
        <p:spPr>
          <a:xfrm>
            <a:off x="1303800" y="3437850"/>
            <a:ext cx="7030500" cy="152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over 3,000 hours of sunshine per year, Egypt is uniquely positioned to harness solar energy. Our solar systems provide a clean, reliable, and cost-effective alternative to the traditional electricity grid, reducing dependence on fossil fuels and lowering energy costs. By providing tailored solar panel solutions, from installation to maintenance, we help customers generate their own power, reduce electricity bills, and contribute to a more sustainable future for Egypt, all while ensuring a stable and uninterrupted power supply.</a:t>
            </a:r>
            <a:endParaRPr/>
          </a:p>
        </p:txBody>
      </p:sp>
      <p:sp>
        <p:nvSpPr>
          <p:cNvPr id="303" name="Google Shape;303;p17"/>
          <p:cNvSpPr txBox="1"/>
          <p:nvPr>
            <p:ph type="title"/>
          </p:nvPr>
        </p:nvSpPr>
        <p:spPr>
          <a:xfrm>
            <a:off x="1532400" y="1512975"/>
            <a:ext cx="7030500" cy="74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The Problem We Try To solve</a:t>
            </a:r>
            <a:endParaRPr sz="2400"/>
          </a:p>
        </p:txBody>
      </p:sp>
      <p:sp>
        <p:nvSpPr>
          <p:cNvPr id="304" name="Google Shape;304;p17"/>
          <p:cNvSpPr txBox="1"/>
          <p:nvPr>
            <p:ph idx="1" type="body"/>
          </p:nvPr>
        </p:nvSpPr>
        <p:spPr>
          <a:xfrm>
            <a:off x="1532400" y="2212475"/>
            <a:ext cx="7030500" cy="109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Many Egyptians suffer from frequent power outages and high electricity bills, which affect their daily lives and businesses. In addition, heavy reliance on fossil fuels leads to environmental pollution and increased carbon emissions, which contribute to climate change.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7550" y="609600"/>
            <a:ext cx="7030500" cy="74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Solutions</a:t>
            </a:r>
            <a:endParaRPr/>
          </a:p>
        </p:txBody>
      </p:sp>
      <p:sp>
        <p:nvSpPr>
          <p:cNvPr id="310" name="Google Shape;310;p18"/>
          <p:cNvSpPr txBox="1"/>
          <p:nvPr>
            <p:ph idx="1" type="body"/>
          </p:nvPr>
        </p:nvSpPr>
        <p:spPr>
          <a:xfrm>
            <a:off x="1078950" y="1994900"/>
            <a:ext cx="7030500" cy="2606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Solar energy systems for homes and apartments: flexible solutions that suit each residential unit, even if not all residents in the building want to subscribe. This allows each apartment to benefit from renewable energy independently.</a:t>
            </a:r>
            <a:endParaRPr/>
          </a:p>
          <a:p>
            <a:pPr indent="-311150" lvl="0" marL="457200" rtl="0" algn="l">
              <a:spcBef>
                <a:spcPts val="0"/>
              </a:spcBef>
              <a:spcAft>
                <a:spcPts val="0"/>
              </a:spcAft>
              <a:buSzPts val="1300"/>
              <a:buChar char="●"/>
            </a:pPr>
            <a:r>
              <a:rPr lang="en"/>
              <a:t>Solar energy systems for farms and factories: Providing solar systems to operate irrigation pumps and supply factories with clean energy, which reduces operating costs and increases production efficiency.</a:t>
            </a:r>
            <a:endParaRPr/>
          </a:p>
          <a:p>
            <a:pPr indent="-311150" lvl="0" marL="457200" rtl="0" algn="l">
              <a:spcBef>
                <a:spcPts val="0"/>
              </a:spcBef>
              <a:spcAft>
                <a:spcPts val="0"/>
              </a:spcAft>
              <a:buSzPts val="1300"/>
              <a:buChar char="●"/>
            </a:pPr>
            <a:r>
              <a:rPr lang="en"/>
              <a:t>Solar water heating systems: providing water heating systems for hotels and homes, which reduce the use of electricity or natural gas by up to 40%.</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Services We Provide</a:t>
            </a:r>
            <a:endParaRPr/>
          </a:p>
        </p:txBody>
      </p:sp>
      <p:sp>
        <p:nvSpPr>
          <p:cNvPr id="316" name="Google Shape;316;p19"/>
          <p:cNvSpPr txBox="1"/>
          <p:nvPr>
            <p:ph idx="1" type="body"/>
          </p:nvPr>
        </p:nvSpPr>
        <p:spPr>
          <a:xfrm>
            <a:off x="1303800" y="1432250"/>
            <a:ext cx="7030500" cy="3480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a:t>1</a:t>
            </a:r>
            <a:r>
              <a:rPr b="1" lang="en"/>
              <a:t>- Installing home solar energy systems:</a:t>
            </a:r>
            <a:endParaRPr b="1"/>
          </a:p>
          <a:p>
            <a:pPr indent="0" lvl="0" marL="0" rtl="0" algn="l">
              <a:lnSpc>
                <a:spcPct val="100000"/>
              </a:lnSpc>
              <a:spcBef>
                <a:spcPts val="1200"/>
              </a:spcBef>
              <a:spcAft>
                <a:spcPts val="0"/>
              </a:spcAft>
              <a:buNone/>
            </a:pPr>
            <a:r>
              <a:rPr b="1" lang="en"/>
              <a:t>Service</a:t>
            </a:r>
            <a:r>
              <a:rPr lang="en"/>
              <a:t>: Installing solar power generation systems on rooftops for homes, which helps reduce dependence on the public electricity grid.</a:t>
            </a:r>
            <a:endParaRPr/>
          </a:p>
          <a:p>
            <a:pPr indent="0" lvl="0" marL="0" rtl="0" algn="l">
              <a:lnSpc>
                <a:spcPct val="100000"/>
              </a:lnSpc>
              <a:spcBef>
                <a:spcPts val="1200"/>
              </a:spcBef>
              <a:spcAft>
                <a:spcPts val="0"/>
              </a:spcAft>
              <a:buNone/>
            </a:pPr>
            <a:r>
              <a:rPr b="1" lang="en"/>
              <a:t>Average service price</a:t>
            </a:r>
            <a:r>
              <a:rPr lang="en"/>
              <a:t>: Starts from 12,000 EGP per kilowatt.</a:t>
            </a:r>
            <a:endParaRPr/>
          </a:p>
          <a:p>
            <a:pPr indent="0" lvl="0" marL="0" rtl="0" algn="l">
              <a:lnSpc>
                <a:spcPct val="100000"/>
              </a:lnSpc>
              <a:spcBef>
                <a:spcPts val="1200"/>
              </a:spcBef>
              <a:spcAft>
                <a:spcPts val="0"/>
              </a:spcAft>
              <a:buNone/>
            </a:pPr>
            <a:r>
              <a:rPr lang="en"/>
              <a:t>🎉 Solar energy service for individual residential units.</a:t>
            </a: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0"/>
              </a:spcAft>
              <a:buNone/>
            </a:pPr>
            <a:r>
              <a:rPr b="1" lang="en"/>
              <a:t>2- Solar power stations for companies and factories:</a:t>
            </a:r>
            <a:endParaRPr b="1"/>
          </a:p>
          <a:p>
            <a:pPr indent="0" lvl="0" marL="0" rtl="0" algn="l">
              <a:lnSpc>
                <a:spcPct val="100000"/>
              </a:lnSpc>
              <a:spcBef>
                <a:spcPts val="1200"/>
              </a:spcBef>
              <a:spcAft>
                <a:spcPts val="0"/>
              </a:spcAft>
              <a:buNone/>
            </a:pPr>
            <a:r>
              <a:rPr b="1" lang="en"/>
              <a:t>Service</a:t>
            </a:r>
            <a:r>
              <a:rPr lang="en"/>
              <a:t>: Installing solar energy systems for companies and factories to reduce traditional electricity consumption.</a:t>
            </a:r>
            <a:endParaRPr/>
          </a:p>
          <a:p>
            <a:pPr indent="0" lvl="0" marL="0" rtl="0" algn="l">
              <a:lnSpc>
                <a:spcPct val="100000"/>
              </a:lnSpc>
              <a:spcBef>
                <a:spcPts val="1200"/>
              </a:spcBef>
              <a:spcAft>
                <a:spcPts val="1200"/>
              </a:spcAft>
              <a:buNone/>
            </a:pPr>
            <a:r>
              <a:rPr b="1" lang="en"/>
              <a:t>Average service price</a:t>
            </a:r>
            <a:r>
              <a:rPr lang="en"/>
              <a:t>: ranges from 8,000 to 10,000 EGP per kilowatt.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idx="1" type="body"/>
          </p:nvPr>
        </p:nvSpPr>
        <p:spPr>
          <a:xfrm>
            <a:off x="1303800" y="12076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3- </a:t>
            </a:r>
            <a:r>
              <a:rPr b="1" lang="en"/>
              <a:t>Installing solar water heating systems:</a:t>
            </a:r>
            <a:endParaRPr b="1"/>
          </a:p>
          <a:p>
            <a:pPr indent="0" lvl="0" marL="0" rtl="0" algn="l">
              <a:spcBef>
                <a:spcPts val="1200"/>
              </a:spcBef>
              <a:spcAft>
                <a:spcPts val="0"/>
              </a:spcAft>
              <a:buNone/>
            </a:pPr>
            <a:r>
              <a:rPr b="1" lang="en"/>
              <a:t>Service</a:t>
            </a:r>
            <a:r>
              <a:rPr lang="en"/>
              <a:t>: Solar water heating systems for homes, hotels and factories.</a:t>
            </a:r>
            <a:endParaRPr/>
          </a:p>
          <a:p>
            <a:pPr indent="0" lvl="0" marL="0" rtl="0" algn="l">
              <a:spcBef>
                <a:spcPts val="1200"/>
              </a:spcBef>
              <a:spcAft>
                <a:spcPts val="0"/>
              </a:spcAft>
              <a:buNone/>
            </a:pPr>
            <a:r>
              <a:rPr b="1" lang="en"/>
              <a:t>Average service price</a:t>
            </a:r>
            <a:r>
              <a:rPr lang="en"/>
              <a:t>: 12,000 EGP for the average system.</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Target Audience</a:t>
            </a:r>
            <a:endParaRPr/>
          </a:p>
        </p:txBody>
      </p:sp>
      <p:sp>
        <p:nvSpPr>
          <p:cNvPr id="327" name="Google Shape;327;p21"/>
          <p:cNvSpPr txBox="1"/>
          <p:nvPr>
            <p:ph idx="1" type="body"/>
          </p:nvPr>
        </p:nvSpPr>
        <p:spPr>
          <a:xfrm>
            <a:off x="1303800" y="1355125"/>
            <a:ext cx="7030500" cy="362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Target groups and customers: For service distribution</a:t>
            </a:r>
            <a:endParaRPr b="1"/>
          </a:p>
          <a:p>
            <a:pPr indent="0" lvl="0" marL="0" rtl="0" algn="l">
              <a:spcBef>
                <a:spcPts val="1200"/>
              </a:spcBef>
              <a:spcAft>
                <a:spcPts val="0"/>
              </a:spcAft>
              <a:buNone/>
            </a:pPr>
            <a:r>
              <a:rPr lang="en"/>
              <a:t>1: Homes in urban and rural areas, especially those suffering from frequent power outages.</a:t>
            </a:r>
            <a:endParaRPr/>
          </a:p>
          <a:p>
            <a:pPr indent="0" lvl="0" marL="0" rtl="0" algn="l">
              <a:spcBef>
                <a:spcPts val="1200"/>
              </a:spcBef>
              <a:spcAft>
                <a:spcPts val="0"/>
              </a:spcAft>
              <a:buNone/>
            </a:pPr>
            <a:r>
              <a:rPr lang="en"/>
              <a:t>2: Companies and factories are looking to reduce operating costs and increase sustainability.</a:t>
            </a:r>
            <a:endParaRPr/>
          </a:p>
          <a:p>
            <a:pPr indent="0" lvl="0" marL="0" rtl="0" algn="l">
              <a:spcBef>
                <a:spcPts val="1200"/>
              </a:spcBef>
              <a:spcAft>
                <a:spcPts val="0"/>
              </a:spcAft>
              <a:buNone/>
            </a:pPr>
            <a:r>
              <a:rPr lang="en"/>
              <a:t>3: Farmers: especially in areas that rely on diesel or traditional electricity-powered irrigation pumps.</a:t>
            </a:r>
            <a:endParaRPr/>
          </a:p>
          <a:p>
            <a:pPr indent="0" lvl="0" marL="0" rtl="0" algn="l">
              <a:spcBef>
                <a:spcPts val="1200"/>
              </a:spcBef>
              <a:spcAft>
                <a:spcPts val="0"/>
              </a:spcAft>
              <a:buNone/>
            </a:pPr>
            <a:r>
              <a:rPr lang="en"/>
              <a:t>4: Tourism sector: hotels and resorts seeking to reduce costs and enhance their sustainable reputation.</a:t>
            </a:r>
            <a:endParaRPr/>
          </a:p>
          <a:p>
            <a:pPr indent="0" lvl="0" marL="0" rtl="0" algn="l">
              <a:spcBef>
                <a:spcPts val="1200"/>
              </a:spcBef>
              <a:spcAft>
                <a:spcPts val="0"/>
              </a:spcAft>
              <a:buNone/>
            </a:pPr>
            <a:r>
              <a:rPr lang="en"/>
              <a:t>5: Freelancers: those who work remotely, freelance, or for companies outside Egypt.</a:t>
            </a:r>
            <a:endParaRPr/>
          </a:p>
          <a:p>
            <a:pPr indent="0" lvl="0" marL="0" rtl="0" algn="l">
              <a:spcBef>
                <a:spcPts val="1200"/>
              </a:spcBef>
              <a:spcAft>
                <a:spcPts val="1200"/>
              </a:spcAft>
              <a:buNone/>
            </a:pPr>
            <a:r>
              <a:rPr lang="en"/>
              <a:t>6: Investors.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