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746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/>
          <p:cNvSpPr txBox="1"/>
          <p:nvPr/>
        </p:nvSpPr>
        <p:spPr>
          <a:xfrm>
            <a:off x="0" y="1942981"/>
            <a:ext cx="12154033" cy="160043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endParaRPr dirty="0"/>
          </a:p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dirty="0" err="1"/>
              <a:t>Проектирование</a:t>
            </a:r>
            <a:r>
              <a:rPr dirty="0"/>
              <a:t> и </a:t>
            </a:r>
            <a:r>
              <a:rPr dirty="0" err="1"/>
              <a:t>разработка</a:t>
            </a:r>
            <a:r>
              <a:rPr dirty="0"/>
              <a:t> </a:t>
            </a:r>
            <a:r>
              <a:rPr dirty="0" err="1"/>
              <a:t>программного</a:t>
            </a:r>
            <a:r>
              <a:rPr dirty="0"/>
              <a:t> </a:t>
            </a:r>
            <a:r>
              <a:rPr dirty="0" err="1"/>
              <a:t>модуля</a:t>
            </a:r>
            <a:br>
              <a:rPr dirty="0"/>
            </a:b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сферы</a:t>
            </a:r>
            <a:r>
              <a:rPr dirty="0"/>
              <a:t> </a:t>
            </a:r>
            <a:r>
              <a:rPr dirty="0" err="1"/>
              <a:t>цифровых</a:t>
            </a:r>
            <a:r>
              <a:rPr dirty="0"/>
              <a:t> </a:t>
            </a:r>
            <a:r>
              <a:rPr dirty="0" err="1"/>
              <a:t>услуг</a:t>
            </a:r>
            <a:r>
              <a:rPr dirty="0"/>
              <a:t> ПК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9647" y="5198274"/>
            <a:ext cx="5190075" cy="110799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 err="1"/>
              <a:t>Студент</a:t>
            </a:r>
            <a:r>
              <a:rPr dirty="0"/>
              <a:t>: </a:t>
            </a:r>
            <a:r>
              <a:rPr lang="ru-RU" dirty="0"/>
              <a:t>Назаров Н.А.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 err="1"/>
              <a:t>Научный</a:t>
            </a:r>
            <a:r>
              <a:rPr dirty="0"/>
              <a:t> </a:t>
            </a:r>
            <a:r>
              <a:rPr dirty="0" err="1"/>
              <a:t>руководитель</a:t>
            </a:r>
            <a:r>
              <a:rPr dirty="0"/>
              <a:t>: </a:t>
            </a:r>
            <a:r>
              <a:rPr lang="ru-RU" dirty="0"/>
              <a:t>Баранова С.Н.</a:t>
            </a: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B3B74-F0A7-4EF8-8D04-E61A3D25AF3B}"/>
              </a:ext>
            </a:extLst>
          </p:cNvPr>
          <p:cNvSpPr txBox="1"/>
          <p:nvPr/>
        </p:nvSpPr>
        <p:spPr>
          <a:xfrm>
            <a:off x="7223760" y="448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5AD9B7-9412-47FA-991F-D5288C4B99BD}"/>
              </a:ext>
            </a:extLst>
          </p:cNvPr>
          <p:cNvSpPr txBox="1"/>
          <p:nvPr/>
        </p:nvSpPr>
        <p:spPr>
          <a:xfrm>
            <a:off x="2030542" y="105251"/>
            <a:ext cx="8127739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2400" dirty="0">
                <a:effectLst/>
                <a:latin typeface="+mj-lt"/>
                <a:ea typeface="Roboto" panose="02000000000000000000" pitchFamily="2" charset="0"/>
              </a:rPr>
              <a:t>Рязанский государственный радиотехнический университет </a:t>
            </a:r>
            <a:endParaRPr lang="en-US" sz="2400" dirty="0">
              <a:effectLst/>
              <a:latin typeface="+mj-lt"/>
              <a:ea typeface="Roboto" panose="02000000000000000000" pitchFamily="2" charset="0"/>
            </a:endParaRPr>
          </a:p>
          <a:p>
            <a:pPr algn="ctr"/>
            <a:r>
              <a:rPr lang="ru-RU" sz="2400" dirty="0">
                <a:effectLst/>
                <a:latin typeface="+mj-lt"/>
                <a:ea typeface="Roboto" panose="02000000000000000000" pitchFamily="2" charset="0"/>
              </a:rPr>
              <a:t>им. В.Ф. Уткина</a:t>
            </a:r>
            <a:endParaRPr lang="ru-RU" sz="2400" dirty="0">
              <a:latin typeface="+mj-lt"/>
              <a:ea typeface="Roboto" panose="02000000000000000000" pitchFamily="2" charset="0"/>
            </a:endParaRP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E44027E-21B8-4CF0-AA6B-6F101EC11F86}"/>
              </a:ext>
            </a:extLst>
          </p:cNvPr>
          <p:cNvSpPr txBox="1"/>
          <p:nvPr/>
        </p:nvSpPr>
        <p:spPr>
          <a:xfrm>
            <a:off x="5160643" y="6395428"/>
            <a:ext cx="1832746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323232"/>
                </a:solidFill>
              </a:defRPr>
            </a:pPr>
            <a:r>
              <a:rPr lang="ru-RU" dirty="0"/>
              <a:t>Рязань </a:t>
            </a:r>
            <a:r>
              <a:rPr dirty="0"/>
              <a:t>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430789" y="72436"/>
            <a:ext cx="332725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Визуализация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842020" y="65270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10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0E8F7743-FEAE-401B-9E0A-2B3BFABD3F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172" y="812492"/>
            <a:ext cx="7282479" cy="5233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5995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631520" y="72436"/>
            <a:ext cx="292580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Заключение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833055" y="652707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11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246507-48B4-47F0-9950-E82ECE08E290}"/>
              </a:ext>
            </a:extLst>
          </p:cNvPr>
          <p:cNvSpPr txBox="1"/>
          <p:nvPr/>
        </p:nvSpPr>
        <p:spPr>
          <a:xfrm>
            <a:off x="640080" y="765586"/>
            <a:ext cx="4967450" cy="455509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4000" dirty="0"/>
              <a:t>Что уже реализовано</a:t>
            </a:r>
            <a:r>
              <a:rPr lang="en-US" sz="4000" dirty="0"/>
              <a:t>:</a:t>
            </a:r>
            <a:endParaRPr lang="ru-RU" sz="4000" dirty="0"/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ru-RU" dirty="0"/>
              <a:t>База данных готова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ru-RU" dirty="0"/>
              <a:t>Интерфейс частично</a:t>
            </a:r>
          </a:p>
          <a:p>
            <a:pPr marL="342900" indent="-3429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ru-RU" dirty="0"/>
              <a:t>Визуализация</a:t>
            </a:r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4000" dirty="0"/>
              <a:t>Планы: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 marL="457200" indent="-4572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ru-RU" dirty="0"/>
              <a:t>Финальная интеграция</a:t>
            </a:r>
          </a:p>
          <a:p>
            <a:pPr marL="457200" indent="-457200">
              <a:buFont typeface="Arial" panose="020B0604020202020204" pitchFamily="34" charset="0"/>
              <a:buChar char="•"/>
              <a:defRPr sz="2400">
                <a:solidFill>
                  <a:srgbClr val="323232"/>
                </a:solidFill>
              </a:defRPr>
            </a:pPr>
            <a:r>
              <a:rPr lang="ru-RU" dirty="0"/>
              <a:t>Тестирование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18973950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205447" y="3075057"/>
            <a:ext cx="5777928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Благодарю за внимание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1853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29729" y="457200"/>
            <a:ext cx="3193502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dirty="0" err="1"/>
              <a:t>Актуальность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0452862" cy="184665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Услуги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сборке</a:t>
            </a:r>
            <a:r>
              <a:rPr dirty="0"/>
              <a:t> ПК </a:t>
            </a:r>
            <a:r>
              <a:rPr dirty="0" err="1"/>
              <a:t>набирают</a:t>
            </a:r>
            <a:r>
              <a:rPr dirty="0"/>
              <a:t> </a:t>
            </a:r>
            <a:r>
              <a:rPr dirty="0" err="1"/>
              <a:t>популярность</a:t>
            </a:r>
            <a:r>
              <a:rPr dirty="0"/>
              <a:t> в </a:t>
            </a:r>
            <a:r>
              <a:rPr dirty="0" err="1"/>
              <a:t>условиях</a:t>
            </a:r>
            <a:r>
              <a:rPr dirty="0"/>
              <a:t> </a:t>
            </a:r>
            <a:r>
              <a:rPr dirty="0" err="1"/>
              <a:t>цифровизации</a:t>
            </a:r>
            <a:r>
              <a:rPr dirty="0"/>
              <a:t>.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lang="ru-RU" dirty="0"/>
              <a:t>Отсутствие цифровой поддержки в сервисных центрах</a:t>
            </a:r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Повышение</a:t>
            </a:r>
            <a:r>
              <a:rPr dirty="0"/>
              <a:t> </a:t>
            </a:r>
            <a:r>
              <a:rPr dirty="0" err="1"/>
              <a:t>вовлечённости</a:t>
            </a:r>
            <a:r>
              <a:rPr dirty="0"/>
              <a:t> и </a:t>
            </a:r>
            <a:r>
              <a:rPr dirty="0" err="1"/>
              <a:t>удобства</a:t>
            </a:r>
            <a:r>
              <a:rPr dirty="0"/>
              <a:t> </a:t>
            </a:r>
            <a:r>
              <a:rPr lang="ru-RU" dirty="0"/>
              <a:t>клиентов.</a:t>
            </a:r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dirty="0"/>
              <a:t>• </a:t>
            </a:r>
            <a:r>
              <a:rPr dirty="0" err="1"/>
              <a:t>Отсутствие</a:t>
            </a:r>
            <a:r>
              <a:rPr dirty="0"/>
              <a:t> </a:t>
            </a:r>
            <a:r>
              <a:rPr dirty="0" err="1"/>
              <a:t>комплексных</a:t>
            </a:r>
            <a:r>
              <a:rPr dirty="0"/>
              <a:t> </a:t>
            </a:r>
            <a:r>
              <a:rPr dirty="0" err="1"/>
              <a:t>решений</a:t>
            </a:r>
            <a:r>
              <a:rPr dirty="0"/>
              <a:t> </a:t>
            </a:r>
            <a:r>
              <a:rPr dirty="0" err="1"/>
              <a:t>для</a:t>
            </a:r>
            <a:r>
              <a:rPr dirty="0"/>
              <a:t> </a:t>
            </a:r>
            <a:r>
              <a:rPr dirty="0" err="1"/>
              <a:t>локальных</a:t>
            </a:r>
            <a:r>
              <a:rPr dirty="0"/>
              <a:t> </a:t>
            </a:r>
            <a:r>
              <a:rPr dirty="0" err="1"/>
              <a:t>сервисов</a:t>
            </a:r>
            <a:r>
              <a:rPr dirty="0"/>
              <a:t> и </a:t>
            </a:r>
            <a:r>
              <a:rPr dirty="0" err="1"/>
              <a:t>мастерских</a:t>
            </a:r>
            <a:r>
              <a:rPr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28721B-92FF-4D88-B9DB-6D5159684E49}"/>
              </a:ext>
            </a:extLst>
          </p:cNvPr>
          <p:cNvSpPr txBox="1"/>
          <p:nvPr/>
        </p:nvSpPr>
        <p:spPr>
          <a:xfrm>
            <a:off x="11904773" y="6527075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/>
          <p:cNvSpPr txBox="1"/>
          <p:nvPr/>
        </p:nvSpPr>
        <p:spPr>
          <a:xfrm>
            <a:off x="3929557" y="131312"/>
            <a:ext cx="432971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dirty="0" err="1"/>
              <a:t>Цель</a:t>
            </a:r>
            <a:r>
              <a:rPr dirty="0"/>
              <a:t> и </a:t>
            </a:r>
            <a:r>
              <a:rPr dirty="0" err="1"/>
              <a:t>задачи</a:t>
            </a:r>
            <a:r>
              <a:rPr dirty="0"/>
              <a:t> ВКР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765586"/>
            <a:ext cx="7253909" cy="566308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sz="4000" dirty="0" err="1"/>
              <a:t>Цель</a:t>
            </a:r>
            <a:r>
              <a:rPr sz="4000" dirty="0"/>
              <a:t>:</a:t>
            </a:r>
            <a:endParaRPr lang="ru-RU" sz="4000" dirty="0"/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lang="ru-RU" dirty="0"/>
              <a:t>Спроектировать и </a:t>
            </a:r>
            <a:r>
              <a:rPr dirty="0" err="1"/>
              <a:t>разработать</a:t>
            </a:r>
            <a:r>
              <a:rPr dirty="0"/>
              <a:t> </a:t>
            </a:r>
            <a:r>
              <a:rPr dirty="0" err="1"/>
              <a:t>программный</a:t>
            </a:r>
            <a:r>
              <a:rPr dirty="0"/>
              <a:t> </a:t>
            </a:r>
            <a:r>
              <a:rPr dirty="0" err="1"/>
              <a:t>модуль</a:t>
            </a:r>
            <a:r>
              <a:rPr lang="ru-RU" dirty="0"/>
              <a:t>.</a:t>
            </a:r>
            <a:endParaRPr dirty="0"/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4000" dirty="0"/>
              <a:t>Задачи:</a:t>
            </a:r>
          </a:p>
          <a:p>
            <a:pPr>
              <a:defRPr sz="2400">
                <a:solidFill>
                  <a:srgbClr val="323232"/>
                </a:solidFill>
              </a:defRPr>
            </a:pPr>
            <a:endParaRPr lang="ru-RU" dirty="0"/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Анализ существующих решений.</a:t>
            </a:r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Проектирование архитектуры</a:t>
            </a:r>
            <a:r>
              <a:rPr dirty="0"/>
              <a:t>.</a:t>
            </a:r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Создание базы данных</a:t>
            </a:r>
            <a:r>
              <a:rPr dirty="0"/>
              <a:t>.</a:t>
            </a:r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dirty="0"/>
              <a:t>Р</a:t>
            </a:r>
            <a:r>
              <a:rPr lang="ru-RU" dirty="0" err="1"/>
              <a:t>азработка</a:t>
            </a:r>
            <a:r>
              <a:rPr lang="ru-RU" dirty="0"/>
              <a:t> пользовательского интерфейса</a:t>
            </a:r>
            <a:r>
              <a:rPr dirty="0"/>
              <a:t>.</a:t>
            </a:r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Разработка визуализации</a:t>
            </a:r>
            <a:r>
              <a:rPr dirty="0"/>
              <a:t>.</a:t>
            </a:r>
            <a:endParaRPr lang="ru-RU" dirty="0"/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Интеграция сервисов.</a:t>
            </a:r>
          </a:p>
          <a:p>
            <a:pPr marL="457200" indent="-457200">
              <a:buFont typeface="+mj-lt"/>
              <a:buAutoNum type="arabicPeriod"/>
              <a:defRPr sz="2400">
                <a:solidFill>
                  <a:srgbClr val="323232"/>
                </a:solidFill>
              </a:defRPr>
            </a:pPr>
            <a:r>
              <a:rPr lang="ru-RU" dirty="0"/>
              <a:t>Тестирование и отладка.</a:t>
            </a:r>
            <a:endParaRPr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549ED26-C256-4101-A107-C53DE3384E09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  <a:endParaRPr lang="ru-RU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2E5FC83-91A7-458E-95B1-57D955C63303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aphicFrame>
        <p:nvGraphicFramePr>
          <p:cNvPr id="3" name="Таблица 3">
            <a:extLst>
              <a:ext uri="{FF2B5EF4-FFF2-40B4-BE49-F238E27FC236}">
                <a16:creationId xmlns:a16="http://schemas.microsoft.com/office/drawing/2014/main" id="{4B8DF32B-1609-4D9E-AA34-403216EA0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5092388"/>
              </p:ext>
            </p:extLst>
          </p:nvPr>
        </p:nvGraphicFramePr>
        <p:xfrm>
          <a:off x="152399" y="720047"/>
          <a:ext cx="11896169" cy="6080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586">
                  <a:extLst>
                    <a:ext uri="{9D8B030D-6E8A-4147-A177-3AD203B41FA5}">
                      <a16:colId xmlns:a16="http://schemas.microsoft.com/office/drawing/2014/main" val="3617287965"/>
                    </a:ext>
                  </a:extLst>
                </a:gridCol>
                <a:gridCol w="797353">
                  <a:extLst>
                    <a:ext uri="{9D8B030D-6E8A-4147-A177-3AD203B41FA5}">
                      <a16:colId xmlns:a16="http://schemas.microsoft.com/office/drawing/2014/main" val="2968560543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890993251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897407319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4277824953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2175359076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3755207148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2850480764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2663738801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2501012242"/>
                    </a:ext>
                  </a:extLst>
                </a:gridCol>
                <a:gridCol w="1081470">
                  <a:extLst>
                    <a:ext uri="{9D8B030D-6E8A-4147-A177-3AD203B41FA5}">
                      <a16:colId xmlns:a16="http://schemas.microsoft.com/office/drawing/2014/main" val="2425039416"/>
                    </a:ext>
                  </a:extLst>
                </a:gridCol>
              </a:tblGrid>
              <a:tr h="135169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Сервис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3D</a:t>
                      </a:r>
                      <a:r>
                        <a:rPr lang="ru-RU" dirty="0"/>
                        <a:t>-визуализация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Подбор по совместимости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Мобильная версия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Интеграция с сервисом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Наличие описаний компонентов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Отзывы пользователей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Локализация (рус. Язык)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Уровень кастомизации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Преимущества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Недостатки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960194"/>
                  </a:ext>
                </a:extLst>
              </a:tr>
              <a:tr h="929293">
                <a:tc>
                  <a:txBody>
                    <a:bodyPr/>
                    <a:lstStyle/>
                    <a:p>
                      <a:r>
                        <a:rPr lang="en-US" dirty="0"/>
                        <a:t>DNS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Популярность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Нет визуализации, нет отзывов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12083175"/>
                  </a:ext>
                </a:extLst>
              </a:tr>
              <a:tr h="1267218">
                <a:tc>
                  <a:txBody>
                    <a:bodyPr/>
                    <a:lstStyle/>
                    <a:p>
                      <a:r>
                        <a:rPr lang="en-US" dirty="0"/>
                        <a:t>X-</a:t>
                      </a:r>
                      <a:r>
                        <a:rPr lang="en-US" dirty="0" err="1"/>
                        <a:t>kom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Фильтры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Интерфейс не на русском, нет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визуализации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0793992"/>
                  </a:ext>
                </a:extLst>
              </a:tr>
              <a:tr h="929293">
                <a:tc>
                  <a:txBody>
                    <a:bodyPr/>
                    <a:lstStyle/>
                    <a:p>
                      <a:r>
                        <a:rPr lang="en-US" dirty="0" err="1"/>
                        <a:t>PCPartPicker</a:t>
                      </a:r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ru-RU" b="0" dirty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Большая база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Интерфейс англ., нет визуализации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5482688"/>
                  </a:ext>
                </a:extLst>
              </a:tr>
              <a:tr h="1140496">
                <a:tc>
                  <a:txBody>
                    <a:bodyPr/>
                    <a:lstStyle/>
                    <a:p>
                      <a:r>
                        <a:rPr lang="ru-RU" dirty="0"/>
                        <a:t>Мой проект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Планируется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800" b="0" i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✓</a:t>
                      </a:r>
                      <a:endParaRPr lang="ru-RU" b="0" dirty="0">
                        <a:solidFill>
                          <a:srgbClr val="00B050"/>
                        </a:solidFill>
                      </a:endParaRPr>
                    </a:p>
                    <a:p>
                      <a:pPr algn="ctr"/>
                      <a:endParaRPr lang="ru-RU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dirty="0"/>
                        <a:t>3D-</a:t>
                      </a:r>
                      <a:r>
                        <a:rPr lang="ru-RU" sz="1500" dirty="0"/>
                        <a:t>сборка, кастомизация, локализация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500" dirty="0"/>
                        <a:t>В разработке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5675043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676F3C9-5FAA-466D-AE32-07533ED38427}"/>
              </a:ext>
            </a:extLst>
          </p:cNvPr>
          <p:cNvSpPr txBox="1"/>
          <p:nvPr/>
        </p:nvSpPr>
        <p:spPr>
          <a:xfrm>
            <a:off x="3624871" y="26894"/>
            <a:ext cx="4852611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Аналоги </a:t>
            </a:r>
            <a:r>
              <a:rPr lang="en-US" dirty="0"/>
              <a:t>/ </a:t>
            </a:r>
            <a:r>
              <a:rPr lang="ru-RU" dirty="0"/>
              <a:t>сравнение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7C706B-029D-44F7-818C-AD2219C6EAF3}"/>
              </a:ext>
            </a:extLst>
          </p:cNvPr>
          <p:cNvSpPr txBox="1"/>
          <p:nvPr/>
        </p:nvSpPr>
        <p:spPr>
          <a:xfrm>
            <a:off x="11946718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56182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3435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189147" y="72436"/>
            <a:ext cx="381053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dirty="0" err="1"/>
              <a:t>Стек</a:t>
            </a:r>
            <a:r>
              <a:rPr dirty="0"/>
              <a:t> </a:t>
            </a:r>
            <a:r>
              <a:rPr dirty="0" err="1"/>
              <a:t>технологий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7F36E34C-939F-4E67-91EF-58CFB8745F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954" y="1514669"/>
            <a:ext cx="1478023" cy="119512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4A1713E-E413-4129-9074-0E3B23BC35AA}"/>
              </a:ext>
            </a:extLst>
          </p:cNvPr>
          <p:cNvSpPr txBox="1"/>
          <p:nvPr/>
        </p:nvSpPr>
        <p:spPr>
          <a:xfrm>
            <a:off x="2749193" y="807567"/>
            <a:ext cx="209959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3000" dirty="0"/>
              <a:t>Технологии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6CA732-712D-46D9-B39D-759B6A3E8BED}"/>
              </a:ext>
            </a:extLst>
          </p:cNvPr>
          <p:cNvSpPr txBox="1"/>
          <p:nvPr/>
        </p:nvSpPr>
        <p:spPr>
          <a:xfrm>
            <a:off x="6849292" y="807567"/>
            <a:ext cx="230077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3000" dirty="0"/>
              <a:t>Назначение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B7E84D-3B74-4FC3-B81C-646420D9B19B}"/>
              </a:ext>
            </a:extLst>
          </p:cNvPr>
          <p:cNvSpPr txBox="1"/>
          <p:nvPr/>
        </p:nvSpPr>
        <p:spPr>
          <a:xfrm>
            <a:off x="6610224" y="1804844"/>
            <a:ext cx="6277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dirty="0"/>
              <a:t>Хранение данных</a:t>
            </a:r>
            <a:endParaRPr lang="ru-RU" sz="1800" dirty="0"/>
          </a:p>
        </p:txBody>
      </p: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53DE6E41-4550-485B-8990-B98CDB88129C}"/>
              </a:ext>
            </a:extLst>
          </p:cNvPr>
          <p:cNvCxnSpPr/>
          <p:nvPr/>
        </p:nvCxnSpPr>
        <p:spPr>
          <a:xfrm>
            <a:off x="1308847" y="2814917"/>
            <a:ext cx="97826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BE44E0DA-6D2A-493F-BFD1-5AD3203D87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8018" y="2472118"/>
            <a:ext cx="2331894" cy="20998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4D3EA26-6CF5-4A93-B185-164FDEA4CAB7}"/>
              </a:ext>
            </a:extLst>
          </p:cNvPr>
          <p:cNvSpPr txBox="1"/>
          <p:nvPr/>
        </p:nvSpPr>
        <p:spPr>
          <a:xfrm>
            <a:off x="6200196" y="3210518"/>
            <a:ext cx="6277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2400" dirty="0"/>
              <a:t>Интерфейс пользователя</a:t>
            </a:r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0454C4F-4A5E-4AF7-80C9-F202A998B535}"/>
              </a:ext>
            </a:extLst>
          </p:cNvPr>
          <p:cNvCxnSpPr>
            <a:cxnSpLocks/>
          </p:cNvCxnSpPr>
          <p:nvPr/>
        </p:nvCxnSpPr>
        <p:spPr>
          <a:xfrm>
            <a:off x="1308847" y="4276163"/>
            <a:ext cx="97826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единительная линия 24">
            <a:extLst>
              <a:ext uri="{FF2B5EF4-FFF2-40B4-BE49-F238E27FC236}">
                <a16:creationId xmlns:a16="http://schemas.microsoft.com/office/drawing/2014/main" id="{45928673-9C2D-4E56-9FC2-9B39081380C2}"/>
              </a:ext>
            </a:extLst>
          </p:cNvPr>
          <p:cNvCxnSpPr>
            <a:cxnSpLocks/>
          </p:cNvCxnSpPr>
          <p:nvPr/>
        </p:nvCxnSpPr>
        <p:spPr>
          <a:xfrm>
            <a:off x="1308847" y="5262278"/>
            <a:ext cx="97826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9F505EF7-4DE5-421B-926E-25CBDCA77D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9632" y="4163141"/>
            <a:ext cx="2358715" cy="132677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0D0D76B7-71D6-4EAD-BA70-C7CBADD9742D}"/>
              </a:ext>
            </a:extLst>
          </p:cNvPr>
          <p:cNvSpPr txBox="1"/>
          <p:nvPr/>
        </p:nvSpPr>
        <p:spPr>
          <a:xfrm>
            <a:off x="6794143" y="4501435"/>
            <a:ext cx="6277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2400" dirty="0"/>
              <a:t>Визуализация</a:t>
            </a:r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0D4236D7-6AF4-4B4F-BE09-797BC83F5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5991" y="5109798"/>
            <a:ext cx="2815947" cy="139975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76DBE5C3-402B-4D1A-827E-F2A15B896103}"/>
              </a:ext>
            </a:extLst>
          </p:cNvPr>
          <p:cNvSpPr txBox="1"/>
          <p:nvPr/>
        </p:nvSpPr>
        <p:spPr>
          <a:xfrm>
            <a:off x="6610224" y="5525644"/>
            <a:ext cx="627709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400">
                <a:solidFill>
                  <a:srgbClr val="323232"/>
                </a:solidFill>
              </a:defRPr>
            </a:pPr>
            <a:r>
              <a:rPr lang="ru-RU" sz="2400" dirty="0"/>
              <a:t>Среда разработки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7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610513" y="72436"/>
            <a:ext cx="2967800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Архитектура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6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EA43682-5E7D-454F-B28D-094476BC1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590" y="1413129"/>
            <a:ext cx="8889262" cy="403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702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3435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368572" y="72436"/>
            <a:ext cx="545168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Структура базы данных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7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25486C7E-B2F1-4867-BF88-76846E2FF61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8" y="938166"/>
            <a:ext cx="9836785" cy="57619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317737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3435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368572" y="72436"/>
            <a:ext cx="5451685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Структура базы данных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8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22B71B8-FFC5-4014-95A8-2297322EB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024" y="780322"/>
            <a:ext cx="6642847" cy="592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42186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23435" y="0"/>
            <a:ext cx="12188952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4481668" y="72436"/>
            <a:ext cx="3225499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lang="ru-RU" dirty="0"/>
              <a:t>Дерево форм</a:t>
            </a:r>
            <a:endParaRPr dirty="0"/>
          </a:p>
        </p:txBody>
      </p:sp>
      <p:sp>
        <p:nvSpPr>
          <p:cNvPr id="4" name="TextBox 3"/>
          <p:cNvSpPr txBox="1"/>
          <p:nvPr/>
        </p:nvSpPr>
        <p:spPr>
          <a:xfrm>
            <a:off x="640080" y="1554480"/>
            <a:ext cx="184731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5DF23D7-2E96-4746-8D5A-5EF69A63B0AB}"/>
              </a:ext>
            </a:extLst>
          </p:cNvPr>
          <p:cNvSpPr txBox="1"/>
          <p:nvPr/>
        </p:nvSpPr>
        <p:spPr>
          <a:xfrm>
            <a:off x="11904773" y="65270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9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E088CFD-2AA3-4695-A90A-E07841559B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1137" y="1895475"/>
            <a:ext cx="668655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46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261</Words>
  <Application>Microsoft Office PowerPoint</Application>
  <PresentationFormat>Произвольный</PresentationFormat>
  <Paragraphs>120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subject/>
  <dc:creator>Nikita Nazarov</dc:creator>
  <cp:keywords/>
  <dc:description>generated using python-pptx</dc:description>
  <cp:lastModifiedBy>Nikita Nazarov</cp:lastModifiedBy>
  <cp:revision>5</cp:revision>
  <dcterms:created xsi:type="dcterms:W3CDTF">2013-01-27T09:14:16Z</dcterms:created>
  <dcterms:modified xsi:type="dcterms:W3CDTF">2025-04-09T11:29:45Z</dcterms:modified>
  <cp:category/>
</cp:coreProperties>
</file>