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46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942981"/>
            <a:ext cx="12154033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dirty="0"/>
          </a:p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dirty="0" err="1"/>
              <a:t>Проектирование</a:t>
            </a:r>
            <a:r>
              <a:rPr dirty="0"/>
              <a:t> и </a:t>
            </a:r>
            <a:r>
              <a:rPr dirty="0" err="1"/>
              <a:t>разработка</a:t>
            </a:r>
            <a:r>
              <a:rPr dirty="0"/>
              <a:t> </a:t>
            </a:r>
            <a:r>
              <a:rPr dirty="0" err="1"/>
              <a:t>программного</a:t>
            </a:r>
            <a:r>
              <a:rPr dirty="0"/>
              <a:t> </a:t>
            </a:r>
            <a:r>
              <a:rPr dirty="0" err="1"/>
              <a:t>модуля</a:t>
            </a:r>
            <a:br>
              <a:rPr dirty="0"/>
            </a:b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сферы</a:t>
            </a:r>
            <a:r>
              <a:rPr dirty="0"/>
              <a:t> </a:t>
            </a:r>
            <a:r>
              <a:rPr dirty="0" err="1"/>
              <a:t>цифровых</a:t>
            </a:r>
            <a:r>
              <a:rPr dirty="0"/>
              <a:t> </a:t>
            </a:r>
            <a:r>
              <a:rPr dirty="0" err="1"/>
              <a:t>услуг</a:t>
            </a:r>
            <a:r>
              <a:rPr dirty="0"/>
              <a:t> ПК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47" y="5198274"/>
            <a:ext cx="5190075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 err="1"/>
              <a:t>Студент</a:t>
            </a:r>
            <a:r>
              <a:rPr dirty="0"/>
              <a:t>: </a:t>
            </a:r>
            <a:r>
              <a:rPr lang="ru-RU" dirty="0"/>
              <a:t>Назаров Н.А.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 err="1"/>
              <a:t>Научный</a:t>
            </a:r>
            <a:r>
              <a:rPr dirty="0"/>
              <a:t> </a:t>
            </a:r>
            <a:r>
              <a:rPr dirty="0" err="1"/>
              <a:t>руководитель</a:t>
            </a:r>
            <a:r>
              <a:rPr dirty="0"/>
              <a:t>: </a:t>
            </a:r>
            <a:r>
              <a:rPr lang="ru-RU" dirty="0"/>
              <a:t>Баранова С.Н.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B3B74-F0A7-4EF8-8D04-E61A3D25AF3B}"/>
              </a:ext>
            </a:extLst>
          </p:cNvPr>
          <p:cNvSpPr txBox="1"/>
          <p:nvPr/>
        </p:nvSpPr>
        <p:spPr>
          <a:xfrm>
            <a:off x="7223760" y="448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AD9B7-9412-47FA-991F-D5288C4B99BD}"/>
              </a:ext>
            </a:extLst>
          </p:cNvPr>
          <p:cNvSpPr txBox="1"/>
          <p:nvPr/>
        </p:nvSpPr>
        <p:spPr>
          <a:xfrm>
            <a:off x="2030542" y="105251"/>
            <a:ext cx="81277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effectLst/>
                <a:latin typeface="+mj-lt"/>
                <a:ea typeface="Roboto" panose="02000000000000000000" pitchFamily="2" charset="0"/>
              </a:rPr>
              <a:t>Рязанский государственный радиотехнический университет </a:t>
            </a:r>
            <a:endParaRPr lang="en-US" sz="2400" dirty="0">
              <a:effectLst/>
              <a:latin typeface="+mj-lt"/>
              <a:ea typeface="Roboto" panose="02000000000000000000" pitchFamily="2" charset="0"/>
            </a:endParaRPr>
          </a:p>
          <a:p>
            <a:pPr algn="ctr"/>
            <a:r>
              <a:rPr lang="ru-RU" sz="2400" dirty="0">
                <a:effectLst/>
                <a:latin typeface="+mj-lt"/>
                <a:ea typeface="Roboto" panose="02000000000000000000" pitchFamily="2" charset="0"/>
              </a:rPr>
              <a:t>им. В.Ф. Уткина</a:t>
            </a:r>
            <a:endParaRPr lang="ru-RU" sz="2400" dirty="0">
              <a:latin typeface="+mj-lt"/>
              <a:ea typeface="Roboto" panose="02000000000000000000" pitchFamily="2" charset="0"/>
            </a:endParaRP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4027E-21B8-4CF0-AA6B-6F101EC11F86}"/>
              </a:ext>
            </a:extLst>
          </p:cNvPr>
          <p:cNvSpPr txBox="1"/>
          <p:nvPr/>
        </p:nvSpPr>
        <p:spPr>
          <a:xfrm>
            <a:off x="5160643" y="6395428"/>
            <a:ext cx="18327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323232"/>
                </a:solidFill>
              </a:defRPr>
            </a:pPr>
            <a:r>
              <a:rPr lang="ru-RU" dirty="0"/>
              <a:t>Рязань </a:t>
            </a:r>
            <a:r>
              <a:rPr dirty="0"/>
              <a:t>2025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430789" y="72436"/>
            <a:ext cx="332725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lang="ru-RU" dirty="0"/>
              <a:t>Визуализация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DF23D7-2E96-4746-8D5A-5EF69A63B0AB}"/>
              </a:ext>
            </a:extLst>
          </p:cNvPr>
          <p:cNvSpPr txBox="1"/>
          <p:nvPr/>
        </p:nvSpPr>
        <p:spPr>
          <a:xfrm>
            <a:off x="11842020" y="65270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8F7743-FEAE-401B-9E0A-2B3BFABD3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172" y="812492"/>
            <a:ext cx="7282479" cy="52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9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631520" y="72436"/>
            <a:ext cx="292580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lang="ru-RU" dirty="0"/>
              <a:t>Заключение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DF23D7-2E96-4746-8D5A-5EF69A63B0AB}"/>
              </a:ext>
            </a:extLst>
          </p:cNvPr>
          <p:cNvSpPr txBox="1"/>
          <p:nvPr/>
        </p:nvSpPr>
        <p:spPr>
          <a:xfrm>
            <a:off x="11833055" y="65270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46507-48B4-47F0-9950-E82ECE08E290}"/>
              </a:ext>
            </a:extLst>
          </p:cNvPr>
          <p:cNvSpPr txBox="1"/>
          <p:nvPr/>
        </p:nvSpPr>
        <p:spPr>
          <a:xfrm>
            <a:off x="640080" y="765586"/>
            <a:ext cx="4967450" cy="4555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4000" dirty="0"/>
              <a:t>Что уже реализовано</a:t>
            </a:r>
            <a:r>
              <a:rPr lang="en-US" sz="4000" dirty="0"/>
              <a:t>:</a:t>
            </a:r>
            <a:endParaRPr lang="ru-RU" sz="4000" dirty="0"/>
          </a:p>
          <a:p>
            <a:pPr>
              <a:defRPr sz="2400">
                <a:solidFill>
                  <a:srgbClr val="323232"/>
                </a:solidFill>
              </a:defRPr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ru-RU" dirty="0"/>
              <a:t>База данных готова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ru-RU" dirty="0"/>
              <a:t>Интерфейс частично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ru-RU" dirty="0"/>
              <a:t>Визуализация</a:t>
            </a:r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endParaRPr lang="ru-RU"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4000" dirty="0"/>
              <a:t>Планы: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ru-RU" dirty="0"/>
              <a:t>Финальная интеграция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ru-RU" dirty="0"/>
              <a:t>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897395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205447" y="3075057"/>
            <a:ext cx="577792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lang="ru-RU" dirty="0"/>
              <a:t>Благодарю за внимание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5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29729" y="457200"/>
            <a:ext cx="319350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dirty="0" err="1"/>
              <a:t>Актуальность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0452862" cy="18466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/>
              <a:t>• </a:t>
            </a:r>
            <a:r>
              <a:rPr dirty="0" err="1"/>
              <a:t>Услуги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сборке</a:t>
            </a:r>
            <a:r>
              <a:rPr dirty="0"/>
              <a:t> ПК </a:t>
            </a:r>
            <a:r>
              <a:rPr dirty="0" err="1"/>
              <a:t>набирают</a:t>
            </a:r>
            <a:r>
              <a:rPr dirty="0"/>
              <a:t> </a:t>
            </a:r>
            <a:r>
              <a:rPr dirty="0" err="1"/>
              <a:t>популярность</a:t>
            </a:r>
            <a:r>
              <a:rPr dirty="0"/>
              <a:t> в </a:t>
            </a:r>
            <a:r>
              <a:rPr dirty="0" err="1"/>
              <a:t>условиях</a:t>
            </a:r>
            <a:r>
              <a:rPr dirty="0"/>
              <a:t> </a:t>
            </a:r>
            <a:r>
              <a:rPr dirty="0" err="1"/>
              <a:t>цифровизации</a:t>
            </a:r>
            <a:r>
              <a:rPr dirty="0"/>
              <a:t>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/>
              <a:t>• </a:t>
            </a:r>
            <a:r>
              <a:rPr lang="ru-RU" dirty="0"/>
              <a:t>Отсутствие цифровой поддержки в сервисных центрах</a:t>
            </a:r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/>
              <a:t>• </a:t>
            </a:r>
            <a:r>
              <a:rPr dirty="0" err="1"/>
              <a:t>Повышение</a:t>
            </a:r>
            <a:r>
              <a:rPr dirty="0"/>
              <a:t> </a:t>
            </a:r>
            <a:r>
              <a:rPr dirty="0" err="1"/>
              <a:t>вовлечённости</a:t>
            </a:r>
            <a:r>
              <a:rPr dirty="0"/>
              <a:t> и </a:t>
            </a:r>
            <a:r>
              <a:rPr dirty="0" err="1"/>
              <a:t>удобства</a:t>
            </a:r>
            <a:r>
              <a:rPr dirty="0"/>
              <a:t> </a:t>
            </a:r>
            <a:r>
              <a:rPr lang="ru-RU" dirty="0"/>
              <a:t>клиентов.</a:t>
            </a:r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/>
              <a:t>• </a:t>
            </a:r>
            <a:r>
              <a:rPr dirty="0" err="1"/>
              <a:t>Отсутствие</a:t>
            </a:r>
            <a:r>
              <a:rPr dirty="0"/>
              <a:t> </a:t>
            </a:r>
            <a:r>
              <a:rPr dirty="0" err="1"/>
              <a:t>комплексных</a:t>
            </a:r>
            <a:r>
              <a:rPr dirty="0"/>
              <a:t> </a:t>
            </a:r>
            <a:r>
              <a:rPr dirty="0" err="1"/>
              <a:t>решений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локальных</a:t>
            </a:r>
            <a:r>
              <a:rPr dirty="0"/>
              <a:t> </a:t>
            </a:r>
            <a:r>
              <a:rPr dirty="0" err="1"/>
              <a:t>сервисов</a:t>
            </a:r>
            <a:r>
              <a:rPr dirty="0"/>
              <a:t> и </a:t>
            </a:r>
            <a:r>
              <a:rPr dirty="0" err="1"/>
              <a:t>мастерских</a:t>
            </a:r>
            <a:r>
              <a:rPr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8721B-92FF-4D88-B9DB-6D5159684E49}"/>
              </a:ext>
            </a:extLst>
          </p:cNvPr>
          <p:cNvSpPr txBox="1"/>
          <p:nvPr/>
        </p:nvSpPr>
        <p:spPr>
          <a:xfrm>
            <a:off x="11904773" y="65270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29557" y="131312"/>
            <a:ext cx="43297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dirty="0" err="1"/>
              <a:t>Цель</a:t>
            </a:r>
            <a:r>
              <a:rPr dirty="0"/>
              <a:t> и </a:t>
            </a:r>
            <a:r>
              <a:rPr dirty="0" err="1"/>
              <a:t>задачи</a:t>
            </a:r>
            <a:r>
              <a:rPr dirty="0"/>
              <a:t> ВКР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765586"/>
            <a:ext cx="7253909" cy="56630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sz="4000" dirty="0" err="1"/>
              <a:t>Цель</a:t>
            </a:r>
            <a:r>
              <a:rPr sz="4000" dirty="0"/>
              <a:t>:</a:t>
            </a:r>
            <a:endParaRPr lang="ru-RU" sz="4000" dirty="0"/>
          </a:p>
          <a:p>
            <a:pPr>
              <a:defRPr sz="2400">
                <a:solidFill>
                  <a:srgbClr val="323232"/>
                </a:solidFill>
              </a:defRPr>
            </a:pPr>
            <a:endParaRPr lang="ru-RU"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lang="ru-RU" dirty="0"/>
              <a:t>Спроектировать и </a:t>
            </a:r>
            <a:r>
              <a:rPr dirty="0" err="1"/>
              <a:t>разработать</a:t>
            </a:r>
            <a:r>
              <a:rPr dirty="0"/>
              <a:t> </a:t>
            </a:r>
            <a:r>
              <a:rPr dirty="0" err="1"/>
              <a:t>программный</a:t>
            </a:r>
            <a:r>
              <a:rPr dirty="0"/>
              <a:t> </a:t>
            </a:r>
            <a:r>
              <a:rPr dirty="0" err="1"/>
              <a:t>модуль</a:t>
            </a:r>
            <a:r>
              <a:rPr lang="ru-RU" dirty="0"/>
              <a:t>.</a:t>
            </a:r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endParaRPr lang="ru-RU"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4000" dirty="0"/>
              <a:t>Задачи: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ru-RU" dirty="0"/>
          </a:p>
          <a:p>
            <a:pPr marL="457200" indent="-457200">
              <a:buFont typeface="+mj-lt"/>
              <a:buAutoNum type="arabicPeriod"/>
              <a:defRPr sz="2400">
                <a:solidFill>
                  <a:srgbClr val="323232"/>
                </a:solidFill>
              </a:defRPr>
            </a:pPr>
            <a:r>
              <a:rPr lang="ru-RU" dirty="0"/>
              <a:t>Анализ существующих решений.</a:t>
            </a:r>
          </a:p>
          <a:p>
            <a:pPr marL="457200" indent="-457200">
              <a:buFont typeface="+mj-lt"/>
              <a:buAutoNum type="arabicPeriod"/>
              <a:defRPr sz="2400">
                <a:solidFill>
                  <a:srgbClr val="323232"/>
                </a:solidFill>
              </a:defRPr>
            </a:pPr>
            <a:r>
              <a:rPr lang="ru-RU" dirty="0"/>
              <a:t>Проектирование архитектуры</a:t>
            </a:r>
            <a:r>
              <a:rPr dirty="0"/>
              <a:t>.</a:t>
            </a:r>
          </a:p>
          <a:p>
            <a:pPr marL="457200" indent="-457200">
              <a:buFont typeface="+mj-lt"/>
              <a:buAutoNum type="arabicPeriod"/>
              <a:defRPr sz="2400">
                <a:solidFill>
                  <a:srgbClr val="323232"/>
                </a:solidFill>
              </a:defRPr>
            </a:pPr>
            <a:r>
              <a:rPr lang="ru-RU" dirty="0"/>
              <a:t>Создание базы данных</a:t>
            </a:r>
            <a:r>
              <a:rPr dirty="0"/>
              <a:t>.</a:t>
            </a:r>
          </a:p>
          <a:p>
            <a:pPr marL="457200" indent="-457200">
              <a:buFont typeface="+mj-lt"/>
              <a:buAutoNum type="arabicPeriod"/>
              <a:defRPr sz="2400">
                <a:solidFill>
                  <a:srgbClr val="323232"/>
                </a:solidFill>
              </a:defRPr>
            </a:pPr>
            <a:r>
              <a:rPr dirty="0"/>
              <a:t>Р</a:t>
            </a:r>
            <a:r>
              <a:rPr lang="ru-RU" dirty="0" err="1"/>
              <a:t>азработка</a:t>
            </a:r>
            <a:r>
              <a:rPr lang="ru-RU" dirty="0"/>
              <a:t> пользовательского интерфейса</a:t>
            </a:r>
            <a:r>
              <a:rPr dirty="0"/>
              <a:t>.</a:t>
            </a:r>
          </a:p>
          <a:p>
            <a:pPr marL="457200" indent="-457200">
              <a:buFont typeface="+mj-lt"/>
              <a:buAutoNum type="arabicPeriod"/>
              <a:defRPr sz="2400">
                <a:solidFill>
                  <a:srgbClr val="323232"/>
                </a:solidFill>
              </a:defRPr>
            </a:pPr>
            <a:r>
              <a:rPr lang="ru-RU" dirty="0"/>
              <a:t>Разработка визуализации</a:t>
            </a:r>
            <a:r>
              <a:rPr dirty="0"/>
              <a:t>.</a:t>
            </a:r>
            <a:endParaRPr lang="ru-RU" dirty="0"/>
          </a:p>
          <a:p>
            <a:pPr marL="457200" indent="-457200">
              <a:buFont typeface="+mj-lt"/>
              <a:buAutoNum type="arabicPeriod"/>
              <a:defRPr sz="2400">
                <a:solidFill>
                  <a:srgbClr val="323232"/>
                </a:solidFill>
              </a:defRPr>
            </a:pPr>
            <a:r>
              <a:rPr lang="ru-RU" dirty="0"/>
              <a:t>Интеграция сервисов.</a:t>
            </a:r>
          </a:p>
          <a:p>
            <a:pPr marL="457200" indent="-457200">
              <a:buFont typeface="+mj-lt"/>
              <a:buAutoNum type="arabicPeriod"/>
              <a:defRPr sz="2400">
                <a:solidFill>
                  <a:srgbClr val="323232"/>
                </a:solidFill>
              </a:defRPr>
            </a:pPr>
            <a:r>
              <a:rPr lang="ru-RU" dirty="0"/>
              <a:t>Тестирование и отладка.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9ED26-C256-4101-A107-C53DE3384E09}"/>
              </a:ext>
            </a:extLst>
          </p:cNvPr>
          <p:cNvSpPr txBox="1"/>
          <p:nvPr/>
        </p:nvSpPr>
        <p:spPr>
          <a:xfrm>
            <a:off x="11904773" y="6527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E5FC83-91A7-458E-95B1-57D955C63303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B8DF32B-1609-4D9E-AA34-403216EA0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092388"/>
              </p:ext>
            </p:extLst>
          </p:nvPr>
        </p:nvGraphicFramePr>
        <p:xfrm>
          <a:off x="152399" y="720047"/>
          <a:ext cx="11896169" cy="608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586">
                  <a:extLst>
                    <a:ext uri="{9D8B030D-6E8A-4147-A177-3AD203B41FA5}">
                      <a16:colId xmlns:a16="http://schemas.microsoft.com/office/drawing/2014/main" val="3617287965"/>
                    </a:ext>
                  </a:extLst>
                </a:gridCol>
                <a:gridCol w="797353">
                  <a:extLst>
                    <a:ext uri="{9D8B030D-6E8A-4147-A177-3AD203B41FA5}">
                      <a16:colId xmlns:a16="http://schemas.microsoft.com/office/drawing/2014/main" val="2968560543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890993251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897407319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4277824953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2175359076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3755207148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2850480764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2663738801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2501012242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2425039416"/>
                    </a:ext>
                  </a:extLst>
                </a:gridCol>
              </a:tblGrid>
              <a:tr h="135169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Сервис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3D</a:t>
                      </a:r>
                      <a:r>
                        <a:rPr lang="ru-RU" dirty="0"/>
                        <a:t>-визуализация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Подбор по совместимости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Мобильная версия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Интеграция с сервисом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Наличие описаний компонентов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Отзывы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Локализация (рус. Язык)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Уровень кастомизации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Преимущества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Недостатки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960194"/>
                  </a:ext>
                </a:extLst>
              </a:tr>
              <a:tr h="929293">
                <a:tc>
                  <a:txBody>
                    <a:bodyPr/>
                    <a:lstStyle/>
                    <a:p>
                      <a:r>
                        <a:rPr lang="en-US" dirty="0"/>
                        <a:t>DNS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Популярность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Нет визуализации, нет отзывов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083175"/>
                  </a:ext>
                </a:extLst>
              </a:tr>
              <a:tr h="1267218"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kom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Фильтры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Интерфейс не на русском, нет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визуализации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93992"/>
                  </a:ext>
                </a:extLst>
              </a:tr>
              <a:tr h="929293">
                <a:tc>
                  <a:txBody>
                    <a:bodyPr/>
                    <a:lstStyle/>
                    <a:p>
                      <a:r>
                        <a:rPr lang="en-US" dirty="0" err="1"/>
                        <a:t>PCPartPicker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Большая база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Интерфейс англ., нет визуализации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82688"/>
                  </a:ext>
                </a:extLst>
              </a:tr>
              <a:tr h="1140496">
                <a:tc>
                  <a:txBody>
                    <a:bodyPr/>
                    <a:lstStyle/>
                    <a:p>
                      <a:r>
                        <a:rPr lang="ru-RU" dirty="0"/>
                        <a:t>Мой проект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Планируется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3D-</a:t>
                      </a:r>
                      <a:r>
                        <a:rPr lang="ru-RU" sz="1500" dirty="0"/>
                        <a:t>сборка, кастомизация, локализация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В разработке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750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76F3C9-5FAA-466D-AE32-07533ED38427}"/>
              </a:ext>
            </a:extLst>
          </p:cNvPr>
          <p:cNvSpPr txBox="1"/>
          <p:nvPr/>
        </p:nvSpPr>
        <p:spPr>
          <a:xfrm>
            <a:off x="3624871" y="26894"/>
            <a:ext cx="485261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lang="ru-RU" dirty="0"/>
              <a:t>Аналоги </a:t>
            </a:r>
            <a:r>
              <a:rPr lang="en-US" dirty="0"/>
              <a:t>/ </a:t>
            </a:r>
            <a:r>
              <a:rPr lang="ru-RU" dirty="0"/>
              <a:t>сравнение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C706B-029D-44F7-818C-AD2219C6EAF3}"/>
              </a:ext>
            </a:extLst>
          </p:cNvPr>
          <p:cNvSpPr txBox="1"/>
          <p:nvPr/>
        </p:nvSpPr>
        <p:spPr>
          <a:xfrm>
            <a:off x="11946718" y="6527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618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3435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189147" y="72436"/>
            <a:ext cx="381053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dirty="0" err="1"/>
              <a:t>Стек</a:t>
            </a:r>
            <a:r>
              <a:rPr dirty="0"/>
              <a:t> </a:t>
            </a:r>
            <a:r>
              <a:rPr dirty="0" err="1"/>
              <a:t>технологий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F36E34C-939F-4E67-91EF-58CFB8745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954" y="1514669"/>
            <a:ext cx="1478023" cy="11951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A1713E-E413-4129-9074-0E3B23BC35AA}"/>
              </a:ext>
            </a:extLst>
          </p:cNvPr>
          <p:cNvSpPr txBox="1"/>
          <p:nvPr/>
        </p:nvSpPr>
        <p:spPr>
          <a:xfrm>
            <a:off x="2749193" y="807567"/>
            <a:ext cx="20995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3000" dirty="0"/>
              <a:t>Технологии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6CA732-712D-46D9-B39D-759B6A3E8BED}"/>
              </a:ext>
            </a:extLst>
          </p:cNvPr>
          <p:cNvSpPr txBox="1"/>
          <p:nvPr/>
        </p:nvSpPr>
        <p:spPr>
          <a:xfrm>
            <a:off x="6849292" y="807567"/>
            <a:ext cx="23007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3000" dirty="0"/>
              <a:t>Назначение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B7E84D-3B74-4FC3-B81C-646420D9B19B}"/>
              </a:ext>
            </a:extLst>
          </p:cNvPr>
          <p:cNvSpPr txBox="1"/>
          <p:nvPr/>
        </p:nvSpPr>
        <p:spPr>
          <a:xfrm>
            <a:off x="6610224" y="1804844"/>
            <a:ext cx="6277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rPr lang="ru-RU" dirty="0"/>
              <a:t>Хранение данных</a:t>
            </a:r>
            <a:endParaRPr lang="ru-RU" sz="1800" dirty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3DE6E41-4550-485B-8990-B98CDB88129C}"/>
              </a:ext>
            </a:extLst>
          </p:cNvPr>
          <p:cNvCxnSpPr/>
          <p:nvPr/>
        </p:nvCxnSpPr>
        <p:spPr>
          <a:xfrm>
            <a:off x="1308847" y="2814917"/>
            <a:ext cx="97826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E44E0DA-6D2A-493F-BFD1-5AD3203D8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018" y="2472118"/>
            <a:ext cx="2331894" cy="20998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4D3EA26-6CF5-4A93-B185-164FDEA4CAB7}"/>
              </a:ext>
            </a:extLst>
          </p:cNvPr>
          <p:cNvSpPr txBox="1"/>
          <p:nvPr/>
        </p:nvSpPr>
        <p:spPr>
          <a:xfrm>
            <a:off x="6200196" y="3210518"/>
            <a:ext cx="6277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2400" dirty="0"/>
              <a:t>Интерфейс пользователя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C0454C4F-4A5E-4AF7-80C9-F202A998B535}"/>
              </a:ext>
            </a:extLst>
          </p:cNvPr>
          <p:cNvCxnSpPr>
            <a:cxnSpLocks/>
          </p:cNvCxnSpPr>
          <p:nvPr/>
        </p:nvCxnSpPr>
        <p:spPr>
          <a:xfrm>
            <a:off x="1308847" y="4276163"/>
            <a:ext cx="97826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5928673-9C2D-4E56-9FC2-9B39081380C2}"/>
              </a:ext>
            </a:extLst>
          </p:cNvPr>
          <p:cNvCxnSpPr>
            <a:cxnSpLocks/>
          </p:cNvCxnSpPr>
          <p:nvPr/>
        </p:nvCxnSpPr>
        <p:spPr>
          <a:xfrm>
            <a:off x="1308847" y="5262278"/>
            <a:ext cx="97826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F505EF7-4DE5-421B-926E-25CBDCA77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632" y="4163141"/>
            <a:ext cx="2358715" cy="13267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0D76B7-71D6-4EAD-BA70-C7CBADD9742D}"/>
              </a:ext>
            </a:extLst>
          </p:cNvPr>
          <p:cNvSpPr txBox="1"/>
          <p:nvPr/>
        </p:nvSpPr>
        <p:spPr>
          <a:xfrm>
            <a:off x="6794143" y="4501435"/>
            <a:ext cx="6277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2400" dirty="0"/>
              <a:t>Визуализация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D4236D7-6AF4-4B4F-BE09-797BC83F5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991" y="5109798"/>
            <a:ext cx="2815947" cy="139975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6DBE5C3-402B-4D1A-827E-F2A15B896103}"/>
              </a:ext>
            </a:extLst>
          </p:cNvPr>
          <p:cNvSpPr txBox="1"/>
          <p:nvPr/>
        </p:nvSpPr>
        <p:spPr>
          <a:xfrm>
            <a:off x="6610224" y="5525644"/>
            <a:ext cx="6277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2400" dirty="0"/>
              <a:t>Среда разработки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DF23D7-2E96-4746-8D5A-5EF69A63B0AB}"/>
              </a:ext>
            </a:extLst>
          </p:cNvPr>
          <p:cNvSpPr txBox="1"/>
          <p:nvPr/>
        </p:nvSpPr>
        <p:spPr>
          <a:xfrm>
            <a:off x="11904773" y="6527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7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610513" y="72436"/>
            <a:ext cx="296780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lang="ru-RU" dirty="0"/>
              <a:t>Архитектура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DF23D7-2E96-4746-8D5A-5EF69A63B0AB}"/>
              </a:ext>
            </a:extLst>
          </p:cNvPr>
          <p:cNvSpPr txBox="1"/>
          <p:nvPr/>
        </p:nvSpPr>
        <p:spPr>
          <a:xfrm>
            <a:off x="11904773" y="6527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A43682-5E7D-454F-B28D-094476BC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90" y="1413129"/>
            <a:ext cx="8889262" cy="40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0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3435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368572" y="72436"/>
            <a:ext cx="545168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lang="ru-RU" dirty="0"/>
              <a:t>Структура базы данных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DF23D7-2E96-4746-8D5A-5EF69A63B0AB}"/>
              </a:ext>
            </a:extLst>
          </p:cNvPr>
          <p:cNvSpPr txBox="1"/>
          <p:nvPr/>
        </p:nvSpPr>
        <p:spPr>
          <a:xfrm>
            <a:off x="11904773" y="6527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486C7E-B2F1-4867-BF88-76846E2FF6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8" y="938166"/>
            <a:ext cx="9836785" cy="5761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177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3435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368572" y="72436"/>
            <a:ext cx="545168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lang="ru-RU" dirty="0"/>
              <a:t>Структура базы данных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DF23D7-2E96-4746-8D5A-5EF69A63B0AB}"/>
              </a:ext>
            </a:extLst>
          </p:cNvPr>
          <p:cNvSpPr txBox="1"/>
          <p:nvPr/>
        </p:nvSpPr>
        <p:spPr>
          <a:xfrm>
            <a:off x="11904773" y="6527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2B71B8-FFC5-4014-95A8-2297322EB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024" y="780322"/>
            <a:ext cx="6642847" cy="592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1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3435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481668" y="72436"/>
            <a:ext cx="322549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lang="ru-RU" dirty="0"/>
              <a:t>Дерево форм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DF23D7-2E96-4746-8D5A-5EF69A63B0AB}"/>
              </a:ext>
            </a:extLst>
          </p:cNvPr>
          <p:cNvSpPr txBox="1"/>
          <p:nvPr/>
        </p:nvSpPr>
        <p:spPr>
          <a:xfrm>
            <a:off x="11904773" y="6527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088CFD-2AA3-4695-A90A-E07841559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7" y="1895475"/>
            <a:ext cx="66865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261</Words>
  <Application>Microsoft Office PowerPoint</Application>
  <PresentationFormat>Произвольный</PresentationFormat>
  <Paragraphs>120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>generated using python-pptx</dc:description>
  <cp:lastModifiedBy>Nikita Nazarov</cp:lastModifiedBy>
  <cp:revision>4</cp:revision>
  <dcterms:created xsi:type="dcterms:W3CDTF">2013-01-27T09:14:16Z</dcterms:created>
  <dcterms:modified xsi:type="dcterms:W3CDTF">2025-04-09T11:29:23Z</dcterms:modified>
  <cp:category/>
</cp:coreProperties>
</file>