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9315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08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194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620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800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845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29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0012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1757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9590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6608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8630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8859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39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87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5666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789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12/13/2023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37871637"/>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ingle Corner Rectangle 9"/>
          <p:cNvSpPr/>
          <p:nvPr/>
        </p:nvSpPr>
        <p:spPr>
          <a:xfrm>
            <a:off x="0" y="0"/>
            <a:ext cx="5299788" cy="6858000"/>
          </a:xfrm>
          <a:prstGeom prst="round1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20880" y="1126584"/>
            <a:ext cx="5557593" cy="1503088"/>
          </a:xfrm>
        </p:spPr>
        <p:txBody>
          <a:bodyPr>
            <a:normAutofit fontScale="90000"/>
          </a:bodyPr>
          <a:lstStyle/>
          <a:p>
            <a:r>
              <a:rPr lang="en-US" sz="4800" dirty="0">
                <a:effectLst/>
              </a:rPr>
              <a:t>Movie Studio Data Analysis Project</a:t>
            </a:r>
            <a:endParaRPr lang="en-US" sz="4800" dirty="0"/>
          </a:p>
        </p:txBody>
      </p:sp>
      <p:sp>
        <p:nvSpPr>
          <p:cNvPr id="3" name="Subtitle 2"/>
          <p:cNvSpPr>
            <a:spLocks noGrp="1"/>
          </p:cNvSpPr>
          <p:nvPr>
            <p:ph type="subTitle" idx="1"/>
          </p:nvPr>
        </p:nvSpPr>
        <p:spPr>
          <a:xfrm>
            <a:off x="5770981" y="2904066"/>
            <a:ext cx="6257390" cy="1049867"/>
          </a:xfrm>
        </p:spPr>
        <p:txBody>
          <a:bodyPr/>
          <a:lstStyle/>
          <a:p>
            <a:r>
              <a:rPr lang="en-US" dirty="0" smtClean="0">
                <a:effectLst/>
              </a:rPr>
              <a:t>Uncovering </a:t>
            </a:r>
            <a:r>
              <a:rPr lang="en-US" dirty="0">
                <a:effectLst/>
              </a:rPr>
              <a:t>Insights for Success in the Film </a:t>
            </a:r>
            <a:r>
              <a:rPr lang="en-US" dirty="0" smtClean="0">
                <a:effectLst/>
              </a:rPr>
              <a:t>Industry</a:t>
            </a:r>
            <a:endParaRPr lang="en-US" dirty="0"/>
          </a:p>
        </p:txBody>
      </p:sp>
      <p:sp>
        <p:nvSpPr>
          <p:cNvPr id="5" name="Subtitle 2"/>
          <p:cNvSpPr txBox="1">
            <a:spLocks/>
          </p:cNvSpPr>
          <p:nvPr/>
        </p:nvSpPr>
        <p:spPr>
          <a:xfrm>
            <a:off x="8367380" y="5808133"/>
            <a:ext cx="3891773"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smtClean="0"/>
              <a:t>Jimmy </a:t>
            </a:r>
            <a:r>
              <a:rPr lang="en-US" dirty="0" err="1" smtClean="0"/>
              <a:t>Mumo</a:t>
            </a:r>
            <a:endParaRPr lang="en-US" dirty="0"/>
          </a:p>
        </p:txBody>
      </p:sp>
    </p:spTree>
    <p:extLst>
      <p:ext uri="{BB962C8B-B14F-4D97-AF65-F5344CB8AC3E}">
        <p14:creationId xmlns:p14="http://schemas.microsoft.com/office/powerpoint/2010/main" val="21785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3935"/>
            <a:ext cx="10353762" cy="970450"/>
          </a:xfrm>
        </p:spPr>
        <p:txBody>
          <a:bodyPr/>
          <a:lstStyle/>
          <a:p>
            <a:r>
              <a:rPr lang="en-US" b="1" dirty="0">
                <a:effectLst/>
              </a:rPr>
              <a:t>Introduction</a:t>
            </a:r>
          </a:p>
        </p:txBody>
      </p:sp>
      <p:sp>
        <p:nvSpPr>
          <p:cNvPr id="3" name="Content Placeholder 2"/>
          <p:cNvSpPr>
            <a:spLocks noGrp="1"/>
          </p:cNvSpPr>
          <p:nvPr>
            <p:ph idx="1"/>
          </p:nvPr>
        </p:nvSpPr>
        <p:spPr>
          <a:xfrm>
            <a:off x="1053754" y="1732449"/>
            <a:ext cx="10353762" cy="4058751"/>
          </a:xfrm>
        </p:spPr>
        <p:txBody>
          <a:bodyPr/>
          <a:lstStyle/>
          <a:p>
            <a:pPr>
              <a:lnSpc>
                <a:spcPct val="200000"/>
              </a:lnSpc>
            </a:pPr>
            <a:r>
              <a:rPr lang="en-US" dirty="0" smtClean="0"/>
              <a:t>The aim of this project is to help the company Microsoft enter into the movie industry by giving them insights as to which movies would be a profitable venture to produce. </a:t>
            </a:r>
          </a:p>
          <a:p>
            <a:pPr>
              <a:lnSpc>
                <a:spcPct val="200000"/>
              </a:lnSpc>
            </a:pPr>
            <a:r>
              <a:rPr lang="en-US" dirty="0" smtClean="0"/>
              <a:t>The aim was to look at which types of movies are currently doing well at the box office, thus allowing Microsoft to understand the market trends and thus find a preferable niche.</a:t>
            </a:r>
          </a:p>
          <a:p>
            <a:pPr>
              <a:lnSpc>
                <a:spcPct val="200000"/>
              </a:lnSpc>
            </a:pPr>
            <a:r>
              <a:rPr lang="en-US" dirty="0" smtClean="0"/>
              <a:t>The data used in this project is movie ratings and box office returns</a:t>
            </a:r>
            <a:endParaRPr lang="en-US" dirty="0"/>
          </a:p>
        </p:txBody>
      </p:sp>
      <p:sp>
        <p:nvSpPr>
          <p:cNvPr id="4" name="TextBox 3"/>
          <p:cNvSpPr txBox="1"/>
          <p:nvPr/>
        </p:nvSpPr>
        <p:spPr>
          <a:xfrm>
            <a:off x="5112844" y="1278751"/>
            <a:ext cx="1955664" cy="369332"/>
          </a:xfrm>
          <a:prstGeom prst="rect">
            <a:avLst/>
          </a:prstGeom>
          <a:noFill/>
        </p:spPr>
        <p:txBody>
          <a:bodyPr wrap="none" rtlCol="0">
            <a:spAutoFit/>
          </a:bodyPr>
          <a:lstStyle/>
          <a:p>
            <a:r>
              <a:rPr lang="en-US" b="1" dirty="0"/>
              <a:t>Project Overview</a:t>
            </a:r>
            <a:endParaRPr lang="en-US" dirty="0"/>
          </a:p>
        </p:txBody>
      </p:sp>
    </p:spTree>
    <p:extLst>
      <p:ext uri="{BB962C8B-B14F-4D97-AF65-F5344CB8AC3E}">
        <p14:creationId xmlns:p14="http://schemas.microsoft.com/office/powerpoint/2010/main" val="2862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pPr>
              <a:lnSpc>
                <a:spcPct val="200000"/>
              </a:lnSpc>
            </a:pPr>
            <a:r>
              <a:rPr lang="en-US" dirty="0" smtClean="0"/>
              <a:t>The challenge at hand is that Microsoft intends to venture into the film industry by forming a new movie studio.</a:t>
            </a:r>
          </a:p>
          <a:p>
            <a:pPr>
              <a:lnSpc>
                <a:spcPct val="200000"/>
              </a:lnSpc>
            </a:pPr>
            <a:r>
              <a:rPr lang="en-US" dirty="0" smtClean="0"/>
              <a:t> To achieve this they require insights on what films perform well at the box office</a:t>
            </a:r>
          </a:p>
          <a:p>
            <a:pPr>
              <a:lnSpc>
                <a:spcPct val="200000"/>
              </a:lnSpc>
            </a:pPr>
            <a:r>
              <a:rPr lang="en-US" dirty="0" smtClean="0"/>
              <a:t>These insights will allow them to make informed decisions on what content they should look into producing and thus maximizing profitability and audience engagement.</a:t>
            </a:r>
            <a:endParaRPr lang="en-US" dirty="0"/>
          </a:p>
        </p:txBody>
      </p:sp>
    </p:spTree>
    <p:extLst>
      <p:ext uri="{BB962C8B-B14F-4D97-AF65-F5344CB8AC3E}">
        <p14:creationId xmlns:p14="http://schemas.microsoft.com/office/powerpoint/2010/main" val="18567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pPr>
              <a:lnSpc>
                <a:spcPct val="200000"/>
              </a:lnSpc>
            </a:pPr>
            <a:r>
              <a:rPr lang="en-US" dirty="0" smtClean="0"/>
              <a:t>The data for this project is sourced from Box Office Mojo, Rotten Tomatoes and The Movie Database. </a:t>
            </a:r>
          </a:p>
          <a:p>
            <a:pPr>
              <a:lnSpc>
                <a:spcPct val="200000"/>
              </a:lnSpc>
            </a:pPr>
            <a:r>
              <a:rPr lang="en-US" dirty="0" smtClean="0"/>
              <a:t>The datasets are representative of movie information gathered over the course of several years including movie names, gross, cast and crew, ratings and reviews.</a:t>
            </a:r>
          </a:p>
          <a:p>
            <a:pPr>
              <a:lnSpc>
                <a:spcPct val="200000"/>
              </a:lnSpc>
            </a:pPr>
            <a:endParaRPr lang="en-US" dirty="0"/>
          </a:p>
        </p:txBody>
      </p:sp>
    </p:spTree>
    <p:extLst>
      <p:ext uri="{BB962C8B-B14F-4D97-AF65-F5344CB8AC3E}">
        <p14:creationId xmlns:p14="http://schemas.microsoft.com/office/powerpoint/2010/main" val="212296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fontScale="92500" lnSpcReduction="20000"/>
          </a:bodyPr>
          <a:lstStyle/>
          <a:p>
            <a:pPr>
              <a:lnSpc>
                <a:spcPct val="200000"/>
              </a:lnSpc>
            </a:pPr>
            <a:r>
              <a:rPr lang="en-US" dirty="0">
                <a:effectLst/>
              </a:rPr>
              <a:t>In this stage, the data is preprocessed and cleaned in order to make it suitable for analysis. This ensures that the data is of a higher quality and thus will help in the process of getting insights and thus aiding the Microsoft movie studio make more informed decisions.</a:t>
            </a:r>
          </a:p>
          <a:p>
            <a:pPr>
              <a:lnSpc>
                <a:spcPct val="200000"/>
              </a:lnSpc>
            </a:pPr>
            <a:r>
              <a:rPr lang="en-US" dirty="0" smtClean="0">
                <a:effectLst/>
              </a:rPr>
              <a:t>This stage is a crucial </a:t>
            </a:r>
            <a:r>
              <a:rPr lang="en-US" dirty="0">
                <a:effectLst/>
              </a:rPr>
              <a:t>process that involves collecting raw data from diverse sources and transforming it into a format suitable for analysis and modeling. This multistep process includes inspecting data for issues, handling missing values through imputation or removal, cleaning data by correcting errors and inconsistencies, and transforming features for better representation.</a:t>
            </a:r>
            <a:endParaRPr lang="en-US" dirty="0"/>
          </a:p>
        </p:txBody>
      </p:sp>
    </p:spTree>
    <p:extLst>
      <p:ext uri="{BB962C8B-B14F-4D97-AF65-F5344CB8AC3E}">
        <p14:creationId xmlns:p14="http://schemas.microsoft.com/office/powerpoint/2010/main" val="366366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lstStyle/>
          <a:p>
            <a:r>
              <a:rPr lang="en-US" dirty="0" smtClean="0"/>
              <a:t>This stage involves the selection of criteria in order to use them in the creation of prediction models after having cleaned up the data. </a:t>
            </a:r>
            <a:endParaRPr lang="en-US" dirty="0"/>
          </a:p>
          <a:p>
            <a:pPr>
              <a:lnSpc>
                <a:spcPct val="200000"/>
              </a:lnSpc>
            </a:pPr>
            <a:r>
              <a:rPr lang="en-US" dirty="0" smtClean="0"/>
              <a:t>At this juncture, it was found that the best profitable genre to go into is horror as most movies have rather lower production budgets and experience large box office grosses both domestically and abroad</a:t>
            </a:r>
            <a:endParaRPr lang="en-US" dirty="0"/>
          </a:p>
        </p:txBody>
      </p:sp>
    </p:spTree>
    <p:extLst>
      <p:ext uri="{BB962C8B-B14F-4D97-AF65-F5344CB8AC3E}">
        <p14:creationId xmlns:p14="http://schemas.microsoft.com/office/powerpoint/2010/main" val="222818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Profitability by Genre</a:t>
            </a:r>
            <a:endParaRPr lang="en-US" dirty="0"/>
          </a:p>
        </p:txBody>
      </p:sp>
      <p:pic>
        <p:nvPicPr>
          <p:cNvPr id="4" name="Content Placeholder 3"/>
          <p:cNvPicPr>
            <a:picLocks noGrp="1" noChangeAspect="1"/>
          </p:cNvPicPr>
          <p:nvPr>
            <p:ph idx="1"/>
          </p:nvPr>
        </p:nvPicPr>
        <p:blipFill>
          <a:blip r:embed="rId2"/>
          <a:stretch>
            <a:fillRect/>
          </a:stretch>
        </p:blipFill>
        <p:spPr>
          <a:xfrm>
            <a:off x="2471710" y="1731963"/>
            <a:ext cx="7239054" cy="4059237"/>
          </a:xfrm>
          <a:prstGeom prst="rect">
            <a:avLst/>
          </a:prstGeom>
        </p:spPr>
      </p:pic>
    </p:spTree>
    <p:extLst>
      <p:ext uri="{BB962C8B-B14F-4D97-AF65-F5344CB8AC3E}">
        <p14:creationId xmlns:p14="http://schemas.microsoft.com/office/powerpoint/2010/main" val="119454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Autofit/>
          </a:bodyPr>
          <a:lstStyle/>
          <a:p>
            <a:r>
              <a:rPr lang="en-US" sz="1800" b="1" dirty="0">
                <a:effectLst/>
              </a:rPr>
              <a:t>Horror Genre Profitability:</a:t>
            </a:r>
            <a:endParaRPr lang="en-US" sz="1800" dirty="0">
              <a:effectLst/>
            </a:endParaRPr>
          </a:p>
          <a:p>
            <a:pPr lvl="1"/>
            <a:r>
              <a:rPr lang="en-US" sz="1600" b="1" dirty="0">
                <a:effectLst/>
              </a:rPr>
              <a:t>Finding:</a:t>
            </a:r>
            <a:r>
              <a:rPr lang="en-US" sz="1600" dirty="0">
                <a:effectLst/>
              </a:rPr>
              <a:t> The analysis highlights that the horror genre is exceptionally profitable, primarily due to lower production costs and positive audience reviews.</a:t>
            </a:r>
          </a:p>
          <a:p>
            <a:pPr lvl="1"/>
            <a:r>
              <a:rPr lang="en-US" sz="1600" b="1" dirty="0">
                <a:effectLst/>
              </a:rPr>
              <a:t>Implication:</a:t>
            </a:r>
            <a:r>
              <a:rPr lang="en-US" sz="1600" dirty="0">
                <a:effectLst/>
              </a:rPr>
              <a:t> Starting a movie studio with a focus on horror films could result in significant financial success.</a:t>
            </a:r>
          </a:p>
          <a:p>
            <a:r>
              <a:rPr lang="en-US" sz="1800" b="1" dirty="0">
                <a:effectLst/>
              </a:rPr>
              <a:t>Uptick in Movie Trends:</a:t>
            </a:r>
            <a:endParaRPr lang="en-US" sz="1800" dirty="0">
              <a:effectLst/>
            </a:endParaRPr>
          </a:p>
          <a:p>
            <a:pPr lvl="1"/>
            <a:r>
              <a:rPr lang="en-US" sz="1600" b="1" dirty="0">
                <a:effectLst/>
              </a:rPr>
              <a:t>Finding:</a:t>
            </a:r>
            <a:r>
              <a:rPr lang="en-US" sz="1600" dirty="0">
                <a:effectLst/>
              </a:rPr>
              <a:t> The analysis reveals an upward trend in movie consumption over the years, indicating a favorable time to invest in the industry.</a:t>
            </a:r>
          </a:p>
          <a:p>
            <a:pPr lvl="1"/>
            <a:r>
              <a:rPr lang="en-US" sz="1600" b="1" dirty="0">
                <a:effectLst/>
              </a:rPr>
              <a:t>Implication:</a:t>
            </a:r>
            <a:r>
              <a:rPr lang="en-US" sz="1600" dirty="0">
                <a:effectLst/>
              </a:rPr>
              <a:t> The current movie landscape is conducive for new entrants, with a diverse and growing audience, suggesting a resilient market.</a:t>
            </a:r>
          </a:p>
          <a:p>
            <a:r>
              <a:rPr lang="en-US" sz="1800" b="1" dirty="0">
                <a:effectLst/>
              </a:rPr>
              <a:t>Timing for Investment:</a:t>
            </a:r>
            <a:endParaRPr lang="en-US" sz="1800" dirty="0">
              <a:effectLst/>
            </a:endParaRPr>
          </a:p>
          <a:p>
            <a:pPr lvl="1"/>
            <a:r>
              <a:rPr lang="en-US" sz="1600" b="1" dirty="0">
                <a:effectLst/>
              </a:rPr>
              <a:t>Finding:</a:t>
            </a:r>
            <a:r>
              <a:rPr lang="en-US" sz="1600" dirty="0">
                <a:effectLst/>
              </a:rPr>
              <a:t> The analysis suggests that the timing is opportune for entering the movie industry, given the positive trend in movie consumption and evolving audience preferences.</a:t>
            </a:r>
          </a:p>
          <a:p>
            <a:pPr lvl="1"/>
            <a:r>
              <a:rPr lang="en-US" sz="1600" b="1" dirty="0">
                <a:effectLst/>
              </a:rPr>
              <a:t>Implication:</a:t>
            </a:r>
            <a:r>
              <a:rPr lang="en-US" sz="1600" dirty="0">
                <a:effectLst/>
              </a:rPr>
              <a:t> There is a strategic window of opportunity for a new studio to establish itself and capitalize on the growing and engaged audience in the market.</a:t>
            </a:r>
          </a:p>
        </p:txBody>
      </p:sp>
    </p:spTree>
    <p:extLst>
      <p:ext uri="{BB962C8B-B14F-4D97-AF65-F5344CB8AC3E}">
        <p14:creationId xmlns:p14="http://schemas.microsoft.com/office/powerpoint/2010/main" val="30023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effectLst/>
              </a:rPr>
              <a:t>The data-driven insights encourage the idea of entering the movie industry with a focus on the horror genre presents a promising opportunity for high profitability. The corresponding uptick in the industry trends further reinforces the </a:t>
            </a:r>
            <a:r>
              <a:rPr lang="en-US" dirty="0" err="1">
                <a:effectLst/>
              </a:rPr>
              <a:t>favourable</a:t>
            </a:r>
            <a:r>
              <a:rPr lang="en-US" dirty="0">
                <a:effectLst/>
              </a:rPr>
              <a:t> environment for new entrants.</a:t>
            </a:r>
          </a:p>
          <a:p>
            <a:pPr marL="36900" indent="0">
              <a:buNone/>
            </a:pPr>
            <a:r>
              <a:rPr lang="en-US" dirty="0">
                <a:effectLst/>
              </a:rPr>
              <a:t/>
            </a:r>
            <a:br>
              <a:rPr lang="en-US" dirty="0">
                <a:effectLst/>
              </a:rPr>
            </a:br>
            <a:endParaRPr lang="en-US" dirty="0">
              <a:effectLst/>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248" y="2798763"/>
            <a:ext cx="6088855" cy="4059237"/>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071117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147</TotalTime>
  <Words>591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Trebuchet MS</vt:lpstr>
      <vt:lpstr>Wingdings 2</vt:lpstr>
      <vt:lpstr>Slate</vt:lpstr>
      <vt:lpstr>Movie Studio Data Analysis Project</vt:lpstr>
      <vt:lpstr>Introduction</vt:lpstr>
      <vt:lpstr>Business Problem</vt:lpstr>
      <vt:lpstr>Data Understanding</vt:lpstr>
      <vt:lpstr>Data Preparation</vt:lpstr>
      <vt:lpstr>Data Modelling</vt:lpstr>
      <vt:lpstr>Profitability by Genre</vt:lpstr>
      <vt:lpstr>Evaluation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HP</dc:creator>
  <cp:lastModifiedBy>HP</cp:lastModifiedBy>
  <cp:revision>12</cp:revision>
  <dcterms:created xsi:type="dcterms:W3CDTF">2023-12-09T22:23:13Z</dcterms:created>
  <dcterms:modified xsi:type="dcterms:W3CDTF">2023-12-13T10:10:06Z</dcterms:modified>
</cp:coreProperties>
</file>